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64" r:id="rId2"/>
  </p:sldMasterIdLst>
  <p:notesMasterIdLst>
    <p:notesMasterId r:id="rId31"/>
  </p:notesMasterIdLst>
  <p:handoutMasterIdLst>
    <p:handoutMasterId r:id="rId32"/>
  </p:handoutMasterIdLst>
  <p:sldIdLst>
    <p:sldId id="256" r:id="rId3"/>
    <p:sldId id="302" r:id="rId4"/>
    <p:sldId id="257" r:id="rId5"/>
    <p:sldId id="261" r:id="rId6"/>
    <p:sldId id="266" r:id="rId7"/>
    <p:sldId id="267" r:id="rId8"/>
    <p:sldId id="303" r:id="rId9"/>
    <p:sldId id="304" r:id="rId10"/>
    <p:sldId id="305" r:id="rId11"/>
    <p:sldId id="308" r:id="rId12"/>
    <p:sldId id="283" r:id="rId13"/>
    <p:sldId id="307" r:id="rId14"/>
    <p:sldId id="309" r:id="rId15"/>
    <p:sldId id="310" r:id="rId16"/>
    <p:sldId id="311" r:id="rId17"/>
    <p:sldId id="312" r:id="rId18"/>
    <p:sldId id="313" r:id="rId19"/>
    <p:sldId id="314" r:id="rId20"/>
    <p:sldId id="316" r:id="rId21"/>
    <p:sldId id="317" r:id="rId22"/>
    <p:sldId id="318" r:id="rId23"/>
    <p:sldId id="326" r:id="rId24"/>
    <p:sldId id="330" r:id="rId25"/>
    <p:sldId id="331" r:id="rId26"/>
    <p:sldId id="327" r:id="rId27"/>
    <p:sldId id="328" r:id="rId28"/>
    <p:sldId id="329" r:id="rId29"/>
    <p:sldId id="298" r:id="rId30"/>
  </p:sldIdLst>
  <p:sldSz cx="10691813" cy="7559675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448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854" autoAdjust="0"/>
    <p:restoredTop sz="94622"/>
  </p:normalViewPr>
  <p:slideViewPr>
    <p:cSldViewPr snapToGrid="0" snapToObjects="1">
      <p:cViewPr varScale="1">
        <p:scale>
          <a:sx n="114" d="100"/>
          <a:sy n="114" d="100"/>
        </p:scale>
        <p:origin x="156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34" d="100"/>
          <a:sy n="134" d="100"/>
        </p:scale>
        <p:origin x="4824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heme" Target="theme/theme1.xml"/><Relationship Id="rId8" Type="http://schemas.openxmlformats.org/officeDocument/2006/relationships/slide" Target="slides/slide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A7C144-5A7A-4E4C-90B3-D6A408178DAC}" type="datetimeFigureOut">
              <a:rPr lang="es-ES_tradnl" smtClean="0"/>
              <a:t>16/6/23</a:t>
            </a:fld>
            <a:endParaRPr lang="es-ES_trad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EAB677-D8E3-FE4D-8AA1-FAC345AC5D51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8175582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91ABD4-494F-0240-9520-5CBBA25E332F}" type="datetimeFigureOut">
              <a:rPr lang="es-ES_tradnl" smtClean="0"/>
              <a:t>16/6/23</a:t>
            </a:fld>
            <a:endParaRPr lang="es-ES_trad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46188" y="1143000"/>
            <a:ext cx="43656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182D59-D14A-4548-93B2-17B25710E21E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6091907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ector recto 9">
            <a:extLst>
              <a:ext uri="{FF2B5EF4-FFF2-40B4-BE49-F238E27FC236}">
                <a16:creationId xmlns:a16="http://schemas.microsoft.com/office/drawing/2014/main" id="{76F751AF-18BA-F446-A561-485E9D0FDF15}"/>
              </a:ext>
            </a:extLst>
          </p:cNvPr>
          <p:cNvCxnSpPr>
            <a:cxnSpLocks/>
          </p:cNvCxnSpPr>
          <p:nvPr userDrawn="1"/>
        </p:nvCxnSpPr>
        <p:spPr>
          <a:xfrm>
            <a:off x="292964" y="7022004"/>
            <a:ext cx="10093911" cy="0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Marcador de número de diapositiva 8"/>
          <p:cNvSpPr txBox="1">
            <a:spLocks/>
          </p:cNvSpPr>
          <p:nvPr userDrawn="1"/>
        </p:nvSpPr>
        <p:spPr>
          <a:xfrm>
            <a:off x="10171809" y="7079892"/>
            <a:ext cx="384310" cy="1714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eaLnBrk="0" hangingPunct="0">
              <a:defRPr sz="2400">
                <a:solidFill>
                  <a:srgbClr val="7F7F7F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61D9D9B-F211-3F4F-B17B-5D34EB066A3B}" type="slidenum">
              <a:rPr kumimoji="0" lang="es-ES_tradnl" sz="7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pPr marL="0" marR="0" lvl="0" indent="0" algn="l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_tradnl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0" name="CuadroTexto 11">
            <a:extLst>
              <a:ext uri="{FF2B5EF4-FFF2-40B4-BE49-F238E27FC236}">
                <a16:creationId xmlns:a16="http://schemas.microsoft.com/office/drawing/2014/main" id="{91CB8BD9-85F1-094D-B093-EAEB86C16424}"/>
              </a:ext>
            </a:extLst>
          </p:cNvPr>
          <p:cNvSpPr txBox="1"/>
          <p:nvPr userDrawn="1"/>
        </p:nvSpPr>
        <p:spPr>
          <a:xfrm>
            <a:off x="6426686" y="7079454"/>
            <a:ext cx="383376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Aft>
                <a:spcPts val="0"/>
              </a:spcAft>
            </a:pPr>
            <a:r>
              <a:rPr lang="es-ES" sz="7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© Fundación</a:t>
            </a:r>
            <a:r>
              <a:rPr lang="es-ES" sz="700" b="1" i="0" baseline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 ”la Caixa”</a:t>
            </a:r>
            <a:r>
              <a:rPr lang="es-ES" sz="7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, 2023.</a:t>
            </a:r>
            <a:endParaRPr lang="es-ES_tradnl" sz="700" i="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alibri" panose="020F0502020204030204" pitchFamily="34" charset="0"/>
              <a:ea typeface="Times New Roman"/>
              <a:cs typeface="Calibri" panose="020F0502020204030204" pitchFamily="34" charset="0"/>
            </a:endParaRPr>
          </a:p>
        </p:txBody>
      </p:sp>
      <p:sp>
        <p:nvSpPr>
          <p:cNvPr id="6" name="Rectangle 126">
            <a:extLst>
              <a:ext uri="{FF2B5EF4-FFF2-40B4-BE49-F238E27FC236}">
                <a16:creationId xmlns:a16="http://schemas.microsoft.com/office/drawing/2014/main" id="{DE41D912-AB77-C444-A7A3-566F8BD2886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39697" y="7071065"/>
            <a:ext cx="3113017" cy="264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68298" tIns="34155" rIns="68298" bIns="34155" anchor="t" anchorCtr="0" upright="1">
            <a:noAutofit/>
          </a:bodyPr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s-ES_tradnl" sz="700" b="1" i="0" cap="all" baseline="0" noProof="0" dirty="0">
                <a:solidFill>
                  <a:schemeClr val="tx1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Guía accesible para la visita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s-ES_tradnl" sz="700" b="0" i="0" cap="all" baseline="0" noProof="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CaixaForum zaragoza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ector recto 9">
            <a:extLst>
              <a:ext uri="{FF2B5EF4-FFF2-40B4-BE49-F238E27FC236}">
                <a16:creationId xmlns:a16="http://schemas.microsoft.com/office/drawing/2014/main" id="{76F751AF-18BA-F446-A561-485E9D0FDF15}"/>
              </a:ext>
            </a:extLst>
          </p:cNvPr>
          <p:cNvCxnSpPr>
            <a:cxnSpLocks/>
          </p:cNvCxnSpPr>
          <p:nvPr userDrawn="1"/>
        </p:nvCxnSpPr>
        <p:spPr>
          <a:xfrm>
            <a:off x="292964" y="7022004"/>
            <a:ext cx="10093911" cy="0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Marcador de número de diapositiva 8"/>
          <p:cNvSpPr txBox="1">
            <a:spLocks/>
          </p:cNvSpPr>
          <p:nvPr userDrawn="1"/>
        </p:nvSpPr>
        <p:spPr>
          <a:xfrm>
            <a:off x="10171809" y="7079892"/>
            <a:ext cx="384310" cy="1714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eaLnBrk="0" hangingPunct="0">
              <a:defRPr sz="2400">
                <a:solidFill>
                  <a:srgbClr val="7F7F7F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61D9D9B-F211-3F4F-B17B-5D34EB066A3B}" type="slidenum">
              <a:rPr kumimoji="0" lang="es-ES_tradnl" sz="7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pPr marL="0" marR="0" lvl="0" indent="0" algn="l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_tradnl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0" name="CuadroTexto 11">
            <a:extLst>
              <a:ext uri="{FF2B5EF4-FFF2-40B4-BE49-F238E27FC236}">
                <a16:creationId xmlns:a16="http://schemas.microsoft.com/office/drawing/2014/main" id="{91CB8BD9-85F1-094D-B093-EAEB86C16424}"/>
              </a:ext>
            </a:extLst>
          </p:cNvPr>
          <p:cNvSpPr txBox="1"/>
          <p:nvPr userDrawn="1"/>
        </p:nvSpPr>
        <p:spPr>
          <a:xfrm>
            <a:off x="6426686" y="7079454"/>
            <a:ext cx="383376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Aft>
                <a:spcPts val="0"/>
              </a:spcAft>
            </a:pPr>
            <a:r>
              <a:rPr lang="es-ES" sz="7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© Fundación</a:t>
            </a:r>
            <a:r>
              <a:rPr lang="es-ES" sz="700" b="1" i="0" baseline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 ”la Caixa”</a:t>
            </a:r>
            <a:r>
              <a:rPr lang="es-ES" sz="7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, 2023.</a:t>
            </a:r>
            <a:endParaRPr lang="es-ES_tradnl" sz="700" i="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alibri" panose="020F0502020204030204" pitchFamily="34" charset="0"/>
              <a:ea typeface="Times New Roman"/>
              <a:cs typeface="Calibri" panose="020F0502020204030204" pitchFamily="34" charset="0"/>
            </a:endParaRPr>
          </a:p>
        </p:txBody>
      </p:sp>
      <p:sp>
        <p:nvSpPr>
          <p:cNvPr id="6" name="Rectangle 126">
            <a:extLst>
              <a:ext uri="{FF2B5EF4-FFF2-40B4-BE49-F238E27FC236}">
                <a16:creationId xmlns:a16="http://schemas.microsoft.com/office/drawing/2014/main" id="{DE41D912-AB77-C444-A7A3-566F8BD2886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39697" y="7071065"/>
            <a:ext cx="3113017" cy="264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68298" tIns="34155" rIns="68298" bIns="34155" anchor="t" anchorCtr="0" upright="1">
            <a:noAutofit/>
          </a:bodyPr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s-ES_tradnl" sz="700" b="1" i="0" cap="all" baseline="0" noProof="0" dirty="0">
                <a:solidFill>
                  <a:schemeClr val="tx1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Guía accesible para la visita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s-ES_tradnl" sz="700" b="0" i="0" cap="all" baseline="0" noProof="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CaixaForum zaragoza</a:t>
            </a:r>
          </a:p>
        </p:txBody>
      </p:sp>
    </p:spTree>
    <p:extLst>
      <p:ext uri="{BB962C8B-B14F-4D97-AF65-F5344CB8AC3E}">
        <p14:creationId xmlns:p14="http://schemas.microsoft.com/office/powerpoint/2010/main" val="38014562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CA0D78E-DD50-0544-8F60-0DDB49C7E42A}"/>
              </a:ext>
            </a:extLst>
          </p:cNvPr>
          <p:cNvSpPr/>
          <p:nvPr userDrawn="1"/>
        </p:nvSpPr>
        <p:spPr>
          <a:xfrm>
            <a:off x="292964" y="4848447"/>
            <a:ext cx="10093911" cy="191385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cxnSp>
        <p:nvCxnSpPr>
          <p:cNvPr id="3" name="Conector recto 9">
            <a:extLst>
              <a:ext uri="{FF2B5EF4-FFF2-40B4-BE49-F238E27FC236}">
                <a16:creationId xmlns:a16="http://schemas.microsoft.com/office/drawing/2014/main" id="{23C9FC5B-A1EF-F44E-B0EF-DC0CE7AF0BCF}"/>
              </a:ext>
            </a:extLst>
          </p:cNvPr>
          <p:cNvCxnSpPr>
            <a:cxnSpLocks/>
          </p:cNvCxnSpPr>
          <p:nvPr userDrawn="1"/>
        </p:nvCxnSpPr>
        <p:spPr>
          <a:xfrm>
            <a:off x="292964" y="7022004"/>
            <a:ext cx="10093911" cy="0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Rectangle 126">
            <a:extLst>
              <a:ext uri="{FF2B5EF4-FFF2-40B4-BE49-F238E27FC236}">
                <a16:creationId xmlns:a16="http://schemas.microsoft.com/office/drawing/2014/main" id="{DE41D912-AB77-C444-A7A3-566F8BD2886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39697" y="7071065"/>
            <a:ext cx="3113017" cy="264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68298" tIns="34155" rIns="68298" bIns="34155" anchor="t" anchorCtr="0" upright="1">
            <a:noAutofit/>
          </a:bodyPr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s-ES_tradnl" sz="700" b="1" i="0" cap="all" baseline="0" noProof="0" dirty="0">
                <a:solidFill>
                  <a:schemeClr val="tx1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Guía accesible para la visita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s-ES_tradnl" sz="700" b="0" i="0" cap="all" baseline="0" noProof="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CaixaForum zaragoza</a:t>
            </a:r>
          </a:p>
        </p:txBody>
      </p:sp>
      <p:sp>
        <p:nvSpPr>
          <p:cNvPr id="5" name="Marcador de número de diapositiva 8">
            <a:extLst>
              <a:ext uri="{FF2B5EF4-FFF2-40B4-BE49-F238E27FC236}">
                <a16:creationId xmlns:a16="http://schemas.microsoft.com/office/drawing/2014/main" id="{01538803-F6A6-F348-BB4E-102BA0A9B981}"/>
              </a:ext>
            </a:extLst>
          </p:cNvPr>
          <p:cNvSpPr txBox="1">
            <a:spLocks/>
          </p:cNvSpPr>
          <p:nvPr userDrawn="1"/>
        </p:nvSpPr>
        <p:spPr>
          <a:xfrm>
            <a:off x="10171809" y="7079892"/>
            <a:ext cx="384310" cy="1714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eaLnBrk="0" hangingPunct="0">
              <a:defRPr sz="2400">
                <a:solidFill>
                  <a:srgbClr val="7F7F7F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61D9D9B-F211-3F4F-B17B-5D34EB066A3B}" type="slidenum">
              <a:rPr kumimoji="0" lang="es-ES_tradnl" sz="7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pPr marL="0" marR="0" lvl="0" indent="0" algn="l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_tradnl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" name="CuadroTexto 11">
            <a:extLst>
              <a:ext uri="{FF2B5EF4-FFF2-40B4-BE49-F238E27FC236}">
                <a16:creationId xmlns:a16="http://schemas.microsoft.com/office/drawing/2014/main" id="{FB23E0CC-D5D6-454C-8838-B60F0441E3EB}"/>
              </a:ext>
            </a:extLst>
          </p:cNvPr>
          <p:cNvSpPr txBox="1"/>
          <p:nvPr userDrawn="1"/>
        </p:nvSpPr>
        <p:spPr>
          <a:xfrm>
            <a:off x="6426686" y="7079454"/>
            <a:ext cx="383376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Aft>
                <a:spcPts val="0"/>
              </a:spcAft>
            </a:pPr>
            <a:r>
              <a:rPr lang="es-ES" sz="7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© Fundación</a:t>
            </a:r>
            <a:r>
              <a:rPr lang="es-ES" sz="700" b="1" i="0" baseline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 ”la Caixa”</a:t>
            </a:r>
            <a:r>
              <a:rPr lang="es-ES" sz="7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, 2023.</a:t>
            </a:r>
            <a:endParaRPr lang="es-ES_tradnl" sz="700" i="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alibri" panose="020F0502020204030204" pitchFamily="34" charset="0"/>
              <a:ea typeface="Times New Roman"/>
              <a:cs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054036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888" y="171900"/>
            <a:ext cx="2847600" cy="558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9211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2" r:id="rId3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79929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4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0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7.jpeg"/><Relationship Id="rId5" Type="http://schemas.openxmlformats.org/officeDocument/2006/relationships/image" Target="../media/image46.png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eg"/><Relationship Id="rId3" Type="http://schemas.openxmlformats.org/officeDocument/2006/relationships/image" Target="../media/image42.png"/><Relationship Id="rId7" Type="http://schemas.openxmlformats.org/officeDocument/2006/relationships/image" Target="../media/image51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0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1.png"/><Relationship Id="rId7" Type="http://schemas.openxmlformats.org/officeDocument/2006/relationships/image" Target="../media/image50.pn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4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7" Type="http://schemas.openxmlformats.org/officeDocument/2006/relationships/image" Target="../media/image54.pn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0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22.png"/><Relationship Id="rId7" Type="http://schemas.openxmlformats.org/officeDocument/2006/relationships/image" Target="../media/image41.pn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3.png"/><Relationship Id="rId5" Type="http://schemas.openxmlformats.org/officeDocument/2006/relationships/image" Target="../media/image46.png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8.jpeg"/><Relationship Id="rId5" Type="http://schemas.openxmlformats.org/officeDocument/2006/relationships/image" Target="../media/image57.jpeg"/><Relationship Id="rId4" Type="http://schemas.openxmlformats.org/officeDocument/2006/relationships/image" Target="../media/image3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42.png"/><Relationship Id="rId7" Type="http://schemas.openxmlformats.org/officeDocument/2006/relationships/image" Target="../media/image2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45.png"/><Relationship Id="rId9" Type="http://schemas.openxmlformats.org/officeDocument/2006/relationships/image" Target="../media/image61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5.png"/><Relationship Id="rId7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6.png"/><Relationship Id="rId10" Type="http://schemas.openxmlformats.org/officeDocument/2006/relationships/image" Target="../media/image10.png"/><Relationship Id="rId4" Type="http://schemas.microsoft.com/office/2007/relationships/hdphoto" Target="../media/hdphoto1.wdp"/><Relationship Id="rId9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7" Type="http://schemas.openxmlformats.org/officeDocument/2006/relationships/image" Target="../media/image46.pn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6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3.jpe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65.png"/><Relationship Id="rId7" Type="http://schemas.microsoft.com/office/2007/relationships/hdphoto" Target="../media/hdphoto4.wdp"/><Relationship Id="rId12" Type="http://schemas.openxmlformats.org/officeDocument/2006/relationships/image" Target="../media/image72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7.png"/><Relationship Id="rId11" Type="http://schemas.openxmlformats.org/officeDocument/2006/relationships/image" Target="../media/image71.png"/><Relationship Id="rId5" Type="http://schemas.openxmlformats.org/officeDocument/2006/relationships/image" Target="../media/image66.jpeg"/><Relationship Id="rId10" Type="http://schemas.openxmlformats.org/officeDocument/2006/relationships/image" Target="../media/image70.png"/><Relationship Id="rId4" Type="http://schemas.microsoft.com/office/2007/relationships/hdphoto" Target="../media/hdphoto3.wdp"/><Relationship Id="rId9" Type="http://schemas.openxmlformats.org/officeDocument/2006/relationships/image" Target="../media/image6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7" Type="http://schemas.openxmlformats.org/officeDocument/2006/relationships/image" Target="../media/image75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0.png"/><Relationship Id="rId5" Type="http://schemas.openxmlformats.org/officeDocument/2006/relationships/image" Target="../media/image71.png"/><Relationship Id="rId4" Type="http://schemas.openxmlformats.org/officeDocument/2006/relationships/image" Target="../media/image6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7.png"/><Relationship Id="rId4" Type="http://schemas.openxmlformats.org/officeDocument/2006/relationships/image" Target="../media/image7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.png"/><Relationship Id="rId5" Type="http://schemas.openxmlformats.org/officeDocument/2006/relationships/image" Target="../media/image70.png"/><Relationship Id="rId4" Type="http://schemas.openxmlformats.org/officeDocument/2006/relationships/image" Target="../media/image7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7" Type="http://schemas.openxmlformats.org/officeDocument/2006/relationships/image" Target="../media/image75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0.png"/><Relationship Id="rId5" Type="http://schemas.openxmlformats.org/officeDocument/2006/relationships/image" Target="../media/image71.png"/><Relationship Id="rId4" Type="http://schemas.openxmlformats.org/officeDocument/2006/relationships/image" Target="../media/image6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7" Type="http://schemas.openxmlformats.org/officeDocument/2006/relationships/image" Target="../media/image75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1.png"/><Relationship Id="rId5" Type="http://schemas.openxmlformats.org/officeDocument/2006/relationships/image" Target="../media/image69.png"/><Relationship Id="rId4" Type="http://schemas.openxmlformats.org/officeDocument/2006/relationships/image" Target="../media/image8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22.png"/><Relationship Id="rId7" Type="http://schemas.openxmlformats.org/officeDocument/2006/relationships/image" Target="../media/image15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Relationship Id="rId9" Type="http://schemas.openxmlformats.org/officeDocument/2006/relationships/image" Target="../media/image26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8.png"/><Relationship Id="rId7" Type="http://schemas.openxmlformats.org/officeDocument/2006/relationships/image" Target="../media/image25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10" Type="http://schemas.openxmlformats.org/officeDocument/2006/relationships/image" Target="../media/image31.png"/><Relationship Id="rId4" Type="http://schemas.openxmlformats.org/officeDocument/2006/relationships/image" Target="../media/image22.png"/><Relationship Id="rId9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5.jpe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image" Target="../media/image23.png"/><Relationship Id="rId7" Type="http://schemas.openxmlformats.org/officeDocument/2006/relationships/image" Target="../media/image38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A21AB8D-91D0-4446-8830-EEBEB34B8B4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0548" y="2843208"/>
            <a:ext cx="10299600" cy="4535335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180548" y="4148378"/>
            <a:ext cx="10303148" cy="3229884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  <a:alpha val="54000"/>
                </a:schemeClr>
              </a:gs>
              <a:gs pos="74000">
                <a:schemeClr val="accent1">
                  <a:lumMod val="50000"/>
                  <a:alpha val="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1493" y="6654459"/>
            <a:ext cx="2145382" cy="478618"/>
          </a:xfrm>
          <a:prstGeom prst="rect">
            <a:avLst/>
          </a:prstGeom>
        </p:spPr>
      </p:pic>
      <p:sp>
        <p:nvSpPr>
          <p:cNvPr id="10" name="Title 4"/>
          <p:cNvSpPr txBox="1">
            <a:spLocks/>
          </p:cNvSpPr>
          <p:nvPr/>
        </p:nvSpPr>
        <p:spPr>
          <a:xfrm>
            <a:off x="7652464" y="235743"/>
            <a:ext cx="2831231" cy="35198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14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s-ES_tradnl" sz="1900" cap="all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caixaForum zaragoza</a:t>
            </a:r>
            <a:endParaRPr lang="es-ES_tradnl" sz="1900" i="1" cap="all" dirty="0">
              <a:solidFill>
                <a:schemeClr val="tx1">
                  <a:lumMod val="75000"/>
                  <a:lumOff val="25000"/>
                </a:schemeClr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13" name="Conector recto 9">
            <a:extLst>
              <a:ext uri="{FF2B5EF4-FFF2-40B4-BE49-F238E27FC236}">
                <a16:creationId xmlns:a16="http://schemas.microsoft.com/office/drawing/2014/main" id="{76F751AF-18BA-F446-A561-485E9D0FDF15}"/>
              </a:ext>
            </a:extLst>
          </p:cNvPr>
          <p:cNvCxnSpPr>
            <a:cxnSpLocks/>
          </p:cNvCxnSpPr>
          <p:nvPr/>
        </p:nvCxnSpPr>
        <p:spPr>
          <a:xfrm>
            <a:off x="7873696" y="653038"/>
            <a:ext cx="2513179" cy="0"/>
          </a:xfrm>
          <a:prstGeom prst="line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itle 4">
            <a:extLst>
              <a:ext uri="{FF2B5EF4-FFF2-40B4-BE49-F238E27FC236}">
                <a16:creationId xmlns:a16="http://schemas.microsoft.com/office/drawing/2014/main" id="{8022A46A-4F96-8444-B82B-AB618FEB0C51}"/>
              </a:ext>
            </a:extLst>
          </p:cNvPr>
          <p:cNvSpPr txBox="1">
            <a:spLocks/>
          </p:cNvSpPr>
          <p:nvPr/>
        </p:nvSpPr>
        <p:spPr>
          <a:xfrm>
            <a:off x="718458" y="1173375"/>
            <a:ext cx="9973355" cy="11887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14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ts val="5500"/>
              </a:lnSpc>
            </a:pPr>
            <a:r>
              <a:rPr lang="es-ES_tradnl" sz="6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" charset="0"/>
              </a:rPr>
              <a:t>Guía accesible </a:t>
            </a:r>
            <a:br>
              <a:rPr lang="es-ES_tradnl" sz="6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" charset="0"/>
                <a:ea typeface="Times" charset="0"/>
                <a:cs typeface="Times" charset="0"/>
              </a:rPr>
            </a:br>
            <a:r>
              <a:rPr lang="es-ES_tradnl" sz="6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" charset="0"/>
                <a:ea typeface="Times" charset="0"/>
                <a:cs typeface="Times" charset="0"/>
              </a:rPr>
              <a:t>para la visita</a:t>
            </a:r>
            <a:endParaRPr lang="es-ES_tradnl" sz="6000" i="1" dirty="0">
              <a:solidFill>
                <a:schemeClr val="tx1">
                  <a:lumMod val="85000"/>
                  <a:lumOff val="15000"/>
                </a:schemeClr>
              </a:solidFill>
              <a:latin typeface="Times" charset="0"/>
              <a:ea typeface="Times" charset="0"/>
              <a:cs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5835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85061" y="6242400"/>
            <a:ext cx="1052623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n-US" sz="2200" spc="50" dirty="0">
                <a:latin typeface="Calibri" charset="0"/>
                <a:ea typeface="Calibri" charset="0"/>
                <a:cs typeface="Calibri" charset="0"/>
              </a:rPr>
              <a:t>EL AUDITORIO ESTÁ EN LA PLANTA –1  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B07CCDE-0251-C04E-A49A-AE9191902986}"/>
              </a:ext>
            </a:extLst>
          </p:cNvPr>
          <p:cNvGrpSpPr/>
          <p:nvPr/>
        </p:nvGrpSpPr>
        <p:grpSpPr>
          <a:xfrm>
            <a:off x="4653147" y="5314368"/>
            <a:ext cx="1081168" cy="820026"/>
            <a:chOff x="5132366" y="5314368"/>
            <a:chExt cx="1081168" cy="820026"/>
          </a:xfrm>
        </p:grpSpPr>
        <p:cxnSp>
          <p:nvCxnSpPr>
            <p:cNvPr id="18" name="Straight Connector 17"/>
            <p:cNvCxnSpPr/>
            <p:nvPr/>
          </p:nvCxnSpPr>
          <p:spPr>
            <a:xfrm>
              <a:off x="5354238" y="6134394"/>
              <a:ext cx="54000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9" name="Group 18"/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21" name="Picture 20"/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23" name="Picture 22"/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24" name="Picture 23"/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25" name="Group 24"/>
          <p:cNvGrpSpPr/>
          <p:nvPr/>
        </p:nvGrpSpPr>
        <p:grpSpPr>
          <a:xfrm>
            <a:off x="3422700" y="5282695"/>
            <a:ext cx="1341792" cy="851699"/>
            <a:chOff x="6862597" y="5282695"/>
            <a:chExt cx="1341792" cy="851699"/>
          </a:xfrm>
        </p:grpSpPr>
        <p:cxnSp>
          <p:nvCxnSpPr>
            <p:cNvPr id="30" name="Straight Connector 29"/>
            <p:cNvCxnSpPr>
              <a:cxnSpLocks/>
            </p:cNvCxnSpPr>
            <p:nvPr/>
          </p:nvCxnSpPr>
          <p:spPr>
            <a:xfrm>
              <a:off x="6862597" y="6134394"/>
              <a:ext cx="134179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190586" y="5282695"/>
              <a:ext cx="685815" cy="685815"/>
            </a:xfrm>
            <a:prstGeom prst="rect">
              <a:avLst/>
            </a:prstGeom>
          </p:spPr>
        </p:pic>
      </p:grpSp>
      <p:grpSp>
        <p:nvGrpSpPr>
          <p:cNvPr id="3" name="Group 2"/>
          <p:cNvGrpSpPr/>
          <p:nvPr/>
        </p:nvGrpSpPr>
        <p:grpSpPr>
          <a:xfrm>
            <a:off x="6319427" y="5322112"/>
            <a:ext cx="1157984" cy="812282"/>
            <a:chOff x="7316613" y="5322112"/>
            <a:chExt cx="1157984" cy="812282"/>
          </a:xfrm>
        </p:grpSpPr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FEB416C7-B574-3E49-9AE4-9BD93CB2730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574695" y="5322112"/>
              <a:ext cx="665935" cy="665935"/>
            </a:xfrm>
            <a:prstGeom prst="rect">
              <a:avLst/>
            </a:prstGeom>
          </p:spPr>
        </p:pic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3675540A-32AA-6348-BFDC-8C3F1EDE40A1}"/>
                </a:ext>
              </a:extLst>
            </p:cNvPr>
            <p:cNvCxnSpPr>
              <a:cxnSpLocks/>
            </p:cNvCxnSpPr>
            <p:nvPr/>
          </p:nvCxnSpPr>
          <p:spPr>
            <a:xfrm>
              <a:off x="7316613" y="6134394"/>
              <a:ext cx="1157984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9" name="Group 38"/>
            <p:cNvGrpSpPr/>
            <p:nvPr/>
          </p:nvGrpSpPr>
          <p:grpSpPr>
            <a:xfrm>
              <a:off x="7316613" y="5931533"/>
              <a:ext cx="947757" cy="185369"/>
              <a:chOff x="2640293" y="5931533"/>
              <a:chExt cx="947757" cy="185369"/>
            </a:xfrm>
          </p:grpSpPr>
          <p:pic>
            <p:nvPicPr>
              <p:cNvPr id="41" name="Picture 40">
                <a:extLst>
                  <a:ext uri="{FF2B5EF4-FFF2-40B4-BE49-F238E27FC236}">
                    <a16:creationId xmlns:a16="http://schemas.microsoft.com/office/drawing/2014/main" id="{2D076D0A-4C5A-8742-BB6F-47553C9D03A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640293" y="5931533"/>
                <a:ext cx="185369" cy="185369"/>
              </a:xfrm>
              <a:prstGeom prst="rect">
                <a:avLst/>
              </a:prstGeom>
            </p:spPr>
          </p:pic>
          <p:sp>
            <p:nvSpPr>
              <p:cNvPr id="42" name="Rounded Rectangle 41">
                <a:extLst>
                  <a:ext uri="{FF2B5EF4-FFF2-40B4-BE49-F238E27FC236}">
                    <a16:creationId xmlns:a16="http://schemas.microsoft.com/office/drawing/2014/main" id="{60E7F673-CA59-C74E-B309-317B86C7EF8C}"/>
                  </a:ext>
                </a:extLst>
              </p:cNvPr>
              <p:cNvSpPr/>
              <p:nvPr/>
            </p:nvSpPr>
            <p:spPr>
              <a:xfrm>
                <a:off x="2874642" y="5952619"/>
                <a:ext cx="713408" cy="143199"/>
              </a:xfrm>
              <a:prstGeom prst="roundRect">
                <a:avLst/>
              </a:prstGeom>
              <a:noFill/>
              <a:ln w="19050" cap="rnd">
                <a:solidFill>
                  <a:srgbClr val="B448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grpSp>
        <p:nvGrpSpPr>
          <p:cNvPr id="51" name="Group 50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52" name="Rectangle 51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auditorio</a:t>
              </a:r>
            </a:p>
          </p:txBody>
        </p:sp>
        <p:cxnSp>
          <p:nvCxnSpPr>
            <p:cNvPr id="53" name="Straight Arrow Connector 52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7" name="Picture 26">
            <a:extLst>
              <a:ext uri="{FF2B5EF4-FFF2-40B4-BE49-F238E27FC236}">
                <a16:creationId xmlns:a16="http://schemas.microsoft.com/office/drawing/2014/main" id="{F7EC732E-7D7C-FF42-A7CE-BE6845F0CD6E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48"/>
          <a:stretch/>
        </p:blipFill>
        <p:spPr>
          <a:xfrm>
            <a:off x="4246879" y="268840"/>
            <a:ext cx="6139993" cy="4346662"/>
          </a:xfrm>
          <a:prstGeom prst="rect">
            <a:avLst/>
          </a:prstGeom>
        </p:spPr>
      </p:pic>
      <p:sp>
        <p:nvSpPr>
          <p:cNvPr id="28" name="Rectangle 27"/>
          <p:cNvSpPr/>
          <p:nvPr/>
        </p:nvSpPr>
        <p:spPr>
          <a:xfrm>
            <a:off x="0" y="917815"/>
            <a:ext cx="1230086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n-US" sz="1300" cap="all" spc="5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–1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01682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429BD1F-F26D-6D4B-91DA-2206A62ADEC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3488" y="268838"/>
            <a:ext cx="6143339" cy="434130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ctr"/>
            <a:r>
              <a:rPr lang="en-US" sz="2200" spc="50" dirty="0">
                <a:latin typeface="Calibri" charset="0"/>
                <a:ea typeface="Calibri" charset="0"/>
                <a:cs typeface="Calibri" charset="0"/>
              </a:rPr>
              <a:t>DELANTE DEL AUDITORIO ESTÁ LA ZONA RELAJADA 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1" name="Rectangle 20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n-U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ZONA RELAJADA</a:t>
              </a:r>
            </a:p>
          </p:txBody>
        </p:sp>
        <p:cxnSp>
          <p:nvCxnSpPr>
            <p:cNvPr id="23" name="Straight Arrow Connector 22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Group 1"/>
          <p:cNvGrpSpPr/>
          <p:nvPr/>
        </p:nvGrpSpPr>
        <p:grpSpPr>
          <a:xfrm>
            <a:off x="6399944" y="5326244"/>
            <a:ext cx="1934098" cy="808150"/>
            <a:chOff x="4896548" y="5326244"/>
            <a:chExt cx="1934098" cy="808150"/>
          </a:xfrm>
        </p:grpSpPr>
        <p:cxnSp>
          <p:nvCxnSpPr>
            <p:cNvPr id="36" name="Straight Connector 35"/>
            <p:cNvCxnSpPr>
              <a:cxnSpLocks/>
            </p:cNvCxnSpPr>
            <p:nvPr/>
          </p:nvCxnSpPr>
          <p:spPr>
            <a:xfrm>
              <a:off x="4896548" y="6134394"/>
              <a:ext cx="1934098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7" name="Picture 36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72062" y="5326244"/>
              <a:ext cx="583070" cy="583070"/>
            </a:xfrm>
            <a:prstGeom prst="rect">
              <a:avLst/>
            </a:prstGeom>
          </p:spPr>
        </p:pic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1B07CCDE-0251-C04E-A49A-AE9191902986}"/>
              </a:ext>
            </a:extLst>
          </p:cNvPr>
          <p:cNvGrpSpPr/>
          <p:nvPr/>
        </p:nvGrpSpPr>
        <p:grpSpPr>
          <a:xfrm>
            <a:off x="5175331" y="5314368"/>
            <a:ext cx="1081168" cy="820026"/>
            <a:chOff x="5132366" y="5314368"/>
            <a:chExt cx="1081168" cy="820026"/>
          </a:xfrm>
        </p:grpSpPr>
        <p:cxnSp>
          <p:nvCxnSpPr>
            <p:cNvPr id="39" name="Straight Connector 38"/>
            <p:cNvCxnSpPr/>
            <p:nvPr/>
          </p:nvCxnSpPr>
          <p:spPr>
            <a:xfrm>
              <a:off x="5354238" y="6134394"/>
              <a:ext cx="54000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0" name="Group 39"/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41" name="Picture 40"/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42" name="Picture 41"/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43" name="Picture 42"/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44" name="Group 43"/>
          <p:cNvGrpSpPr/>
          <p:nvPr/>
        </p:nvGrpSpPr>
        <p:grpSpPr>
          <a:xfrm>
            <a:off x="3966204" y="5282695"/>
            <a:ext cx="1341792" cy="851699"/>
            <a:chOff x="6862597" y="5282695"/>
            <a:chExt cx="1341792" cy="851699"/>
          </a:xfrm>
        </p:grpSpPr>
        <p:cxnSp>
          <p:nvCxnSpPr>
            <p:cNvPr id="45" name="Straight Connector 44"/>
            <p:cNvCxnSpPr>
              <a:cxnSpLocks/>
            </p:cNvCxnSpPr>
            <p:nvPr/>
          </p:nvCxnSpPr>
          <p:spPr>
            <a:xfrm>
              <a:off x="6862597" y="6134394"/>
              <a:ext cx="134179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6" name="Picture 45"/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190586" y="5282695"/>
              <a:ext cx="685815" cy="685815"/>
            </a:xfrm>
            <a:prstGeom prst="rect">
              <a:avLst/>
            </a:prstGeom>
          </p:spPr>
        </p:pic>
      </p:grpSp>
      <p:grpSp>
        <p:nvGrpSpPr>
          <p:cNvPr id="47" name="Group 46"/>
          <p:cNvGrpSpPr/>
          <p:nvPr/>
        </p:nvGrpSpPr>
        <p:grpSpPr>
          <a:xfrm>
            <a:off x="2340063" y="5481794"/>
            <a:ext cx="1037600" cy="652600"/>
            <a:chOff x="1610469" y="5481794"/>
            <a:chExt cx="1037600" cy="652600"/>
          </a:xfrm>
        </p:grpSpPr>
        <p:cxnSp>
          <p:nvCxnSpPr>
            <p:cNvPr id="48" name="Straight Connector 47"/>
            <p:cNvCxnSpPr>
              <a:cxnSpLocks/>
            </p:cNvCxnSpPr>
            <p:nvPr/>
          </p:nvCxnSpPr>
          <p:spPr>
            <a:xfrm>
              <a:off x="1610469" y="6134394"/>
              <a:ext cx="103760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EF82FAA9-D197-4B43-8245-73DF765B903F}"/>
                </a:ext>
              </a:extLst>
            </p:cNvPr>
            <p:cNvGrpSpPr/>
            <p:nvPr/>
          </p:nvGrpSpPr>
          <p:grpSpPr>
            <a:xfrm>
              <a:off x="1809648" y="5481794"/>
              <a:ext cx="649043" cy="430430"/>
              <a:chOff x="9186534" y="5886192"/>
              <a:chExt cx="361323" cy="239621"/>
            </a:xfrm>
          </p:grpSpPr>
          <p:sp>
            <p:nvSpPr>
              <p:cNvPr id="50" name="Oval 49">
                <a:extLst>
                  <a:ext uri="{FF2B5EF4-FFF2-40B4-BE49-F238E27FC236}">
                    <a16:creationId xmlns:a16="http://schemas.microsoft.com/office/drawing/2014/main" id="{E5326E8C-921C-154B-B704-E9DAAA5D0AB3}"/>
                  </a:ext>
                </a:extLst>
              </p:cNvPr>
              <p:cNvSpPr/>
              <p:nvPr/>
            </p:nvSpPr>
            <p:spPr>
              <a:xfrm>
                <a:off x="9186534" y="5886192"/>
                <a:ext cx="239621" cy="239621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sp>
            <p:nvSpPr>
              <p:cNvPr id="51" name="Oval 50">
                <a:extLst>
                  <a:ext uri="{FF2B5EF4-FFF2-40B4-BE49-F238E27FC236}">
                    <a16:creationId xmlns:a16="http://schemas.microsoft.com/office/drawing/2014/main" id="{CCBE5F58-64E0-DA4C-8003-4951BD6878B0}"/>
                  </a:ext>
                </a:extLst>
              </p:cNvPr>
              <p:cNvSpPr/>
              <p:nvPr/>
            </p:nvSpPr>
            <p:spPr>
              <a:xfrm>
                <a:off x="9308236" y="5886192"/>
                <a:ext cx="239621" cy="239621"/>
              </a:xfrm>
              <a:prstGeom prst="ellipse">
                <a:avLst/>
              </a:prstGeom>
              <a:solidFill>
                <a:srgbClr val="B448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sp>
        <p:nvSpPr>
          <p:cNvPr id="26" name="Rectangle 25"/>
          <p:cNvSpPr/>
          <p:nvPr/>
        </p:nvSpPr>
        <p:spPr>
          <a:xfrm>
            <a:off x="0" y="917815"/>
            <a:ext cx="1230086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n-US" sz="1300" cap="all" spc="5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–1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9333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ctr"/>
            <a:r>
              <a:rPr lang="en-US" sz="2200" spc="50" dirty="0">
                <a:latin typeface="Calibri" charset="0"/>
                <a:ea typeface="Calibri" charset="0"/>
                <a:cs typeface="Calibri" charset="0"/>
              </a:rPr>
              <a:t>AL LADO DE LA ZONA RELAJADA ESTÁN LOS BAÑOS 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1" name="Rectangle 20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n-U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BAÑOS</a:t>
              </a:r>
            </a:p>
          </p:txBody>
        </p:sp>
        <p:cxnSp>
          <p:nvCxnSpPr>
            <p:cNvPr id="23" name="Straight Arrow Connector 22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Group 37"/>
          <p:cNvGrpSpPr/>
          <p:nvPr/>
        </p:nvGrpSpPr>
        <p:grpSpPr>
          <a:xfrm>
            <a:off x="4136601" y="5326244"/>
            <a:ext cx="1934098" cy="808150"/>
            <a:chOff x="4896548" y="5326244"/>
            <a:chExt cx="1934098" cy="808150"/>
          </a:xfrm>
        </p:grpSpPr>
        <p:cxnSp>
          <p:nvCxnSpPr>
            <p:cNvPr id="39" name="Straight Connector 38"/>
            <p:cNvCxnSpPr>
              <a:cxnSpLocks/>
            </p:cNvCxnSpPr>
            <p:nvPr/>
          </p:nvCxnSpPr>
          <p:spPr>
            <a:xfrm>
              <a:off x="4896548" y="6134394"/>
              <a:ext cx="1934098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0" name="Picture 39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72062" y="5326244"/>
              <a:ext cx="583070" cy="583070"/>
            </a:xfrm>
            <a:prstGeom prst="rect">
              <a:avLst/>
            </a:prstGeom>
          </p:spPr>
        </p:pic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1B07CCDE-0251-C04E-A49A-AE9191902986}"/>
              </a:ext>
            </a:extLst>
          </p:cNvPr>
          <p:cNvGrpSpPr/>
          <p:nvPr/>
        </p:nvGrpSpPr>
        <p:grpSpPr>
          <a:xfrm>
            <a:off x="6033280" y="5314368"/>
            <a:ext cx="1081168" cy="820026"/>
            <a:chOff x="5132366" y="5314368"/>
            <a:chExt cx="1081168" cy="820026"/>
          </a:xfrm>
        </p:grpSpPr>
        <p:cxnSp>
          <p:nvCxnSpPr>
            <p:cNvPr id="42" name="Straight Connector 41"/>
            <p:cNvCxnSpPr/>
            <p:nvPr/>
          </p:nvCxnSpPr>
          <p:spPr>
            <a:xfrm>
              <a:off x="5306940" y="6134394"/>
              <a:ext cx="68122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3" name="Group 42"/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44" name="Picture 43"/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45" name="Picture 44"/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46" name="Picture 45"/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DA0FBA23-6A1B-8F4F-AE99-DD0240748926}"/>
              </a:ext>
            </a:extLst>
          </p:cNvPr>
          <p:cNvGrpSpPr/>
          <p:nvPr/>
        </p:nvGrpSpPr>
        <p:grpSpPr>
          <a:xfrm>
            <a:off x="7520904" y="5297619"/>
            <a:ext cx="827850" cy="836775"/>
            <a:chOff x="8731657" y="5297619"/>
            <a:chExt cx="827850" cy="836775"/>
          </a:xfrm>
        </p:grpSpPr>
        <p:pic>
          <p:nvPicPr>
            <p:cNvPr id="48" name="Picture 47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93154" y="5297619"/>
              <a:ext cx="704857" cy="630527"/>
            </a:xfrm>
            <a:prstGeom prst="rect">
              <a:avLst/>
            </a:prstGeom>
          </p:spPr>
        </p:pic>
        <p:cxnSp>
          <p:nvCxnSpPr>
            <p:cNvPr id="49" name="Straight Connector 48"/>
            <p:cNvCxnSpPr/>
            <p:nvPr/>
          </p:nvCxnSpPr>
          <p:spPr>
            <a:xfrm>
              <a:off x="8731657" y="6134394"/>
              <a:ext cx="82785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0" name="Group 49"/>
          <p:cNvGrpSpPr/>
          <p:nvPr/>
        </p:nvGrpSpPr>
        <p:grpSpPr>
          <a:xfrm>
            <a:off x="2551078" y="5480507"/>
            <a:ext cx="915899" cy="653887"/>
            <a:chOff x="1373159" y="5480507"/>
            <a:chExt cx="915899" cy="653887"/>
          </a:xfrm>
        </p:grpSpPr>
        <p:cxnSp>
          <p:nvCxnSpPr>
            <p:cNvPr id="51" name="Straight Connector 50"/>
            <p:cNvCxnSpPr/>
            <p:nvPr/>
          </p:nvCxnSpPr>
          <p:spPr>
            <a:xfrm>
              <a:off x="1513397" y="6134394"/>
              <a:ext cx="635423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C53645BF-CCA2-9C40-865C-34B5EDE60361}"/>
                </a:ext>
              </a:extLst>
            </p:cNvPr>
            <p:cNvGrpSpPr/>
            <p:nvPr/>
          </p:nvGrpSpPr>
          <p:grpSpPr>
            <a:xfrm>
              <a:off x="1373159" y="5480507"/>
              <a:ext cx="915899" cy="431717"/>
              <a:chOff x="7757785" y="5886192"/>
              <a:chExt cx="508365" cy="239621"/>
            </a:xfrm>
          </p:grpSpPr>
          <p:sp>
            <p:nvSpPr>
              <p:cNvPr id="53" name="Oval 52">
                <a:extLst>
                  <a:ext uri="{FF2B5EF4-FFF2-40B4-BE49-F238E27FC236}">
                    <a16:creationId xmlns:a16="http://schemas.microsoft.com/office/drawing/2014/main" id="{4B663E15-5102-194E-BA49-2889E127D71C}"/>
                  </a:ext>
                </a:extLst>
              </p:cNvPr>
              <p:cNvSpPr/>
              <p:nvPr/>
            </p:nvSpPr>
            <p:spPr>
              <a:xfrm>
                <a:off x="7757785" y="5886192"/>
                <a:ext cx="239621" cy="239621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sp>
            <p:nvSpPr>
              <p:cNvPr id="55" name="Oval 54">
                <a:extLst>
                  <a:ext uri="{FF2B5EF4-FFF2-40B4-BE49-F238E27FC236}">
                    <a16:creationId xmlns:a16="http://schemas.microsoft.com/office/drawing/2014/main" id="{0FF778D2-8018-254A-ACD4-739BE0310264}"/>
                  </a:ext>
                </a:extLst>
              </p:cNvPr>
              <p:cNvSpPr/>
              <p:nvPr/>
            </p:nvSpPr>
            <p:spPr>
              <a:xfrm>
                <a:off x="8026529" y="5886192"/>
                <a:ext cx="239621" cy="239621"/>
              </a:xfrm>
              <a:prstGeom prst="ellipse">
                <a:avLst/>
              </a:prstGeom>
              <a:solidFill>
                <a:srgbClr val="B448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sp>
        <p:nvSpPr>
          <p:cNvPr id="26" name="Rectangle 25"/>
          <p:cNvSpPr/>
          <p:nvPr/>
        </p:nvSpPr>
        <p:spPr>
          <a:xfrm>
            <a:off x="0" y="917815"/>
            <a:ext cx="1230086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n-US" sz="1300" cap="all" spc="5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–1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F2785DED-8722-1147-BB03-D1312BEF37F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6880" y="268840"/>
            <a:ext cx="6145037" cy="4344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61016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6879" y="268840"/>
            <a:ext cx="6139467" cy="434574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n-US" sz="2200" spc="50" dirty="0">
                <a:latin typeface="Calibri" charset="0"/>
                <a:ea typeface="Calibri" charset="0"/>
                <a:cs typeface="Calibri" charset="0"/>
              </a:rPr>
              <a:t>EN LA ENTREPLANTA ESTÁ LA SALA POLIVALENTE 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SALA POLIVALENTE 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B07CCDE-0251-C04E-A49A-AE9191902986}"/>
              </a:ext>
            </a:extLst>
          </p:cNvPr>
          <p:cNvGrpSpPr/>
          <p:nvPr/>
        </p:nvGrpSpPr>
        <p:grpSpPr>
          <a:xfrm>
            <a:off x="4735915" y="5314368"/>
            <a:ext cx="1081168" cy="820026"/>
            <a:chOff x="5132366" y="5314368"/>
            <a:chExt cx="1081168" cy="820026"/>
          </a:xfrm>
        </p:grpSpPr>
        <p:cxnSp>
          <p:nvCxnSpPr>
            <p:cNvPr id="24" name="Straight Connector 23"/>
            <p:cNvCxnSpPr/>
            <p:nvPr/>
          </p:nvCxnSpPr>
          <p:spPr>
            <a:xfrm>
              <a:off x="5354238" y="6134394"/>
              <a:ext cx="54000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5" name="Group 24"/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30" name="Picture 29"/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31" name="Picture 30"/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32" name="Picture 31"/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33" name="Group 32"/>
          <p:cNvGrpSpPr/>
          <p:nvPr/>
        </p:nvGrpSpPr>
        <p:grpSpPr>
          <a:xfrm>
            <a:off x="3247216" y="5322112"/>
            <a:ext cx="1656000" cy="812282"/>
            <a:chOff x="7069548" y="5322112"/>
            <a:chExt cx="1656000" cy="812282"/>
          </a:xfrm>
        </p:grpSpPr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FEB416C7-B574-3E49-9AE4-9BD93CB2730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574695" y="5322112"/>
              <a:ext cx="665935" cy="665935"/>
            </a:xfrm>
            <a:prstGeom prst="rect">
              <a:avLst/>
            </a:prstGeom>
          </p:spPr>
        </p:pic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3675540A-32AA-6348-BFDC-8C3F1EDE40A1}"/>
                </a:ext>
              </a:extLst>
            </p:cNvPr>
            <p:cNvCxnSpPr>
              <a:cxnSpLocks/>
            </p:cNvCxnSpPr>
            <p:nvPr/>
          </p:nvCxnSpPr>
          <p:spPr>
            <a:xfrm>
              <a:off x="7069548" y="6134394"/>
              <a:ext cx="165600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7" name="Group 36"/>
            <p:cNvGrpSpPr/>
            <p:nvPr/>
          </p:nvGrpSpPr>
          <p:grpSpPr>
            <a:xfrm>
              <a:off x="7316613" y="5654400"/>
              <a:ext cx="947757" cy="185369"/>
              <a:chOff x="2640293" y="5654400"/>
              <a:chExt cx="947757" cy="185369"/>
            </a:xfrm>
          </p:grpSpPr>
          <p:pic>
            <p:nvPicPr>
              <p:cNvPr id="38" name="Picture 37">
                <a:extLst>
                  <a:ext uri="{FF2B5EF4-FFF2-40B4-BE49-F238E27FC236}">
                    <a16:creationId xmlns:a16="http://schemas.microsoft.com/office/drawing/2014/main" id="{2D076D0A-4C5A-8742-BB6F-47553C9D03A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640293" y="5654400"/>
                <a:ext cx="185369" cy="185369"/>
              </a:xfrm>
              <a:prstGeom prst="rect">
                <a:avLst/>
              </a:prstGeom>
            </p:spPr>
          </p:pic>
          <p:sp>
            <p:nvSpPr>
              <p:cNvPr id="39" name="Rounded Rectangle 38">
                <a:extLst>
                  <a:ext uri="{FF2B5EF4-FFF2-40B4-BE49-F238E27FC236}">
                    <a16:creationId xmlns:a16="http://schemas.microsoft.com/office/drawing/2014/main" id="{60E7F673-CA59-C74E-B309-317B86C7EF8C}"/>
                  </a:ext>
                </a:extLst>
              </p:cNvPr>
              <p:cNvSpPr/>
              <p:nvPr/>
            </p:nvSpPr>
            <p:spPr>
              <a:xfrm>
                <a:off x="2874642" y="5675486"/>
                <a:ext cx="713408" cy="143199"/>
              </a:xfrm>
              <a:prstGeom prst="roundRect">
                <a:avLst/>
              </a:prstGeom>
              <a:noFill/>
              <a:ln w="19050" cap="rnd">
                <a:solidFill>
                  <a:srgbClr val="B448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grpSp>
        <p:nvGrpSpPr>
          <p:cNvPr id="4" name="Group 3"/>
          <p:cNvGrpSpPr/>
          <p:nvPr/>
        </p:nvGrpSpPr>
        <p:grpSpPr>
          <a:xfrm>
            <a:off x="5970423" y="4967969"/>
            <a:ext cx="2266157" cy="1166425"/>
            <a:chOff x="5970423" y="4967969"/>
            <a:chExt cx="2266157" cy="1166425"/>
          </a:xfrm>
        </p:grpSpPr>
        <p:cxnSp>
          <p:nvCxnSpPr>
            <p:cNvPr id="41" name="Straight Connector 40"/>
            <p:cNvCxnSpPr>
              <a:cxnSpLocks/>
            </p:cNvCxnSpPr>
            <p:nvPr/>
          </p:nvCxnSpPr>
          <p:spPr>
            <a:xfrm>
              <a:off x="5970425" y="6134394"/>
              <a:ext cx="2266155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4" name="Picture 43"/>
            <p:cNvPicPr>
              <a:picLocks noChangeAspect="1"/>
            </p:cNvPicPr>
            <p:nvPr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970423" y="4967969"/>
              <a:ext cx="2259405" cy="1105926"/>
            </a:xfrm>
            <a:prstGeom prst="rect">
              <a:avLst/>
            </a:prstGeom>
          </p:spPr>
        </p:pic>
      </p:grpSp>
      <p:sp>
        <p:nvSpPr>
          <p:cNvPr id="26" name="Rectangle 25"/>
          <p:cNvSpPr/>
          <p:nvPr/>
        </p:nvSpPr>
        <p:spPr>
          <a:xfrm>
            <a:off x="0" y="917815"/>
            <a:ext cx="1503680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n-US" sz="1300" cap="all" spc="5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entreplanta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54248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n-US" sz="2200" spc="50" dirty="0">
                <a:latin typeface="Calibri" charset="0"/>
                <a:ea typeface="Calibri" charset="0"/>
                <a:cs typeface="Calibri" charset="0"/>
              </a:rPr>
              <a:t>EN LA PLANTA 1 ESTÁ LA SALA 1 DE EXPOSICIONES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SALA 1 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Group 20"/>
          <p:cNvGrpSpPr/>
          <p:nvPr/>
        </p:nvGrpSpPr>
        <p:grpSpPr>
          <a:xfrm>
            <a:off x="3081807" y="5322112"/>
            <a:ext cx="1157984" cy="812282"/>
            <a:chOff x="7316613" y="5322112"/>
            <a:chExt cx="1157984" cy="812282"/>
          </a:xfrm>
        </p:grpSpPr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FEB416C7-B574-3E49-9AE4-9BD93CB2730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574695" y="5322112"/>
              <a:ext cx="665935" cy="665935"/>
            </a:xfrm>
            <a:prstGeom prst="rect">
              <a:avLst/>
            </a:prstGeom>
          </p:spPr>
        </p:pic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3675540A-32AA-6348-BFDC-8C3F1EDE40A1}"/>
                </a:ext>
              </a:extLst>
            </p:cNvPr>
            <p:cNvCxnSpPr>
              <a:cxnSpLocks/>
            </p:cNvCxnSpPr>
            <p:nvPr/>
          </p:nvCxnSpPr>
          <p:spPr>
            <a:xfrm>
              <a:off x="7337959" y="6134394"/>
              <a:ext cx="1136638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5" name="Group 24"/>
            <p:cNvGrpSpPr/>
            <p:nvPr/>
          </p:nvGrpSpPr>
          <p:grpSpPr>
            <a:xfrm>
              <a:off x="7316613" y="5569096"/>
              <a:ext cx="947757" cy="185369"/>
              <a:chOff x="2640293" y="5569096"/>
              <a:chExt cx="947757" cy="185369"/>
            </a:xfrm>
          </p:grpSpPr>
          <p:pic>
            <p:nvPicPr>
              <p:cNvPr id="30" name="Picture 29">
                <a:extLst>
                  <a:ext uri="{FF2B5EF4-FFF2-40B4-BE49-F238E27FC236}">
                    <a16:creationId xmlns:a16="http://schemas.microsoft.com/office/drawing/2014/main" id="{2D076D0A-4C5A-8742-BB6F-47553C9D03A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640293" y="5569096"/>
                <a:ext cx="185369" cy="185369"/>
              </a:xfrm>
              <a:prstGeom prst="rect">
                <a:avLst/>
              </a:prstGeom>
            </p:spPr>
          </p:pic>
          <p:sp>
            <p:nvSpPr>
              <p:cNvPr id="31" name="Rounded Rectangle 30">
                <a:extLst>
                  <a:ext uri="{FF2B5EF4-FFF2-40B4-BE49-F238E27FC236}">
                    <a16:creationId xmlns:a16="http://schemas.microsoft.com/office/drawing/2014/main" id="{60E7F673-CA59-C74E-B309-317B86C7EF8C}"/>
                  </a:ext>
                </a:extLst>
              </p:cNvPr>
              <p:cNvSpPr/>
              <p:nvPr/>
            </p:nvSpPr>
            <p:spPr>
              <a:xfrm>
                <a:off x="2874642" y="5590182"/>
                <a:ext cx="713408" cy="143199"/>
              </a:xfrm>
              <a:prstGeom prst="roundRect">
                <a:avLst/>
              </a:prstGeom>
              <a:noFill/>
              <a:ln w="19050" cap="rnd">
                <a:solidFill>
                  <a:srgbClr val="B448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1B07CCDE-0251-C04E-A49A-AE9191902986}"/>
              </a:ext>
            </a:extLst>
          </p:cNvPr>
          <p:cNvGrpSpPr/>
          <p:nvPr/>
        </p:nvGrpSpPr>
        <p:grpSpPr>
          <a:xfrm>
            <a:off x="4102277" y="5314368"/>
            <a:ext cx="1081168" cy="820026"/>
            <a:chOff x="5132366" y="5314368"/>
            <a:chExt cx="1081168" cy="820026"/>
          </a:xfrm>
        </p:grpSpPr>
        <p:cxnSp>
          <p:nvCxnSpPr>
            <p:cNvPr id="33" name="Straight Connector 32"/>
            <p:cNvCxnSpPr/>
            <p:nvPr/>
          </p:nvCxnSpPr>
          <p:spPr>
            <a:xfrm>
              <a:off x="5354238" y="6134394"/>
              <a:ext cx="54000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4" name="Group 33"/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36" name="Picture 35"/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37" name="Picture 36"/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38" name="Picture 37"/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5" name="Group 4"/>
          <p:cNvGrpSpPr/>
          <p:nvPr/>
        </p:nvGrpSpPr>
        <p:grpSpPr>
          <a:xfrm>
            <a:off x="5318876" y="5311077"/>
            <a:ext cx="3010477" cy="823317"/>
            <a:chOff x="5318876" y="5311077"/>
            <a:chExt cx="3010477" cy="823317"/>
          </a:xfrm>
        </p:grpSpPr>
        <p:cxnSp>
          <p:nvCxnSpPr>
            <p:cNvPr id="39" name="Straight Connector 38"/>
            <p:cNvCxnSpPr>
              <a:cxnSpLocks/>
            </p:cNvCxnSpPr>
            <p:nvPr/>
          </p:nvCxnSpPr>
          <p:spPr>
            <a:xfrm>
              <a:off x="5318876" y="6134394"/>
              <a:ext cx="3010477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1991F88B-A2C1-FC4A-B45A-681FC67D686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714011" y="5311077"/>
              <a:ext cx="602602" cy="602602"/>
            </a:xfrm>
            <a:prstGeom prst="rect">
              <a:avLst/>
            </a:prstGeom>
          </p:spPr>
        </p:pic>
        <p:pic>
          <p:nvPicPr>
            <p:cNvPr id="41" name="Picture 40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49923" y="5311078"/>
              <a:ext cx="564088" cy="564088"/>
            </a:xfrm>
            <a:prstGeom prst="rect">
              <a:avLst/>
            </a:prstGeom>
          </p:spPr>
        </p:pic>
      </p:grpSp>
      <p:pic>
        <p:nvPicPr>
          <p:cNvPr id="35" name="Picture 34">
            <a:extLst>
              <a:ext uri="{FF2B5EF4-FFF2-40B4-BE49-F238E27FC236}">
                <a16:creationId xmlns:a16="http://schemas.microsoft.com/office/drawing/2014/main" id="{CE5B9AD4-8C34-1548-B1FD-408FE142A357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6880" y="268839"/>
            <a:ext cx="6139468" cy="4344301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0" y="917815"/>
            <a:ext cx="1132514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n-US" sz="1300" cap="all" spc="5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1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45323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E80D5C1-8AB0-1842-AA4F-A3279725011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07009" y="268840"/>
            <a:ext cx="6180387" cy="434446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n-US" sz="2200" spc="50" dirty="0">
                <a:latin typeface="Calibri" charset="0"/>
                <a:ea typeface="Calibri" charset="0"/>
                <a:cs typeface="Calibri" charset="0"/>
              </a:rPr>
              <a:t>EN LA PLANTA 2 ESTÁ LA SALA 2 DE EXPOSICIONES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SALA 2 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Group 20"/>
          <p:cNvGrpSpPr/>
          <p:nvPr/>
        </p:nvGrpSpPr>
        <p:grpSpPr>
          <a:xfrm>
            <a:off x="3081807" y="5322112"/>
            <a:ext cx="1157984" cy="812282"/>
            <a:chOff x="7316613" y="5322112"/>
            <a:chExt cx="1157984" cy="812282"/>
          </a:xfrm>
        </p:grpSpPr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FEB416C7-B574-3E49-9AE4-9BD93CB2730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574695" y="5322112"/>
              <a:ext cx="665935" cy="665935"/>
            </a:xfrm>
            <a:prstGeom prst="rect">
              <a:avLst/>
            </a:prstGeom>
          </p:spPr>
        </p:pic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3675540A-32AA-6348-BFDC-8C3F1EDE40A1}"/>
                </a:ext>
              </a:extLst>
            </p:cNvPr>
            <p:cNvCxnSpPr>
              <a:cxnSpLocks/>
            </p:cNvCxnSpPr>
            <p:nvPr/>
          </p:nvCxnSpPr>
          <p:spPr>
            <a:xfrm>
              <a:off x="7337959" y="6134394"/>
              <a:ext cx="1136638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5" name="Group 24"/>
            <p:cNvGrpSpPr/>
            <p:nvPr/>
          </p:nvGrpSpPr>
          <p:grpSpPr>
            <a:xfrm>
              <a:off x="7316613" y="5471872"/>
              <a:ext cx="947757" cy="185369"/>
              <a:chOff x="2640293" y="5471872"/>
              <a:chExt cx="947757" cy="185369"/>
            </a:xfrm>
          </p:grpSpPr>
          <p:pic>
            <p:nvPicPr>
              <p:cNvPr id="30" name="Picture 29">
                <a:extLst>
                  <a:ext uri="{FF2B5EF4-FFF2-40B4-BE49-F238E27FC236}">
                    <a16:creationId xmlns:a16="http://schemas.microsoft.com/office/drawing/2014/main" id="{2D076D0A-4C5A-8742-BB6F-47553C9D03A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640293" y="5471872"/>
                <a:ext cx="185369" cy="185369"/>
              </a:xfrm>
              <a:prstGeom prst="rect">
                <a:avLst/>
              </a:prstGeom>
            </p:spPr>
          </p:pic>
          <p:sp>
            <p:nvSpPr>
              <p:cNvPr id="31" name="Rounded Rectangle 30">
                <a:extLst>
                  <a:ext uri="{FF2B5EF4-FFF2-40B4-BE49-F238E27FC236}">
                    <a16:creationId xmlns:a16="http://schemas.microsoft.com/office/drawing/2014/main" id="{60E7F673-CA59-C74E-B309-317B86C7EF8C}"/>
                  </a:ext>
                </a:extLst>
              </p:cNvPr>
              <p:cNvSpPr/>
              <p:nvPr/>
            </p:nvSpPr>
            <p:spPr>
              <a:xfrm>
                <a:off x="2874642" y="5492958"/>
                <a:ext cx="713408" cy="143199"/>
              </a:xfrm>
              <a:prstGeom prst="roundRect">
                <a:avLst/>
              </a:prstGeom>
              <a:noFill/>
              <a:ln w="19050" cap="rnd">
                <a:solidFill>
                  <a:srgbClr val="B448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1B07CCDE-0251-C04E-A49A-AE9191902986}"/>
              </a:ext>
            </a:extLst>
          </p:cNvPr>
          <p:cNvGrpSpPr/>
          <p:nvPr/>
        </p:nvGrpSpPr>
        <p:grpSpPr>
          <a:xfrm>
            <a:off x="4102277" y="5314368"/>
            <a:ext cx="1081168" cy="820026"/>
            <a:chOff x="5132366" y="5314368"/>
            <a:chExt cx="1081168" cy="820026"/>
          </a:xfrm>
        </p:grpSpPr>
        <p:cxnSp>
          <p:nvCxnSpPr>
            <p:cNvPr id="33" name="Straight Connector 32"/>
            <p:cNvCxnSpPr/>
            <p:nvPr/>
          </p:nvCxnSpPr>
          <p:spPr>
            <a:xfrm>
              <a:off x="5354238" y="6134394"/>
              <a:ext cx="54000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4" name="Group 33"/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36" name="Picture 35"/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37" name="Picture 36"/>
              <p:cNvPicPr>
                <a:picLocks noChangeAspect="1"/>
              </p:cNvPicPr>
              <p:nvPr/>
            </p:nvPicPr>
            <p:blipFill>
              <a:blip r:embed="rId6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38" name="Picture 37"/>
              <p:cNvPicPr>
                <a:picLocks noChangeAspect="1"/>
              </p:cNvPicPr>
              <p:nvPr/>
            </p:nvPicPr>
            <p:blipFill>
              <a:blip r:embed="rId6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48" name="Group 47"/>
          <p:cNvGrpSpPr/>
          <p:nvPr/>
        </p:nvGrpSpPr>
        <p:grpSpPr>
          <a:xfrm>
            <a:off x="5300592" y="5311077"/>
            <a:ext cx="3010477" cy="823317"/>
            <a:chOff x="5318876" y="5311077"/>
            <a:chExt cx="3010477" cy="823317"/>
          </a:xfrm>
        </p:grpSpPr>
        <p:grpSp>
          <p:nvGrpSpPr>
            <p:cNvPr id="50" name="Group 49"/>
            <p:cNvGrpSpPr/>
            <p:nvPr/>
          </p:nvGrpSpPr>
          <p:grpSpPr>
            <a:xfrm>
              <a:off x="5318876" y="5311077"/>
              <a:ext cx="3010477" cy="823317"/>
              <a:chOff x="5318876" y="5311077"/>
              <a:chExt cx="3010477" cy="823317"/>
            </a:xfrm>
          </p:grpSpPr>
          <p:cxnSp>
            <p:nvCxnSpPr>
              <p:cNvPr id="57" name="Straight Connector 56"/>
              <p:cNvCxnSpPr>
                <a:cxnSpLocks/>
              </p:cNvCxnSpPr>
              <p:nvPr/>
            </p:nvCxnSpPr>
            <p:spPr>
              <a:xfrm>
                <a:off x="5318876" y="6134394"/>
                <a:ext cx="3010477" cy="0"/>
              </a:xfrm>
              <a:prstGeom prst="line">
                <a:avLst/>
              </a:prstGeom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58" name="Picture 57">
                <a:extLst>
                  <a:ext uri="{FF2B5EF4-FFF2-40B4-BE49-F238E27FC236}">
                    <a16:creationId xmlns:a16="http://schemas.microsoft.com/office/drawing/2014/main" id="{1991F88B-A2C1-FC4A-B45A-681FC67D68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717942" y="5311077"/>
                <a:ext cx="602602" cy="602602"/>
              </a:xfrm>
              <a:prstGeom prst="rect">
                <a:avLst/>
              </a:prstGeom>
            </p:spPr>
          </p:pic>
        </p:grpSp>
        <p:pic>
          <p:nvPicPr>
            <p:cNvPr id="51" name="Picture 50">
              <a:extLst>
                <a:ext uri="{FF2B5EF4-FFF2-40B4-BE49-F238E27FC236}">
                  <a16:creationId xmlns:a16="http://schemas.microsoft.com/office/drawing/2014/main" id="{6F2A3C7C-7FEE-8441-9B63-9056D6A42AF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41185" y="5322472"/>
              <a:ext cx="576757" cy="576757"/>
            </a:xfrm>
            <a:prstGeom prst="rect">
              <a:avLst/>
            </a:prstGeom>
          </p:spPr>
        </p:pic>
      </p:grpSp>
      <p:sp>
        <p:nvSpPr>
          <p:cNvPr id="35" name="Rectangle 34"/>
          <p:cNvSpPr/>
          <p:nvPr/>
        </p:nvSpPr>
        <p:spPr>
          <a:xfrm>
            <a:off x="0" y="917815"/>
            <a:ext cx="1132514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2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43730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31B85D4-3ED1-DE4A-98FD-E6794E79CF6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6880" y="268841"/>
            <a:ext cx="6139468" cy="434401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s-ES_tradnl" sz="2200" cap="all" spc="50" dirty="0">
                <a:latin typeface="Calibri" charset="0"/>
                <a:ea typeface="Calibri" charset="0"/>
                <a:cs typeface="Calibri" charset="0"/>
              </a:rPr>
              <a:t>DELANTE DE LA SALA 2 de exposiciones ESTÁ LA ZONA RELAJADA 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ZONA RELAJADA 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Group 20"/>
          <p:cNvGrpSpPr/>
          <p:nvPr/>
        </p:nvGrpSpPr>
        <p:grpSpPr>
          <a:xfrm>
            <a:off x="7322958" y="5326244"/>
            <a:ext cx="1934098" cy="808150"/>
            <a:chOff x="4896548" y="5326244"/>
            <a:chExt cx="1934098" cy="808150"/>
          </a:xfrm>
        </p:grpSpPr>
        <p:cxnSp>
          <p:nvCxnSpPr>
            <p:cNvPr id="23" name="Straight Connector 22"/>
            <p:cNvCxnSpPr>
              <a:cxnSpLocks/>
            </p:cNvCxnSpPr>
            <p:nvPr/>
          </p:nvCxnSpPr>
          <p:spPr>
            <a:xfrm>
              <a:off x="4896548" y="6134394"/>
              <a:ext cx="1934098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72062" y="5326244"/>
              <a:ext cx="583070" cy="583070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1B07CCDE-0251-C04E-A49A-AE9191902986}"/>
              </a:ext>
            </a:extLst>
          </p:cNvPr>
          <p:cNvGrpSpPr/>
          <p:nvPr/>
        </p:nvGrpSpPr>
        <p:grpSpPr>
          <a:xfrm>
            <a:off x="6130106" y="5314368"/>
            <a:ext cx="1081168" cy="820026"/>
            <a:chOff x="5132366" y="5314368"/>
            <a:chExt cx="1081168" cy="820026"/>
          </a:xfrm>
        </p:grpSpPr>
        <p:cxnSp>
          <p:nvCxnSpPr>
            <p:cNvPr id="30" name="Straight Connector 29"/>
            <p:cNvCxnSpPr/>
            <p:nvPr/>
          </p:nvCxnSpPr>
          <p:spPr>
            <a:xfrm>
              <a:off x="5354238" y="6134394"/>
              <a:ext cx="54000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1" name="Group 30"/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32" name="Picture 31"/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33" name="Picture 32"/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34" name="Picture 33"/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36" name="Group 35"/>
          <p:cNvGrpSpPr/>
          <p:nvPr/>
        </p:nvGrpSpPr>
        <p:grpSpPr>
          <a:xfrm>
            <a:off x="3235153" y="5311077"/>
            <a:ext cx="3010477" cy="823317"/>
            <a:chOff x="5318876" y="5311077"/>
            <a:chExt cx="3010477" cy="823317"/>
          </a:xfrm>
        </p:grpSpPr>
        <p:grpSp>
          <p:nvGrpSpPr>
            <p:cNvPr id="37" name="Group 36"/>
            <p:cNvGrpSpPr/>
            <p:nvPr/>
          </p:nvGrpSpPr>
          <p:grpSpPr>
            <a:xfrm>
              <a:off x="5318876" y="5311077"/>
              <a:ext cx="3010477" cy="823317"/>
              <a:chOff x="5318876" y="5311077"/>
              <a:chExt cx="3010477" cy="823317"/>
            </a:xfrm>
          </p:grpSpPr>
          <p:cxnSp>
            <p:nvCxnSpPr>
              <p:cNvPr id="39" name="Straight Connector 38"/>
              <p:cNvCxnSpPr>
                <a:cxnSpLocks/>
              </p:cNvCxnSpPr>
              <p:nvPr/>
            </p:nvCxnSpPr>
            <p:spPr>
              <a:xfrm>
                <a:off x="5318876" y="6134394"/>
                <a:ext cx="3010477" cy="0"/>
              </a:xfrm>
              <a:prstGeom prst="line">
                <a:avLst/>
              </a:prstGeom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40" name="Picture 39">
                <a:extLst>
                  <a:ext uri="{FF2B5EF4-FFF2-40B4-BE49-F238E27FC236}">
                    <a16:creationId xmlns:a16="http://schemas.microsoft.com/office/drawing/2014/main" id="{1991F88B-A2C1-FC4A-B45A-681FC67D68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695263" y="5311077"/>
                <a:ext cx="602602" cy="602602"/>
              </a:xfrm>
              <a:prstGeom prst="rect">
                <a:avLst/>
              </a:prstGeom>
            </p:spPr>
          </p:pic>
        </p:grpSp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6F2A3C7C-7FEE-8441-9B63-9056D6A42AF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18506" y="5322472"/>
              <a:ext cx="576757" cy="576757"/>
            </a:xfrm>
            <a:prstGeom prst="rect">
              <a:avLst/>
            </a:prstGeom>
          </p:spPr>
        </p:pic>
      </p:grpSp>
      <p:grpSp>
        <p:nvGrpSpPr>
          <p:cNvPr id="41" name="Group 40"/>
          <p:cNvGrpSpPr/>
          <p:nvPr/>
        </p:nvGrpSpPr>
        <p:grpSpPr>
          <a:xfrm>
            <a:off x="1368891" y="5481794"/>
            <a:ext cx="1037600" cy="652600"/>
            <a:chOff x="1610469" y="5481794"/>
            <a:chExt cx="1037600" cy="652600"/>
          </a:xfrm>
        </p:grpSpPr>
        <p:cxnSp>
          <p:nvCxnSpPr>
            <p:cNvPr id="42" name="Straight Connector 41"/>
            <p:cNvCxnSpPr>
              <a:cxnSpLocks/>
            </p:cNvCxnSpPr>
            <p:nvPr/>
          </p:nvCxnSpPr>
          <p:spPr>
            <a:xfrm>
              <a:off x="1610469" y="6134394"/>
              <a:ext cx="103760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EF82FAA9-D197-4B43-8245-73DF765B903F}"/>
                </a:ext>
              </a:extLst>
            </p:cNvPr>
            <p:cNvGrpSpPr/>
            <p:nvPr/>
          </p:nvGrpSpPr>
          <p:grpSpPr>
            <a:xfrm>
              <a:off x="1809648" y="5481794"/>
              <a:ext cx="649043" cy="430430"/>
              <a:chOff x="9186534" y="5886192"/>
              <a:chExt cx="361323" cy="239621"/>
            </a:xfrm>
          </p:grpSpPr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id="{E5326E8C-921C-154B-B704-E9DAAA5D0AB3}"/>
                  </a:ext>
                </a:extLst>
              </p:cNvPr>
              <p:cNvSpPr/>
              <p:nvPr/>
            </p:nvSpPr>
            <p:spPr>
              <a:xfrm>
                <a:off x="9186534" y="5886192"/>
                <a:ext cx="239621" cy="239621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id="{CCBE5F58-64E0-DA4C-8003-4951BD6878B0}"/>
                  </a:ext>
                </a:extLst>
              </p:cNvPr>
              <p:cNvSpPr/>
              <p:nvPr/>
            </p:nvSpPr>
            <p:spPr>
              <a:xfrm>
                <a:off x="9308236" y="5886192"/>
                <a:ext cx="239621" cy="239621"/>
              </a:xfrm>
              <a:prstGeom prst="ellipse">
                <a:avLst/>
              </a:prstGeom>
              <a:solidFill>
                <a:srgbClr val="B448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sp>
        <p:nvSpPr>
          <p:cNvPr id="47" name="Rectangle 46"/>
          <p:cNvSpPr/>
          <p:nvPr/>
        </p:nvSpPr>
        <p:spPr>
          <a:xfrm>
            <a:off x="0" y="917815"/>
            <a:ext cx="1132514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2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97299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34">
            <a:extLst>
              <a:ext uri="{FF2B5EF4-FFF2-40B4-BE49-F238E27FC236}">
                <a16:creationId xmlns:a16="http://schemas.microsoft.com/office/drawing/2014/main" id="{16D58333-3654-ED4B-9073-103391CA07C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6880" y="268841"/>
            <a:ext cx="6139467" cy="434614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s-ES_tradnl" sz="2200" cap="all" spc="50" dirty="0">
                <a:latin typeface="Calibri" charset="0"/>
                <a:ea typeface="Calibri" charset="0"/>
                <a:cs typeface="Calibri" charset="0"/>
              </a:rPr>
              <a:t>EN LA PLANTA 2 AL LADO DE LOS ASCENSORES están LOS BAÑOS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BAÑOS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1B07CCDE-0251-C04E-A49A-AE9191902986}"/>
              </a:ext>
            </a:extLst>
          </p:cNvPr>
          <p:cNvGrpSpPr/>
          <p:nvPr/>
        </p:nvGrpSpPr>
        <p:grpSpPr>
          <a:xfrm>
            <a:off x="6858056" y="5314368"/>
            <a:ext cx="1081168" cy="820026"/>
            <a:chOff x="5132366" y="5314368"/>
            <a:chExt cx="1081168" cy="820026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5306940" y="6134394"/>
              <a:ext cx="68122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2" name="Group 51"/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53" name="Picture 52"/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55" name="Picture 54"/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56" name="Picture 55"/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DA0FBA23-6A1B-8F4F-AE99-DD0240748926}"/>
              </a:ext>
            </a:extLst>
          </p:cNvPr>
          <p:cNvGrpSpPr/>
          <p:nvPr/>
        </p:nvGrpSpPr>
        <p:grpSpPr>
          <a:xfrm>
            <a:off x="8361911" y="5297619"/>
            <a:ext cx="827850" cy="836775"/>
            <a:chOff x="8731657" y="5297619"/>
            <a:chExt cx="827850" cy="836775"/>
          </a:xfrm>
        </p:grpSpPr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93154" y="5297619"/>
              <a:ext cx="704857" cy="630527"/>
            </a:xfrm>
            <a:prstGeom prst="rect">
              <a:avLst/>
            </a:prstGeom>
          </p:spPr>
        </p:pic>
        <p:cxnSp>
          <p:nvCxnSpPr>
            <p:cNvPr id="24" name="Straight Connector 23"/>
            <p:cNvCxnSpPr/>
            <p:nvPr/>
          </p:nvCxnSpPr>
          <p:spPr>
            <a:xfrm>
              <a:off x="8731657" y="6134394"/>
              <a:ext cx="82785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Group 24"/>
          <p:cNvGrpSpPr/>
          <p:nvPr/>
        </p:nvGrpSpPr>
        <p:grpSpPr>
          <a:xfrm>
            <a:off x="3640555" y="5480507"/>
            <a:ext cx="915899" cy="653887"/>
            <a:chOff x="1373159" y="5480507"/>
            <a:chExt cx="915899" cy="653887"/>
          </a:xfrm>
        </p:grpSpPr>
        <p:cxnSp>
          <p:nvCxnSpPr>
            <p:cNvPr id="30" name="Straight Connector 29"/>
            <p:cNvCxnSpPr/>
            <p:nvPr/>
          </p:nvCxnSpPr>
          <p:spPr>
            <a:xfrm>
              <a:off x="1513397" y="6134394"/>
              <a:ext cx="635423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C53645BF-CCA2-9C40-865C-34B5EDE60361}"/>
                </a:ext>
              </a:extLst>
            </p:cNvPr>
            <p:cNvGrpSpPr/>
            <p:nvPr/>
          </p:nvGrpSpPr>
          <p:grpSpPr>
            <a:xfrm>
              <a:off x="1373159" y="5480507"/>
              <a:ext cx="915899" cy="431717"/>
              <a:chOff x="7757785" y="5886192"/>
              <a:chExt cx="508365" cy="239621"/>
            </a:xfrm>
          </p:grpSpPr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id="{4B663E15-5102-194E-BA49-2889E127D71C}"/>
                  </a:ext>
                </a:extLst>
              </p:cNvPr>
              <p:cNvSpPr/>
              <p:nvPr/>
            </p:nvSpPr>
            <p:spPr>
              <a:xfrm>
                <a:off x="7757785" y="5886192"/>
                <a:ext cx="239621" cy="239621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0FF778D2-8018-254A-ACD4-739BE0310264}"/>
                  </a:ext>
                </a:extLst>
              </p:cNvPr>
              <p:cNvSpPr/>
              <p:nvPr/>
            </p:nvSpPr>
            <p:spPr>
              <a:xfrm>
                <a:off x="8026529" y="5886192"/>
                <a:ext cx="239621" cy="239621"/>
              </a:xfrm>
              <a:prstGeom prst="ellipse">
                <a:avLst/>
              </a:prstGeom>
              <a:solidFill>
                <a:srgbClr val="B448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2480F5BE-3415-2748-B706-BD8261FFE08F}"/>
              </a:ext>
            </a:extLst>
          </p:cNvPr>
          <p:cNvGrpSpPr/>
          <p:nvPr/>
        </p:nvGrpSpPr>
        <p:grpSpPr>
          <a:xfrm>
            <a:off x="5439539" y="5320682"/>
            <a:ext cx="1512000" cy="813712"/>
            <a:chOff x="8392823" y="5320682"/>
            <a:chExt cx="1512000" cy="813712"/>
          </a:xfrm>
        </p:grpSpPr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B6B62295-42CF-4E40-B7C9-672AA3FB3405}"/>
                </a:ext>
              </a:extLst>
            </p:cNvPr>
            <p:cNvCxnSpPr/>
            <p:nvPr/>
          </p:nvCxnSpPr>
          <p:spPr>
            <a:xfrm>
              <a:off x="8392823" y="6134394"/>
              <a:ext cx="151200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C766CD50-8D18-7541-97C5-E3D0EC1DA64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853051" y="5320682"/>
              <a:ext cx="591544" cy="591542"/>
            </a:xfrm>
            <a:prstGeom prst="rect">
              <a:avLst/>
            </a:prstGeom>
          </p:spPr>
        </p:pic>
      </p:grpSp>
      <p:grpSp>
        <p:nvGrpSpPr>
          <p:cNvPr id="38" name="Group 37"/>
          <p:cNvGrpSpPr/>
          <p:nvPr/>
        </p:nvGrpSpPr>
        <p:grpSpPr>
          <a:xfrm>
            <a:off x="2201855" y="5322112"/>
            <a:ext cx="1157984" cy="812282"/>
            <a:chOff x="7316613" y="5322112"/>
            <a:chExt cx="1157984" cy="812282"/>
          </a:xfrm>
        </p:grpSpPr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FEB416C7-B574-3E49-9AE4-9BD93CB2730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574695" y="5322112"/>
              <a:ext cx="665935" cy="665935"/>
            </a:xfrm>
            <a:prstGeom prst="rect">
              <a:avLst/>
            </a:prstGeom>
          </p:spPr>
        </p:pic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3675540A-32AA-6348-BFDC-8C3F1EDE40A1}"/>
                </a:ext>
              </a:extLst>
            </p:cNvPr>
            <p:cNvCxnSpPr>
              <a:cxnSpLocks/>
            </p:cNvCxnSpPr>
            <p:nvPr/>
          </p:nvCxnSpPr>
          <p:spPr>
            <a:xfrm>
              <a:off x="7337959" y="6134394"/>
              <a:ext cx="1136638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1" name="Group 40"/>
            <p:cNvGrpSpPr/>
            <p:nvPr/>
          </p:nvGrpSpPr>
          <p:grpSpPr>
            <a:xfrm>
              <a:off x="7316613" y="5471872"/>
              <a:ext cx="947757" cy="185369"/>
              <a:chOff x="2640293" y="5471872"/>
              <a:chExt cx="947757" cy="185369"/>
            </a:xfrm>
          </p:grpSpPr>
          <p:pic>
            <p:nvPicPr>
              <p:cNvPr id="42" name="Picture 41">
                <a:extLst>
                  <a:ext uri="{FF2B5EF4-FFF2-40B4-BE49-F238E27FC236}">
                    <a16:creationId xmlns:a16="http://schemas.microsoft.com/office/drawing/2014/main" id="{2D076D0A-4C5A-8742-BB6F-47553C9D03A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640293" y="5471872"/>
                <a:ext cx="185369" cy="185369"/>
              </a:xfrm>
              <a:prstGeom prst="rect">
                <a:avLst/>
              </a:prstGeom>
            </p:spPr>
          </p:pic>
          <p:sp>
            <p:nvSpPr>
              <p:cNvPr id="43" name="Rounded Rectangle 42">
                <a:extLst>
                  <a:ext uri="{FF2B5EF4-FFF2-40B4-BE49-F238E27FC236}">
                    <a16:creationId xmlns:a16="http://schemas.microsoft.com/office/drawing/2014/main" id="{60E7F673-CA59-C74E-B309-317B86C7EF8C}"/>
                  </a:ext>
                </a:extLst>
              </p:cNvPr>
              <p:cNvSpPr/>
              <p:nvPr/>
            </p:nvSpPr>
            <p:spPr>
              <a:xfrm>
                <a:off x="2874642" y="5492958"/>
                <a:ext cx="713408" cy="143199"/>
              </a:xfrm>
              <a:prstGeom prst="roundRect">
                <a:avLst/>
              </a:prstGeom>
              <a:noFill/>
              <a:ln w="19050" cap="rnd">
                <a:solidFill>
                  <a:srgbClr val="B448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sp>
        <p:nvSpPr>
          <p:cNvPr id="44" name="Rectangle 43"/>
          <p:cNvSpPr/>
          <p:nvPr/>
        </p:nvSpPr>
        <p:spPr>
          <a:xfrm>
            <a:off x="0" y="917815"/>
            <a:ext cx="1132514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2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77501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  <a:noFill/>
        </p:spPr>
        <p:txBody>
          <a:bodyPr wrap="square" lIns="90000">
            <a:noAutofit/>
          </a:bodyPr>
          <a:lstStyle/>
          <a:p>
            <a:pPr algn="ctr"/>
            <a:r>
              <a:rPr lang="es-ES_tradnl" sz="2200" cap="all" spc="50" dirty="0">
                <a:latin typeface="Calibri" charset="0"/>
                <a:ea typeface="Calibri" charset="0"/>
                <a:cs typeface="Calibri" charset="0"/>
              </a:rPr>
              <a:t>DELANTE DE LOS ASCENSORES ESTÁN LAS AULAS y el espacio educativo 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188843" y="3130079"/>
            <a:ext cx="3826750" cy="716707"/>
            <a:chOff x="0" y="3130079"/>
            <a:chExt cx="4015593" cy="716707"/>
          </a:xfrm>
          <a:noFill/>
        </p:grpSpPr>
        <p:sp>
          <p:nvSpPr>
            <p:cNvPr id="28" name="Rectangle 27"/>
            <p:cNvSpPr/>
            <p:nvPr/>
          </p:nvSpPr>
          <p:spPr>
            <a:xfrm>
              <a:off x="0" y="3130079"/>
              <a:ext cx="3191678" cy="716707"/>
            </a:xfrm>
            <a:prstGeom prst="rect">
              <a:avLst/>
            </a:prstGeom>
            <a:grpFill/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ACCESO A </a:t>
              </a: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AULAS y espacio educativo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grpFill/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1B07CCDE-0251-C04E-A49A-AE9191902986}"/>
              </a:ext>
            </a:extLst>
          </p:cNvPr>
          <p:cNvGrpSpPr/>
          <p:nvPr/>
        </p:nvGrpSpPr>
        <p:grpSpPr>
          <a:xfrm>
            <a:off x="4451394" y="5314368"/>
            <a:ext cx="1081168" cy="820026"/>
            <a:chOff x="5132366" y="5314368"/>
            <a:chExt cx="1081168" cy="820026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5306940" y="6134394"/>
              <a:ext cx="68122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2" name="Group 51"/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53" name="Picture 52"/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55" name="Picture 54"/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56" name="Picture 55"/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2480F5BE-3415-2748-B706-BD8261FFE08F}"/>
              </a:ext>
            </a:extLst>
          </p:cNvPr>
          <p:cNvGrpSpPr/>
          <p:nvPr/>
        </p:nvGrpSpPr>
        <p:grpSpPr>
          <a:xfrm>
            <a:off x="3005171" y="5320682"/>
            <a:ext cx="1512000" cy="813712"/>
            <a:chOff x="8392823" y="5320682"/>
            <a:chExt cx="1512000" cy="813712"/>
          </a:xfrm>
        </p:grpSpPr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B6B62295-42CF-4E40-B7C9-672AA3FB3405}"/>
                </a:ext>
              </a:extLst>
            </p:cNvPr>
            <p:cNvCxnSpPr/>
            <p:nvPr/>
          </p:nvCxnSpPr>
          <p:spPr>
            <a:xfrm>
              <a:off x="8392823" y="6134394"/>
              <a:ext cx="151200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C766CD50-8D18-7541-97C5-E3D0EC1DA64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853051" y="5320682"/>
              <a:ext cx="591544" cy="591542"/>
            </a:xfrm>
            <a:prstGeom prst="rect">
              <a:avLst/>
            </a:prstGeom>
          </p:spPr>
        </p:pic>
      </p:grpSp>
      <p:grpSp>
        <p:nvGrpSpPr>
          <p:cNvPr id="36" name="Group 35"/>
          <p:cNvGrpSpPr/>
          <p:nvPr/>
        </p:nvGrpSpPr>
        <p:grpSpPr>
          <a:xfrm>
            <a:off x="932302" y="5481794"/>
            <a:ext cx="1037600" cy="652600"/>
            <a:chOff x="1610469" y="5481794"/>
            <a:chExt cx="1037600" cy="652600"/>
          </a:xfrm>
        </p:grpSpPr>
        <p:cxnSp>
          <p:nvCxnSpPr>
            <p:cNvPr id="37" name="Straight Connector 36"/>
            <p:cNvCxnSpPr>
              <a:cxnSpLocks/>
            </p:cNvCxnSpPr>
            <p:nvPr/>
          </p:nvCxnSpPr>
          <p:spPr>
            <a:xfrm>
              <a:off x="1610469" y="6134394"/>
              <a:ext cx="103760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EF82FAA9-D197-4B43-8245-73DF765B903F}"/>
                </a:ext>
              </a:extLst>
            </p:cNvPr>
            <p:cNvGrpSpPr/>
            <p:nvPr/>
          </p:nvGrpSpPr>
          <p:grpSpPr>
            <a:xfrm>
              <a:off x="1809648" y="5481794"/>
              <a:ext cx="649043" cy="430430"/>
              <a:chOff x="9186534" y="5886192"/>
              <a:chExt cx="361323" cy="239621"/>
            </a:xfrm>
          </p:grpSpPr>
          <p:sp>
            <p:nvSpPr>
              <p:cNvPr id="39" name="Oval 38">
                <a:extLst>
                  <a:ext uri="{FF2B5EF4-FFF2-40B4-BE49-F238E27FC236}">
                    <a16:creationId xmlns:a16="http://schemas.microsoft.com/office/drawing/2014/main" id="{E5326E8C-921C-154B-B704-E9DAAA5D0AB3}"/>
                  </a:ext>
                </a:extLst>
              </p:cNvPr>
              <p:cNvSpPr/>
              <p:nvPr/>
            </p:nvSpPr>
            <p:spPr>
              <a:xfrm>
                <a:off x="9186534" y="5886192"/>
                <a:ext cx="239621" cy="239621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sp>
            <p:nvSpPr>
              <p:cNvPr id="40" name="Oval 39">
                <a:extLst>
                  <a:ext uri="{FF2B5EF4-FFF2-40B4-BE49-F238E27FC236}">
                    <a16:creationId xmlns:a16="http://schemas.microsoft.com/office/drawing/2014/main" id="{CCBE5F58-64E0-DA4C-8003-4951BD6878B0}"/>
                  </a:ext>
                </a:extLst>
              </p:cNvPr>
              <p:cNvSpPr/>
              <p:nvPr/>
            </p:nvSpPr>
            <p:spPr>
              <a:xfrm>
                <a:off x="9308236" y="5886192"/>
                <a:ext cx="239621" cy="239621"/>
              </a:xfrm>
              <a:prstGeom prst="ellipse">
                <a:avLst/>
              </a:prstGeom>
              <a:solidFill>
                <a:srgbClr val="B448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cxnSp>
        <p:nvCxnSpPr>
          <p:cNvPr id="42" name="Straight Connector 41"/>
          <p:cNvCxnSpPr>
            <a:cxnSpLocks/>
          </p:cNvCxnSpPr>
          <p:nvPr/>
        </p:nvCxnSpPr>
        <p:spPr>
          <a:xfrm>
            <a:off x="5785149" y="6134394"/>
            <a:ext cx="3935321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" name="Picture 40">
            <a:extLst>
              <a:ext uri="{FF2B5EF4-FFF2-40B4-BE49-F238E27FC236}">
                <a16:creationId xmlns:a16="http://schemas.microsoft.com/office/drawing/2014/main" id="{BE73A3D3-84C6-1F4A-AEB1-D9B6889F75B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6879" y="268840"/>
            <a:ext cx="6139467" cy="4341262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BE73A3D3-84C6-1F4A-AEB1-D9B6889F75B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85148" y="4968547"/>
            <a:ext cx="3935322" cy="1104784"/>
          </a:xfrm>
          <a:prstGeom prst="rect">
            <a:avLst/>
          </a:prstGeom>
        </p:spPr>
      </p:pic>
      <p:sp>
        <p:nvSpPr>
          <p:cNvPr id="24" name="Rectangle 23"/>
          <p:cNvSpPr/>
          <p:nvPr/>
        </p:nvSpPr>
        <p:spPr>
          <a:xfrm>
            <a:off x="0" y="917815"/>
            <a:ext cx="1132514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2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54524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n-US" sz="2200" spc="50" dirty="0">
                <a:latin typeface="Calibri" charset="0"/>
                <a:ea typeface="Calibri" charset="0"/>
                <a:cs typeface="Calibri" charset="0"/>
              </a:rPr>
              <a:t>EN LA PLANTA 3 ESTÁ LA ZONA RELAJADA Y LA CAFETERÍA-RESTAURANTE 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307905" y="3130079"/>
            <a:ext cx="3707688" cy="716707"/>
            <a:chOff x="307905" y="3130079"/>
            <a:chExt cx="3707688" cy="716707"/>
          </a:xfrm>
        </p:grpSpPr>
        <p:sp>
          <p:nvSpPr>
            <p:cNvPr id="28" name="Rectangle 27"/>
            <p:cNvSpPr/>
            <p:nvPr/>
          </p:nvSpPr>
          <p:spPr>
            <a:xfrm>
              <a:off x="307905" y="3130079"/>
              <a:ext cx="2883773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ZONA RELAJADA </a:t>
              </a:r>
              <a:b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</a:b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Y CAFETERÍA- RESTAURANTE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Group 20"/>
          <p:cNvGrpSpPr/>
          <p:nvPr/>
        </p:nvGrpSpPr>
        <p:grpSpPr>
          <a:xfrm>
            <a:off x="1749791" y="5322112"/>
            <a:ext cx="1157984" cy="812282"/>
            <a:chOff x="7316613" y="5322112"/>
            <a:chExt cx="1157984" cy="812282"/>
          </a:xfrm>
        </p:grpSpPr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FEB416C7-B574-3E49-9AE4-9BD93CB2730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574695" y="5322112"/>
              <a:ext cx="665935" cy="665935"/>
            </a:xfrm>
            <a:prstGeom prst="rect">
              <a:avLst/>
            </a:prstGeom>
          </p:spPr>
        </p:pic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3675540A-32AA-6348-BFDC-8C3F1EDE40A1}"/>
                </a:ext>
              </a:extLst>
            </p:cNvPr>
            <p:cNvCxnSpPr>
              <a:cxnSpLocks/>
            </p:cNvCxnSpPr>
            <p:nvPr/>
          </p:nvCxnSpPr>
          <p:spPr>
            <a:xfrm>
              <a:off x="7337959" y="6134394"/>
              <a:ext cx="1136638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5" name="Group 24"/>
            <p:cNvGrpSpPr/>
            <p:nvPr/>
          </p:nvGrpSpPr>
          <p:grpSpPr>
            <a:xfrm>
              <a:off x="7316613" y="5362815"/>
              <a:ext cx="947757" cy="185369"/>
              <a:chOff x="2640293" y="5362815"/>
              <a:chExt cx="947757" cy="185369"/>
            </a:xfrm>
          </p:grpSpPr>
          <p:pic>
            <p:nvPicPr>
              <p:cNvPr id="30" name="Picture 29">
                <a:extLst>
                  <a:ext uri="{FF2B5EF4-FFF2-40B4-BE49-F238E27FC236}">
                    <a16:creationId xmlns:a16="http://schemas.microsoft.com/office/drawing/2014/main" id="{2D076D0A-4C5A-8742-BB6F-47553C9D03A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640293" y="5362815"/>
                <a:ext cx="185369" cy="185369"/>
              </a:xfrm>
              <a:prstGeom prst="rect">
                <a:avLst/>
              </a:prstGeom>
            </p:spPr>
          </p:pic>
          <p:sp>
            <p:nvSpPr>
              <p:cNvPr id="31" name="Rounded Rectangle 30">
                <a:extLst>
                  <a:ext uri="{FF2B5EF4-FFF2-40B4-BE49-F238E27FC236}">
                    <a16:creationId xmlns:a16="http://schemas.microsoft.com/office/drawing/2014/main" id="{60E7F673-CA59-C74E-B309-317B86C7EF8C}"/>
                  </a:ext>
                </a:extLst>
              </p:cNvPr>
              <p:cNvSpPr/>
              <p:nvPr/>
            </p:nvSpPr>
            <p:spPr>
              <a:xfrm>
                <a:off x="2874642" y="5383901"/>
                <a:ext cx="713408" cy="143199"/>
              </a:xfrm>
              <a:prstGeom prst="roundRect">
                <a:avLst/>
              </a:prstGeom>
              <a:noFill/>
              <a:ln w="19050" cap="rnd">
                <a:solidFill>
                  <a:srgbClr val="B448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grpSp>
        <p:nvGrpSpPr>
          <p:cNvPr id="32" name="Group 31"/>
          <p:cNvGrpSpPr/>
          <p:nvPr/>
        </p:nvGrpSpPr>
        <p:grpSpPr>
          <a:xfrm>
            <a:off x="3969955" y="5326244"/>
            <a:ext cx="1934098" cy="808150"/>
            <a:chOff x="4896548" y="5326244"/>
            <a:chExt cx="1934098" cy="808150"/>
          </a:xfrm>
        </p:grpSpPr>
        <p:cxnSp>
          <p:nvCxnSpPr>
            <p:cNvPr id="33" name="Straight Connector 32"/>
            <p:cNvCxnSpPr>
              <a:cxnSpLocks/>
            </p:cNvCxnSpPr>
            <p:nvPr/>
          </p:nvCxnSpPr>
          <p:spPr>
            <a:xfrm>
              <a:off x="4896548" y="6134394"/>
              <a:ext cx="1934098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4" name="Picture 33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72062" y="5326244"/>
              <a:ext cx="583070" cy="583070"/>
            </a:xfrm>
            <a:prstGeom prst="rect">
              <a:avLst/>
            </a:prstGeom>
          </p:spPr>
        </p:pic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BDC48D21-7ED2-A14C-BF1B-8C2906E6890C}"/>
              </a:ext>
            </a:extLst>
          </p:cNvPr>
          <p:cNvGrpSpPr/>
          <p:nvPr/>
        </p:nvGrpSpPr>
        <p:grpSpPr>
          <a:xfrm>
            <a:off x="6573174" y="5320852"/>
            <a:ext cx="1287608" cy="813542"/>
            <a:chOff x="5910146" y="5320852"/>
            <a:chExt cx="1287608" cy="813542"/>
          </a:xfrm>
        </p:grpSpPr>
        <p:cxnSp>
          <p:nvCxnSpPr>
            <p:cNvPr id="37" name="Straight Connector 36"/>
            <p:cNvCxnSpPr>
              <a:cxnSpLocks/>
            </p:cNvCxnSpPr>
            <p:nvPr/>
          </p:nvCxnSpPr>
          <p:spPr>
            <a:xfrm>
              <a:off x="5910146" y="6134394"/>
              <a:ext cx="1287608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70AB9825-74D3-8740-A168-9991022AE50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260550" y="5320852"/>
              <a:ext cx="586800" cy="586800"/>
            </a:xfrm>
            <a:prstGeom prst="rect">
              <a:avLst/>
            </a:prstGeom>
          </p:spPr>
        </p:pic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8F3A91A9-23AC-7345-A9AD-27C2DBEAF83C}"/>
              </a:ext>
            </a:extLst>
          </p:cNvPr>
          <p:cNvGrpSpPr/>
          <p:nvPr/>
        </p:nvGrpSpPr>
        <p:grpSpPr>
          <a:xfrm>
            <a:off x="7937816" y="5320852"/>
            <a:ext cx="1697237" cy="813542"/>
            <a:chOff x="7274788" y="5320852"/>
            <a:chExt cx="1697237" cy="813542"/>
          </a:xfrm>
        </p:grpSpPr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007F43AD-6D45-0946-9622-6FA4E298220F}"/>
                </a:ext>
              </a:extLst>
            </p:cNvPr>
            <p:cNvCxnSpPr>
              <a:cxnSpLocks/>
            </p:cNvCxnSpPr>
            <p:nvPr/>
          </p:nvCxnSpPr>
          <p:spPr>
            <a:xfrm>
              <a:off x="7274788" y="6134394"/>
              <a:ext cx="1697237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C491010E-5B15-7941-B5E8-DAA69F0DE76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830006" y="5320852"/>
              <a:ext cx="586800" cy="586800"/>
            </a:xfrm>
            <a:prstGeom prst="rect">
              <a:avLst/>
            </a:prstGeom>
          </p:spPr>
        </p:pic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1B07CCDE-0251-C04E-A49A-AE9191902986}"/>
              </a:ext>
            </a:extLst>
          </p:cNvPr>
          <p:cNvGrpSpPr/>
          <p:nvPr/>
        </p:nvGrpSpPr>
        <p:grpSpPr>
          <a:xfrm>
            <a:off x="2753483" y="5314368"/>
            <a:ext cx="1081168" cy="820026"/>
            <a:chOff x="5132366" y="5314368"/>
            <a:chExt cx="1081168" cy="820026"/>
          </a:xfrm>
        </p:grpSpPr>
        <p:cxnSp>
          <p:nvCxnSpPr>
            <p:cNvPr id="51" name="Straight Connector 50"/>
            <p:cNvCxnSpPr/>
            <p:nvPr/>
          </p:nvCxnSpPr>
          <p:spPr>
            <a:xfrm>
              <a:off x="5354238" y="6134394"/>
              <a:ext cx="54000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7" name="Group 56"/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58" name="Picture 57"/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59" name="Picture 58"/>
              <p:cNvPicPr>
                <a:picLocks noChangeAspect="1"/>
              </p:cNvPicPr>
              <p:nvPr/>
            </p:nvPicPr>
            <p:blipFill>
              <a:blip r:embed="rId8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60" name="Picture 59"/>
              <p:cNvPicPr>
                <a:picLocks noChangeAspect="1"/>
              </p:cNvPicPr>
              <p:nvPr/>
            </p:nvPicPr>
            <p:blipFill>
              <a:blip r:embed="rId8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pic>
        <p:nvPicPr>
          <p:cNvPr id="42" name="Picture 41">
            <a:extLst>
              <a:ext uri="{FF2B5EF4-FFF2-40B4-BE49-F238E27FC236}">
                <a16:creationId xmlns:a16="http://schemas.microsoft.com/office/drawing/2014/main" id="{A4AE99A5-8157-A24E-9E9A-6A3F36CF53AE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6880" y="268841"/>
            <a:ext cx="6139468" cy="4345200"/>
          </a:xfrm>
          <a:prstGeom prst="rect">
            <a:avLst/>
          </a:prstGeom>
        </p:spPr>
      </p:pic>
      <p:sp>
        <p:nvSpPr>
          <p:cNvPr id="35" name="Rectangle 34"/>
          <p:cNvSpPr/>
          <p:nvPr/>
        </p:nvSpPr>
        <p:spPr>
          <a:xfrm>
            <a:off x="0" y="917815"/>
            <a:ext cx="1132514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3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4757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76443" y="6541694"/>
            <a:ext cx="1873496" cy="417962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831CD69-DDA4-0245-90DE-E46A3D06DDBB}"/>
              </a:ext>
            </a:extLst>
          </p:cNvPr>
          <p:cNvSpPr/>
          <p:nvPr/>
        </p:nvSpPr>
        <p:spPr>
          <a:xfrm>
            <a:off x="872335" y="1748046"/>
            <a:ext cx="8651277" cy="52334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ts val="2000"/>
              </a:lnSpc>
              <a:spcAft>
                <a:spcPts val="500"/>
              </a:spcAft>
            </a:pPr>
            <a:r>
              <a:rPr lang="es-ES_tradnl" sz="2200" cap="all" spc="50" dirty="0">
                <a:latin typeface="Calibri" charset="0"/>
                <a:ea typeface="Calibri" charset="0"/>
                <a:cs typeface="Calibri" charset="0"/>
              </a:rPr>
              <a:t>En esta guía </a:t>
            </a:r>
            <a:r>
              <a:rPr lang="es-ES_tradnl" sz="2200" cap="all" spc="50" dirty="0">
                <a:latin typeface="Calibri" charset="0"/>
                <a:cs typeface="Calibri" charset="0"/>
              </a:rPr>
              <a:t>ENCONTRARÁS información </a:t>
            </a:r>
            <a:br>
              <a:rPr lang="es-ES_tradnl" sz="2200" cap="all" spc="50" dirty="0">
                <a:latin typeface="Calibri" charset="0"/>
                <a:ea typeface="Calibri" charset="0"/>
                <a:cs typeface="Calibri" charset="0"/>
              </a:rPr>
            </a:br>
            <a:r>
              <a:rPr lang="es-ES_tradnl" sz="2200" cap="all" spc="50" dirty="0">
                <a:latin typeface="Calibri" charset="0"/>
                <a:ea typeface="Calibri" charset="0"/>
                <a:cs typeface="Calibri" charset="0"/>
              </a:rPr>
              <a:t>referente a CaixaForum ZARAGOZA</a:t>
            </a:r>
          </a:p>
        </p:txBody>
      </p:sp>
      <p:sp>
        <p:nvSpPr>
          <p:cNvPr id="9" name="Rectangle 8"/>
          <p:cNvSpPr/>
          <p:nvPr/>
        </p:nvSpPr>
        <p:spPr>
          <a:xfrm>
            <a:off x="872335" y="1022826"/>
            <a:ext cx="5007030" cy="382781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2800"/>
              </a:lnSpc>
            </a:pPr>
            <a:r>
              <a:rPr lang="es-ES_tradnl" sz="33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Información</a:t>
            </a:r>
            <a:r>
              <a:rPr lang="en-US" sz="33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 general</a:t>
            </a:r>
          </a:p>
        </p:txBody>
      </p:sp>
      <p:cxnSp>
        <p:nvCxnSpPr>
          <p:cNvPr id="11" name="Straight Connector 10"/>
          <p:cNvCxnSpPr/>
          <p:nvPr/>
        </p:nvCxnSpPr>
        <p:spPr>
          <a:xfrm>
            <a:off x="307905" y="1544155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ctangle 41">
            <a:extLst>
              <a:ext uri="{FF2B5EF4-FFF2-40B4-BE49-F238E27FC236}">
                <a16:creationId xmlns:a16="http://schemas.microsoft.com/office/drawing/2014/main" id="{1FD31551-D1FA-804B-9957-66FBDFFB54B9}"/>
              </a:ext>
            </a:extLst>
          </p:cNvPr>
          <p:cNvSpPr/>
          <p:nvPr/>
        </p:nvSpPr>
        <p:spPr>
          <a:xfrm>
            <a:off x="295318" y="6750675"/>
            <a:ext cx="3947167" cy="2308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ts val="1800"/>
              </a:lnSpc>
              <a:spcAft>
                <a:spcPts val="2000"/>
              </a:spcAft>
            </a:pPr>
            <a:r>
              <a:rPr lang="es-ES_tradnl" sz="1000" i="1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Pictogramas extraídos de Flaticon e inspirados en ARASAAC</a:t>
            </a:r>
          </a:p>
        </p:txBody>
      </p:sp>
      <p:sp>
        <p:nvSpPr>
          <p:cNvPr id="44" name="Rectangle 43"/>
          <p:cNvSpPr/>
          <p:nvPr/>
        </p:nvSpPr>
        <p:spPr>
          <a:xfrm>
            <a:off x="292964" y="5198139"/>
            <a:ext cx="10093911" cy="1190534"/>
          </a:xfrm>
          <a:prstGeom prst="rect">
            <a:avLst/>
          </a:prstGeom>
          <a:solidFill>
            <a:srgbClr val="B44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45" name="Rectangle 44"/>
          <p:cNvSpPr/>
          <p:nvPr/>
        </p:nvSpPr>
        <p:spPr>
          <a:xfrm>
            <a:off x="292964" y="2408802"/>
            <a:ext cx="10093911" cy="267692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C831CD69-DDA4-0245-90DE-E46A3D06DDBB}"/>
              </a:ext>
            </a:extLst>
          </p:cNvPr>
          <p:cNvSpPr/>
          <p:nvPr/>
        </p:nvSpPr>
        <p:spPr>
          <a:xfrm>
            <a:off x="1494325" y="5362647"/>
            <a:ext cx="4678825" cy="6540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ts val="1700"/>
              </a:lnSpc>
            </a:pPr>
            <a:r>
              <a:rPr lang="es-ES_tradnl" sz="15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En la web </a:t>
            </a:r>
            <a:r>
              <a:rPr lang="es-ES_tradnl" sz="1500" dirty="0">
                <a:solidFill>
                  <a:schemeClr val="bg1"/>
                </a:solidFill>
                <a:latin typeface="Calibri" charset="0"/>
                <a:cs typeface="Calibri" charset="0"/>
              </a:rPr>
              <a:t>de </a:t>
            </a:r>
            <a:r>
              <a:rPr lang="es-ES_tradnl" sz="1500" dirty="0" err="1">
                <a:solidFill>
                  <a:schemeClr val="bg1"/>
                </a:solidFill>
                <a:latin typeface="Calibri" charset="0"/>
                <a:cs typeface="Calibri" charset="0"/>
              </a:rPr>
              <a:t>CaixaForum</a:t>
            </a:r>
            <a:r>
              <a:rPr lang="es-ES_tradnl" sz="1500" dirty="0">
                <a:solidFill>
                  <a:schemeClr val="bg1"/>
                </a:solidFill>
                <a:latin typeface="Calibri" charset="0"/>
                <a:cs typeface="Calibri" charset="0"/>
              </a:rPr>
              <a:t> puedes encontrar toda la información del centro, sus </a:t>
            </a:r>
            <a:r>
              <a:rPr lang="es-ES_tradnl" sz="15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actividades y exposiciones: </a:t>
            </a:r>
            <a:r>
              <a:rPr lang="es-ES_tradnl" sz="1500" b="1" dirty="0" err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CaixaForum.org</a:t>
            </a:r>
            <a:r>
              <a:rPr lang="es-ES_tradnl" sz="1500" b="1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/Zaragoza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C831CD69-DDA4-0245-90DE-E46A3D06DDBB}"/>
              </a:ext>
            </a:extLst>
          </p:cNvPr>
          <p:cNvSpPr/>
          <p:nvPr/>
        </p:nvSpPr>
        <p:spPr>
          <a:xfrm>
            <a:off x="8164551" y="5362647"/>
            <a:ext cx="2050225" cy="8207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ts val="1800"/>
              </a:lnSpc>
              <a:spcAft>
                <a:spcPts val="1000"/>
              </a:spcAft>
            </a:pPr>
            <a:r>
              <a:rPr lang="en-US" sz="16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Av. de José Anselmo </a:t>
            </a:r>
            <a:r>
              <a:rPr lang="en-US" sz="1600" dirty="0" err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Clavé</a:t>
            </a:r>
            <a:r>
              <a:rPr lang="en-US" sz="16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, 4. 50004 Zaragoza</a:t>
            </a:r>
          </a:p>
          <a:p>
            <a:pPr>
              <a:lnSpc>
                <a:spcPts val="1800"/>
              </a:lnSpc>
              <a:spcAft>
                <a:spcPts val="1000"/>
              </a:spcAft>
            </a:pPr>
            <a:r>
              <a:rPr lang="es-ES_tradnl" sz="1600" b="1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976 768 200</a:t>
            </a:r>
          </a:p>
        </p:txBody>
      </p:sp>
      <p:cxnSp>
        <p:nvCxnSpPr>
          <p:cNvPr id="53" name="Straight Connector 52"/>
          <p:cNvCxnSpPr/>
          <p:nvPr/>
        </p:nvCxnSpPr>
        <p:spPr>
          <a:xfrm>
            <a:off x="8009986" y="5362647"/>
            <a:ext cx="0" cy="769639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5" name="Picture 54">
            <a:extLst>
              <a:ext uri="{FF2B5EF4-FFF2-40B4-BE49-F238E27FC236}">
                <a16:creationId xmlns:a16="http://schemas.microsoft.com/office/drawing/2014/main" id="{DB269C07-6537-874A-B6CB-6E49F22754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706" y="5362647"/>
            <a:ext cx="486588" cy="486588"/>
          </a:xfrm>
          <a:prstGeom prst="rect">
            <a:avLst/>
          </a:prstGeom>
        </p:spPr>
      </p:pic>
      <p:cxnSp>
        <p:nvCxnSpPr>
          <p:cNvPr id="61" name="Straight Connector 60"/>
          <p:cNvCxnSpPr/>
          <p:nvPr/>
        </p:nvCxnSpPr>
        <p:spPr>
          <a:xfrm>
            <a:off x="1370809" y="5362647"/>
            <a:ext cx="0" cy="654025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7887" y="5362647"/>
            <a:ext cx="486588" cy="486588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C831CD69-DDA4-0245-90DE-E46A3D06DDBB}"/>
              </a:ext>
            </a:extLst>
          </p:cNvPr>
          <p:cNvSpPr/>
          <p:nvPr/>
        </p:nvSpPr>
        <p:spPr>
          <a:xfrm>
            <a:off x="6405069" y="2713756"/>
            <a:ext cx="2962206" cy="21031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ts val="1800"/>
              </a:lnSpc>
              <a:spcAft>
                <a:spcPts val="2000"/>
              </a:spcAft>
            </a:pPr>
            <a:r>
              <a:rPr lang="es-ES_tradnl" sz="1600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En CaixaForum encontrarás diferentes </a:t>
            </a:r>
            <a:r>
              <a:rPr lang="es-ES_tradnl" sz="1600" dirty="0">
                <a:solidFill>
                  <a:srgbClr val="000000"/>
                </a:solidFill>
                <a:latin typeface="Calibri" charset="0"/>
                <a:cs typeface="Calibri" charset="0"/>
              </a:rPr>
              <a:t>espacios para visitar. Podrás visitar</a:t>
            </a:r>
            <a:r>
              <a:rPr lang="es-ES_tradnl" sz="1600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los todos o crear tu propio itinerario.</a:t>
            </a:r>
          </a:p>
          <a:p>
            <a:pPr>
              <a:lnSpc>
                <a:spcPts val="1800"/>
              </a:lnSpc>
            </a:pPr>
            <a:r>
              <a:rPr lang="es-ES_tradnl" sz="1600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Hay autobuses de línea</a:t>
            </a:r>
            <a:br>
              <a:rPr lang="es-ES_tradnl" sz="1600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</a:br>
            <a:r>
              <a:rPr lang="es-ES_tradnl" sz="1600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que llevan a CaixaForum.</a:t>
            </a:r>
            <a:endParaRPr lang="es-ES_tradnl" sz="1600" dirty="0">
              <a:solidFill>
                <a:srgbClr val="000000"/>
              </a:solidFill>
              <a:highlight>
                <a:srgbClr val="00FFFF"/>
              </a:highlight>
              <a:latin typeface="Calibri" charset="0"/>
              <a:ea typeface="Calibri" charset="0"/>
              <a:cs typeface="Calibri" charset="0"/>
            </a:endParaRPr>
          </a:p>
          <a:p>
            <a:pPr>
              <a:lnSpc>
                <a:spcPts val="1800"/>
              </a:lnSpc>
              <a:spcAft>
                <a:spcPts val="2000"/>
              </a:spcAft>
            </a:pPr>
            <a:r>
              <a:rPr lang="es-ES_tradnl" sz="1600" dirty="0">
                <a:solidFill>
                  <a:srgbClr val="000000"/>
                </a:solidFill>
                <a:latin typeface="Calibri" charset="0"/>
                <a:cs typeface="Calibri" charset="0"/>
              </a:rPr>
              <a:t>Cerca de CaixaForum hay parquin próximo de gestión privada.</a:t>
            </a:r>
            <a:endParaRPr lang="es-ES_tradnl" sz="1600" dirty="0">
              <a:solidFill>
                <a:srgbClr val="000000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27" name="Straight Connector 26"/>
          <p:cNvCxnSpPr>
            <a:cxnSpLocks/>
          </p:cNvCxnSpPr>
          <p:nvPr/>
        </p:nvCxnSpPr>
        <p:spPr>
          <a:xfrm>
            <a:off x="1370809" y="2713756"/>
            <a:ext cx="0" cy="880219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cxnSpLocks/>
          </p:cNvCxnSpPr>
          <p:nvPr/>
        </p:nvCxnSpPr>
        <p:spPr>
          <a:xfrm>
            <a:off x="6273997" y="2713756"/>
            <a:ext cx="0" cy="880219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>
            <a:cxnSpLocks/>
          </p:cNvCxnSpPr>
          <p:nvPr/>
        </p:nvCxnSpPr>
        <p:spPr>
          <a:xfrm>
            <a:off x="6273997" y="3897766"/>
            <a:ext cx="0" cy="862339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Picture 29">
            <a:extLst>
              <a:ext uri="{FF2B5EF4-FFF2-40B4-BE49-F238E27FC236}">
                <a16:creationId xmlns:a16="http://schemas.microsoft.com/office/drawing/2014/main" id="{3D2E64B8-E690-B848-8BA7-4851234DEB7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2854" y="2674284"/>
            <a:ext cx="500300" cy="50030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AE380ED4-14A0-0A4A-B7DB-41BBAC9C897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4059" y="3789040"/>
            <a:ext cx="498867" cy="498867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120A21C1-59F9-FF45-9B4F-5443CAA2754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816" y="2780238"/>
            <a:ext cx="484037" cy="484037"/>
          </a:xfrm>
          <a:prstGeom prst="rect">
            <a:avLst/>
          </a:prstGeom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C831CD69-DDA4-0245-90DE-E46A3D06DDBB}"/>
              </a:ext>
            </a:extLst>
          </p:cNvPr>
          <p:cNvSpPr/>
          <p:nvPr/>
        </p:nvSpPr>
        <p:spPr>
          <a:xfrm>
            <a:off x="1494327" y="2713756"/>
            <a:ext cx="2493058" cy="18723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ts val="1800"/>
              </a:lnSpc>
              <a:spcAft>
                <a:spcPts val="2000"/>
              </a:spcAft>
            </a:pPr>
            <a:r>
              <a:rPr lang="es-ES_tradnl" sz="1600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El material de la guía está creado como anticipación para facilitar el seguimiento de tu visita.</a:t>
            </a:r>
          </a:p>
          <a:p>
            <a:pPr>
              <a:lnSpc>
                <a:spcPts val="1800"/>
              </a:lnSpc>
              <a:spcAft>
                <a:spcPts val="2000"/>
              </a:spcAft>
            </a:pPr>
            <a:r>
              <a:rPr lang="es-ES_tradnl" sz="1600" dirty="0">
                <a:solidFill>
                  <a:srgbClr val="000000"/>
                </a:solidFill>
                <a:latin typeface="Calibri" charset="0"/>
                <a:cs typeface="Calibri" charset="0"/>
              </a:rPr>
              <a:t>Recomendamos revisar la guía antes de ir a CaixaForum para preparar la visita.</a:t>
            </a: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E831E611-1307-A24F-BE86-D498F7F5E6BD}"/>
              </a:ext>
            </a:extLst>
          </p:cNvPr>
          <p:cNvCxnSpPr>
            <a:cxnSpLocks/>
          </p:cNvCxnSpPr>
          <p:nvPr/>
        </p:nvCxnSpPr>
        <p:spPr>
          <a:xfrm>
            <a:off x="1370809" y="3904820"/>
            <a:ext cx="0" cy="681243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5" name="Picture 34">
            <a:extLst>
              <a:ext uri="{FF2B5EF4-FFF2-40B4-BE49-F238E27FC236}">
                <a16:creationId xmlns:a16="http://schemas.microsoft.com/office/drawing/2014/main" id="{D3760E85-B4FE-A643-B69D-653C8F69916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602" y="3959479"/>
            <a:ext cx="438692" cy="438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65229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6880" y="266305"/>
            <a:ext cx="6138000" cy="434379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n-US" sz="2200" spc="50" dirty="0">
                <a:latin typeface="Calibri" charset="0"/>
                <a:ea typeface="Calibri" charset="0"/>
                <a:cs typeface="Calibri" charset="0"/>
              </a:rPr>
              <a:t>AL LADO DE LA CAFETERÍA-RESTAURANTE ESTÁN LOS BAÑOS 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BAÑOS 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BDC48D21-7ED2-A14C-BF1B-8C2906E6890C}"/>
              </a:ext>
            </a:extLst>
          </p:cNvPr>
          <p:cNvGrpSpPr/>
          <p:nvPr/>
        </p:nvGrpSpPr>
        <p:grpSpPr>
          <a:xfrm>
            <a:off x="3603076" y="5320852"/>
            <a:ext cx="1287608" cy="813542"/>
            <a:chOff x="5910146" y="5320852"/>
            <a:chExt cx="1287608" cy="813542"/>
          </a:xfrm>
        </p:grpSpPr>
        <p:cxnSp>
          <p:nvCxnSpPr>
            <p:cNvPr id="23" name="Straight Connector 22"/>
            <p:cNvCxnSpPr>
              <a:cxnSpLocks/>
            </p:cNvCxnSpPr>
            <p:nvPr/>
          </p:nvCxnSpPr>
          <p:spPr>
            <a:xfrm>
              <a:off x="5910146" y="6134394"/>
              <a:ext cx="1287608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70AB9825-74D3-8740-A168-9991022AE50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260550" y="5320852"/>
              <a:ext cx="586800" cy="586800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8F3A91A9-23AC-7345-A9AD-27C2DBEAF83C}"/>
              </a:ext>
            </a:extLst>
          </p:cNvPr>
          <p:cNvGrpSpPr/>
          <p:nvPr/>
        </p:nvGrpSpPr>
        <p:grpSpPr>
          <a:xfrm>
            <a:off x="4967718" y="5320852"/>
            <a:ext cx="1697237" cy="813542"/>
            <a:chOff x="7274788" y="5320852"/>
            <a:chExt cx="1697237" cy="813542"/>
          </a:xfrm>
        </p:grpSpPr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007F43AD-6D45-0946-9622-6FA4E298220F}"/>
                </a:ext>
              </a:extLst>
            </p:cNvPr>
            <p:cNvCxnSpPr>
              <a:cxnSpLocks/>
            </p:cNvCxnSpPr>
            <p:nvPr/>
          </p:nvCxnSpPr>
          <p:spPr>
            <a:xfrm>
              <a:off x="7274788" y="6134394"/>
              <a:ext cx="1697237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C491010E-5B15-7941-B5E8-DAA69F0DE76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830006" y="5320852"/>
              <a:ext cx="586800" cy="586800"/>
            </a:xfrm>
            <a:prstGeom prst="rect">
              <a:avLst/>
            </a:prstGeom>
          </p:spPr>
        </p:pic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1B07CCDE-0251-C04E-A49A-AE9191902986}"/>
              </a:ext>
            </a:extLst>
          </p:cNvPr>
          <p:cNvGrpSpPr/>
          <p:nvPr/>
        </p:nvGrpSpPr>
        <p:grpSpPr>
          <a:xfrm>
            <a:off x="6583221" y="5314368"/>
            <a:ext cx="1081168" cy="820026"/>
            <a:chOff x="5132366" y="5314368"/>
            <a:chExt cx="1081168" cy="820026"/>
          </a:xfrm>
        </p:grpSpPr>
        <p:cxnSp>
          <p:nvCxnSpPr>
            <p:cNvPr id="33" name="Straight Connector 32"/>
            <p:cNvCxnSpPr/>
            <p:nvPr/>
          </p:nvCxnSpPr>
          <p:spPr>
            <a:xfrm>
              <a:off x="5306940" y="6134394"/>
              <a:ext cx="68122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4" name="Group 33"/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36" name="Picture 35"/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37" name="Picture 36"/>
              <p:cNvPicPr>
                <a:picLocks noChangeAspect="1"/>
              </p:cNvPicPr>
              <p:nvPr/>
            </p:nvPicPr>
            <p:blipFill>
              <a:blip r:embed="rId6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38" name="Picture 37"/>
              <p:cNvPicPr>
                <a:picLocks noChangeAspect="1"/>
              </p:cNvPicPr>
              <p:nvPr/>
            </p:nvPicPr>
            <p:blipFill>
              <a:blip r:embed="rId6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39" name="Group 38"/>
          <p:cNvGrpSpPr/>
          <p:nvPr/>
        </p:nvGrpSpPr>
        <p:grpSpPr>
          <a:xfrm>
            <a:off x="1979568" y="5480507"/>
            <a:ext cx="915899" cy="653887"/>
            <a:chOff x="1373159" y="5480507"/>
            <a:chExt cx="915899" cy="653887"/>
          </a:xfrm>
        </p:grpSpPr>
        <p:cxnSp>
          <p:nvCxnSpPr>
            <p:cNvPr id="40" name="Straight Connector 39"/>
            <p:cNvCxnSpPr/>
            <p:nvPr/>
          </p:nvCxnSpPr>
          <p:spPr>
            <a:xfrm>
              <a:off x="1513397" y="6134394"/>
              <a:ext cx="635423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C53645BF-CCA2-9C40-865C-34B5EDE60361}"/>
                </a:ext>
              </a:extLst>
            </p:cNvPr>
            <p:cNvGrpSpPr/>
            <p:nvPr/>
          </p:nvGrpSpPr>
          <p:grpSpPr>
            <a:xfrm>
              <a:off x="1373159" y="5480507"/>
              <a:ext cx="915899" cy="431717"/>
              <a:chOff x="7757785" y="5886192"/>
              <a:chExt cx="508365" cy="239621"/>
            </a:xfrm>
          </p:grpSpPr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4B663E15-5102-194E-BA49-2889E127D71C}"/>
                  </a:ext>
                </a:extLst>
              </p:cNvPr>
              <p:cNvSpPr/>
              <p:nvPr/>
            </p:nvSpPr>
            <p:spPr>
              <a:xfrm>
                <a:off x="7757785" y="5886192"/>
                <a:ext cx="239621" cy="239621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id="{0FF778D2-8018-254A-ACD4-739BE0310264}"/>
                  </a:ext>
                </a:extLst>
              </p:cNvPr>
              <p:cNvSpPr/>
              <p:nvPr/>
            </p:nvSpPr>
            <p:spPr>
              <a:xfrm>
                <a:off x="8026529" y="5886192"/>
                <a:ext cx="239621" cy="239621"/>
              </a:xfrm>
              <a:prstGeom prst="ellipse">
                <a:avLst/>
              </a:prstGeom>
              <a:solidFill>
                <a:srgbClr val="B448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DA0FBA23-6A1B-8F4F-AE99-DD0240748926}"/>
              </a:ext>
            </a:extLst>
          </p:cNvPr>
          <p:cNvGrpSpPr/>
          <p:nvPr/>
        </p:nvGrpSpPr>
        <p:grpSpPr>
          <a:xfrm>
            <a:off x="8057800" y="5297619"/>
            <a:ext cx="827850" cy="836775"/>
            <a:chOff x="8731657" y="5297619"/>
            <a:chExt cx="827850" cy="836775"/>
          </a:xfrm>
        </p:grpSpPr>
        <p:pic>
          <p:nvPicPr>
            <p:cNvPr id="45" name="Picture 44"/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93154" y="5297619"/>
              <a:ext cx="704857" cy="630527"/>
            </a:xfrm>
            <a:prstGeom prst="rect">
              <a:avLst/>
            </a:prstGeom>
          </p:spPr>
        </p:pic>
        <p:cxnSp>
          <p:nvCxnSpPr>
            <p:cNvPr id="47" name="Straight Connector 46"/>
            <p:cNvCxnSpPr/>
            <p:nvPr/>
          </p:nvCxnSpPr>
          <p:spPr>
            <a:xfrm>
              <a:off x="8731657" y="6134394"/>
              <a:ext cx="82785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8" name="Rectangle 47"/>
          <p:cNvSpPr/>
          <p:nvPr/>
        </p:nvSpPr>
        <p:spPr>
          <a:xfrm>
            <a:off x="0" y="917815"/>
            <a:ext cx="1132514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3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39586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n-US" sz="2200" spc="50" dirty="0">
                <a:latin typeface="Calibri" charset="0"/>
                <a:ea typeface="Calibri" charset="0"/>
                <a:cs typeface="Calibri" charset="0"/>
              </a:rPr>
              <a:t>DELANTE DE LA CAFETERÍA-RESTAURANTE ESTÁ LA TERRAZA 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TERRAZA 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BDC48D21-7ED2-A14C-BF1B-8C2906E6890C}"/>
              </a:ext>
            </a:extLst>
          </p:cNvPr>
          <p:cNvGrpSpPr/>
          <p:nvPr/>
        </p:nvGrpSpPr>
        <p:grpSpPr>
          <a:xfrm>
            <a:off x="3686966" y="5320852"/>
            <a:ext cx="1287608" cy="813542"/>
            <a:chOff x="5910146" y="5320852"/>
            <a:chExt cx="1287608" cy="813542"/>
          </a:xfrm>
        </p:grpSpPr>
        <p:cxnSp>
          <p:nvCxnSpPr>
            <p:cNvPr id="23" name="Straight Connector 22"/>
            <p:cNvCxnSpPr>
              <a:cxnSpLocks/>
            </p:cNvCxnSpPr>
            <p:nvPr/>
          </p:nvCxnSpPr>
          <p:spPr>
            <a:xfrm>
              <a:off x="5910146" y="6134394"/>
              <a:ext cx="1287608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70AB9825-74D3-8740-A168-9991022AE50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260550" y="5320852"/>
              <a:ext cx="586800" cy="586800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8F3A91A9-23AC-7345-A9AD-27C2DBEAF83C}"/>
              </a:ext>
            </a:extLst>
          </p:cNvPr>
          <p:cNvGrpSpPr/>
          <p:nvPr/>
        </p:nvGrpSpPr>
        <p:grpSpPr>
          <a:xfrm>
            <a:off x="5051608" y="5320852"/>
            <a:ext cx="1697237" cy="813542"/>
            <a:chOff x="7274788" y="5320852"/>
            <a:chExt cx="1697237" cy="813542"/>
          </a:xfrm>
        </p:grpSpPr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007F43AD-6D45-0946-9622-6FA4E298220F}"/>
                </a:ext>
              </a:extLst>
            </p:cNvPr>
            <p:cNvCxnSpPr>
              <a:cxnSpLocks/>
            </p:cNvCxnSpPr>
            <p:nvPr/>
          </p:nvCxnSpPr>
          <p:spPr>
            <a:xfrm>
              <a:off x="7274788" y="6134394"/>
              <a:ext cx="1697237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C491010E-5B15-7941-B5E8-DAA69F0DE76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830006" y="5320852"/>
              <a:ext cx="586800" cy="586800"/>
            </a:xfrm>
            <a:prstGeom prst="rect">
              <a:avLst/>
            </a:prstGeom>
          </p:spPr>
        </p:pic>
      </p:grpSp>
      <p:grpSp>
        <p:nvGrpSpPr>
          <p:cNvPr id="39" name="Group 38"/>
          <p:cNvGrpSpPr/>
          <p:nvPr/>
        </p:nvGrpSpPr>
        <p:grpSpPr>
          <a:xfrm>
            <a:off x="1806996" y="5481794"/>
            <a:ext cx="1037600" cy="652600"/>
            <a:chOff x="1610469" y="5481794"/>
            <a:chExt cx="1037600" cy="652600"/>
          </a:xfrm>
        </p:grpSpPr>
        <p:cxnSp>
          <p:nvCxnSpPr>
            <p:cNvPr id="40" name="Straight Connector 39"/>
            <p:cNvCxnSpPr>
              <a:cxnSpLocks/>
            </p:cNvCxnSpPr>
            <p:nvPr/>
          </p:nvCxnSpPr>
          <p:spPr>
            <a:xfrm>
              <a:off x="1610469" y="6134394"/>
              <a:ext cx="103760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EF82FAA9-D197-4B43-8245-73DF765B903F}"/>
                </a:ext>
              </a:extLst>
            </p:cNvPr>
            <p:cNvGrpSpPr/>
            <p:nvPr/>
          </p:nvGrpSpPr>
          <p:grpSpPr>
            <a:xfrm>
              <a:off x="1809648" y="5481794"/>
              <a:ext cx="649043" cy="430430"/>
              <a:chOff x="9186534" y="5886192"/>
              <a:chExt cx="361323" cy="239621"/>
            </a:xfrm>
          </p:grpSpPr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E5326E8C-921C-154B-B704-E9DAAA5D0AB3}"/>
                  </a:ext>
                </a:extLst>
              </p:cNvPr>
              <p:cNvSpPr/>
              <p:nvPr/>
            </p:nvSpPr>
            <p:spPr>
              <a:xfrm>
                <a:off x="9186534" y="5886192"/>
                <a:ext cx="239621" cy="239621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id="{CCBE5F58-64E0-DA4C-8003-4951BD6878B0}"/>
                  </a:ext>
                </a:extLst>
              </p:cNvPr>
              <p:cNvSpPr/>
              <p:nvPr/>
            </p:nvSpPr>
            <p:spPr>
              <a:xfrm>
                <a:off x="9308236" y="5886192"/>
                <a:ext cx="239621" cy="239621"/>
              </a:xfrm>
              <a:prstGeom prst="ellipse">
                <a:avLst/>
              </a:prstGeom>
              <a:solidFill>
                <a:srgbClr val="B448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1B07CCDE-0251-C04E-A49A-AE9191902986}"/>
              </a:ext>
            </a:extLst>
          </p:cNvPr>
          <p:cNvGrpSpPr/>
          <p:nvPr/>
        </p:nvGrpSpPr>
        <p:grpSpPr>
          <a:xfrm>
            <a:off x="6592117" y="5314368"/>
            <a:ext cx="1081168" cy="820026"/>
            <a:chOff x="5132366" y="5314368"/>
            <a:chExt cx="1081168" cy="820026"/>
          </a:xfrm>
        </p:grpSpPr>
        <p:cxnSp>
          <p:nvCxnSpPr>
            <p:cNvPr id="45" name="Straight Connector 44"/>
            <p:cNvCxnSpPr/>
            <p:nvPr/>
          </p:nvCxnSpPr>
          <p:spPr>
            <a:xfrm>
              <a:off x="5354238" y="6134394"/>
              <a:ext cx="54000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7" name="Group 46"/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48" name="Picture 47"/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50" name="Picture 49"/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51" name="Picture 50"/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cxnSp>
        <p:nvCxnSpPr>
          <p:cNvPr id="58" name="Straight Connector 57"/>
          <p:cNvCxnSpPr>
            <a:cxnSpLocks/>
          </p:cNvCxnSpPr>
          <p:nvPr/>
        </p:nvCxnSpPr>
        <p:spPr>
          <a:xfrm>
            <a:off x="7823808" y="6134394"/>
            <a:ext cx="1070887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Picture 32">
            <a:extLst>
              <a:ext uri="{FF2B5EF4-FFF2-40B4-BE49-F238E27FC236}">
                <a16:creationId xmlns:a16="http://schemas.microsoft.com/office/drawing/2014/main" id="{96BD38B9-219F-9746-906D-45A9D15CAEA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6880" y="268840"/>
            <a:ext cx="6138000" cy="4341259"/>
          </a:xfrm>
          <a:prstGeom prst="rect">
            <a:avLst/>
          </a:prstGeom>
        </p:spPr>
      </p:pic>
      <p:sp>
        <p:nvSpPr>
          <p:cNvPr id="32" name="Rectangle 31"/>
          <p:cNvSpPr/>
          <p:nvPr/>
        </p:nvSpPr>
        <p:spPr>
          <a:xfrm>
            <a:off x="0" y="917815"/>
            <a:ext cx="1132514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3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637CA101-DF8F-DC44-B287-762E89A2D24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1459"/>
          <a:stretch/>
        </p:blipFill>
        <p:spPr>
          <a:xfrm>
            <a:off x="7823239" y="4967696"/>
            <a:ext cx="1070888" cy="1105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8109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92964" y="861766"/>
            <a:ext cx="10093911" cy="60030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6" name="Rectangle 5"/>
          <p:cNvSpPr/>
          <p:nvPr/>
        </p:nvSpPr>
        <p:spPr>
          <a:xfrm>
            <a:off x="1514707" y="240101"/>
            <a:ext cx="8872166" cy="382781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ts val="2800"/>
              </a:lnSpc>
            </a:pPr>
            <a:r>
              <a:rPr lang="es-ES" sz="20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PLANO / caixaforum ZARAGOZA</a:t>
            </a:r>
            <a:endParaRPr lang="en-US" sz="2000" cap="all" dirty="0">
              <a:solidFill>
                <a:schemeClr val="tx1">
                  <a:lumMod val="85000"/>
                  <a:lumOff val="15000"/>
                </a:schemeClr>
              </a:solidFill>
              <a:latin typeface="Calibri Light" charset="0"/>
              <a:ea typeface="Calibri Light" charset="0"/>
              <a:cs typeface="Calibri Light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74526" y="1137271"/>
            <a:ext cx="2666966" cy="71670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2800"/>
              </a:lnSpc>
            </a:pPr>
            <a:r>
              <a:rPr lang="en-US" sz="3000" b="1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Planta 0</a:t>
            </a:r>
          </a:p>
        </p:txBody>
      </p:sp>
      <p:cxnSp>
        <p:nvCxnSpPr>
          <p:cNvPr id="72" name="Straight Connector 71"/>
          <p:cNvCxnSpPr/>
          <p:nvPr/>
        </p:nvCxnSpPr>
        <p:spPr>
          <a:xfrm>
            <a:off x="674526" y="1553998"/>
            <a:ext cx="1445936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1"/>
          <p:cNvGrpSpPr/>
          <p:nvPr/>
        </p:nvGrpSpPr>
        <p:grpSpPr>
          <a:xfrm>
            <a:off x="9344025" y="6448333"/>
            <a:ext cx="1042848" cy="283022"/>
            <a:chOff x="9344025" y="6448333"/>
            <a:chExt cx="1042848" cy="283022"/>
          </a:xfrm>
        </p:grpSpPr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id="{A1B81C03-FFB9-5543-A983-04F230AFA7DE}"/>
                </a:ext>
              </a:extLst>
            </p:cNvPr>
            <p:cNvSpPr/>
            <p:nvPr/>
          </p:nvSpPr>
          <p:spPr>
            <a:xfrm>
              <a:off x="9503628" y="6451508"/>
              <a:ext cx="883245" cy="279847"/>
            </a:xfrm>
            <a:prstGeom prst="rect">
              <a:avLst/>
            </a:prstGeom>
          </p:spPr>
          <p:txBody>
            <a:bodyPr wrap="square" lIns="0" tIns="0" rIns="0" bIns="0" anchor="t">
              <a:noAutofit/>
            </a:bodyPr>
            <a:lstStyle/>
            <a:p>
              <a:pPr>
                <a:lnSpc>
                  <a:spcPts val="900"/>
                </a:lnSpc>
              </a:pPr>
              <a:r>
                <a:rPr lang="es-ES_tradnl" sz="1000" b="1" cap="all" dirty="0">
                  <a:latin typeface="Calibri Light" charset="0"/>
                  <a:ea typeface="Calibri Light" charset="0"/>
                  <a:cs typeface="Calibri Light" charset="0"/>
                </a:rPr>
                <a:t>ESPACIO NO ACCESIBLE AL PÚBLICO</a:t>
              </a: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9344025" y="6448333"/>
              <a:ext cx="107447" cy="107447"/>
            </a:xfrm>
            <a:prstGeom prst="rect">
              <a:avLst/>
            </a:prstGeom>
            <a:solidFill>
              <a:srgbClr val="F2E4CD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</p:grpSp>
      <p:pic>
        <p:nvPicPr>
          <p:cNvPr id="16" name="Picture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106" y="1040029"/>
            <a:ext cx="5805546" cy="5186164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2992182" y="5856793"/>
            <a:ext cx="883245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ts val="900"/>
              </a:lnSpc>
            </a:pPr>
            <a:r>
              <a:rPr lang="es-ES_tradnl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  <a:t>Puerta de entrada</a:t>
            </a:r>
          </a:p>
        </p:txBody>
      </p:sp>
      <p:grpSp>
        <p:nvGrpSpPr>
          <p:cNvPr id="4" name="Group 3"/>
          <p:cNvGrpSpPr/>
          <p:nvPr/>
        </p:nvGrpSpPr>
        <p:grpSpPr>
          <a:xfrm rot="21045260">
            <a:off x="3936433" y="5756507"/>
            <a:ext cx="288304" cy="288304"/>
            <a:chOff x="3638964" y="5745644"/>
            <a:chExt cx="288304" cy="288304"/>
          </a:xfrm>
        </p:grpSpPr>
        <p:sp>
          <p:nvSpPr>
            <p:cNvPr id="19" name="Oval 18"/>
            <p:cNvSpPr/>
            <p:nvPr/>
          </p:nvSpPr>
          <p:spPr>
            <a:xfrm>
              <a:off x="3638964" y="5745644"/>
              <a:ext cx="288304" cy="288304"/>
            </a:xfrm>
            <a:prstGeom prst="ellipse">
              <a:avLst/>
            </a:prstGeom>
            <a:solidFill>
              <a:srgbClr val="B448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529CF6F6-BF41-3346-B9C3-79D4473A809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425763">
              <a:off x="3683702" y="5790382"/>
              <a:ext cx="198826" cy="198826"/>
            </a:xfrm>
            <a:prstGeom prst="rect">
              <a:avLst/>
            </a:prstGeom>
          </p:spPr>
        </p:pic>
      </p:grpSp>
      <p:grpSp>
        <p:nvGrpSpPr>
          <p:cNvPr id="21" name="Group 20"/>
          <p:cNvGrpSpPr/>
          <p:nvPr/>
        </p:nvGrpSpPr>
        <p:grpSpPr>
          <a:xfrm rot="17278093">
            <a:off x="4682667" y="6108334"/>
            <a:ext cx="288304" cy="288304"/>
            <a:chOff x="3638964" y="5745644"/>
            <a:chExt cx="288304" cy="288304"/>
          </a:xfrm>
        </p:grpSpPr>
        <p:sp>
          <p:nvSpPr>
            <p:cNvPr id="22" name="Oval 21"/>
            <p:cNvSpPr/>
            <p:nvPr/>
          </p:nvSpPr>
          <p:spPr>
            <a:xfrm>
              <a:off x="3638964" y="5745644"/>
              <a:ext cx="288304" cy="288304"/>
            </a:xfrm>
            <a:prstGeom prst="ellipse">
              <a:avLst/>
            </a:prstGeom>
            <a:solidFill>
              <a:srgbClr val="B448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529CF6F6-BF41-3346-B9C3-79D4473A809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425763">
              <a:off x="3683702" y="5790382"/>
              <a:ext cx="198826" cy="198826"/>
            </a:xfrm>
            <a:prstGeom prst="rect">
              <a:avLst/>
            </a:prstGeom>
          </p:spPr>
        </p:pic>
      </p:grpSp>
      <p:sp>
        <p:nvSpPr>
          <p:cNvPr id="24" name="Rectangle 23"/>
          <p:cNvSpPr/>
          <p:nvPr/>
        </p:nvSpPr>
        <p:spPr>
          <a:xfrm>
            <a:off x="4385195" y="6456113"/>
            <a:ext cx="883245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es-ES_tradnl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  <a:t>Puerta de entrada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68D13BA6-FC09-CF4E-901C-B515D9F0837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68614" y="5810499"/>
            <a:ext cx="1697953" cy="813530"/>
          </a:xfrm>
          <a:prstGeom prst="rect">
            <a:avLst/>
          </a:prstGeom>
        </p:spPr>
      </p:pic>
      <p:sp>
        <p:nvSpPr>
          <p:cNvPr id="28" name="Rectangle 27"/>
          <p:cNvSpPr/>
          <p:nvPr/>
        </p:nvSpPr>
        <p:spPr>
          <a:xfrm>
            <a:off x="3945564" y="5231875"/>
            <a:ext cx="1092726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ts val="900"/>
              </a:lnSpc>
            </a:pPr>
            <a:r>
              <a:rPr lang="es-ES_tradnl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  <a:t>Recepción</a:t>
            </a:r>
            <a:br>
              <a:rPr lang="es-ES_tradnl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</a:br>
            <a:r>
              <a:rPr lang="es-ES_tradnl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  <a:t>información</a:t>
            </a:r>
          </a:p>
        </p:txBody>
      </p:sp>
      <p:grpSp>
        <p:nvGrpSpPr>
          <p:cNvPr id="29" name="Group 28"/>
          <p:cNvGrpSpPr/>
          <p:nvPr/>
        </p:nvGrpSpPr>
        <p:grpSpPr>
          <a:xfrm>
            <a:off x="4864257" y="4872224"/>
            <a:ext cx="288304" cy="288304"/>
            <a:chOff x="4861807" y="2365580"/>
            <a:chExt cx="288304" cy="288304"/>
          </a:xfrm>
        </p:grpSpPr>
        <p:sp>
          <p:nvSpPr>
            <p:cNvPr id="30" name="Oval 29"/>
            <p:cNvSpPr/>
            <p:nvPr/>
          </p:nvSpPr>
          <p:spPr>
            <a:xfrm>
              <a:off x="4861807" y="2365580"/>
              <a:ext cx="288304" cy="288304"/>
            </a:xfrm>
            <a:prstGeom prst="ellipse">
              <a:avLst/>
            </a:prstGeom>
            <a:solidFill>
              <a:srgbClr val="B448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C92D2431-F3EE-D141-BBDD-A28175EC948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15917" y="2413818"/>
              <a:ext cx="178636" cy="178636"/>
            </a:xfrm>
            <a:prstGeom prst="rect">
              <a:avLst/>
            </a:prstGeom>
          </p:spPr>
        </p:pic>
      </p:grpSp>
      <p:sp>
        <p:nvSpPr>
          <p:cNvPr id="33" name="Rectangle 32"/>
          <p:cNvSpPr/>
          <p:nvPr/>
        </p:nvSpPr>
        <p:spPr>
          <a:xfrm>
            <a:off x="5699478" y="3600024"/>
            <a:ext cx="515056" cy="134445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  <a:t>tienda</a:t>
            </a:r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29146" y="3239865"/>
            <a:ext cx="255720" cy="255720"/>
          </a:xfrm>
          <a:prstGeom prst="rect">
            <a:avLst/>
          </a:prstGeom>
        </p:spPr>
      </p:pic>
      <p:grpSp>
        <p:nvGrpSpPr>
          <p:cNvPr id="38" name="Group 37"/>
          <p:cNvGrpSpPr/>
          <p:nvPr/>
        </p:nvGrpSpPr>
        <p:grpSpPr>
          <a:xfrm>
            <a:off x="4682665" y="3883565"/>
            <a:ext cx="288304" cy="288304"/>
            <a:chOff x="3017129" y="1937388"/>
            <a:chExt cx="238513" cy="238513"/>
          </a:xfrm>
        </p:grpSpPr>
        <p:sp>
          <p:nvSpPr>
            <p:cNvPr id="39" name="Oval 38"/>
            <p:cNvSpPr/>
            <p:nvPr/>
          </p:nvSpPr>
          <p:spPr>
            <a:xfrm>
              <a:off x="3017129" y="1937388"/>
              <a:ext cx="238513" cy="23851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40" name="Picture 39"/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72358" y="1976745"/>
              <a:ext cx="152249" cy="152249"/>
            </a:xfrm>
            <a:prstGeom prst="rect">
              <a:avLst/>
            </a:prstGeom>
          </p:spPr>
        </p:pic>
      </p:grpSp>
      <p:grpSp>
        <p:nvGrpSpPr>
          <p:cNvPr id="41" name="Group 40"/>
          <p:cNvGrpSpPr/>
          <p:nvPr/>
        </p:nvGrpSpPr>
        <p:grpSpPr>
          <a:xfrm>
            <a:off x="3801412" y="3086316"/>
            <a:ext cx="288304" cy="288304"/>
            <a:chOff x="4033255" y="3882927"/>
            <a:chExt cx="238513" cy="238513"/>
          </a:xfrm>
        </p:grpSpPr>
        <p:sp>
          <p:nvSpPr>
            <p:cNvPr id="42" name="Oval 41"/>
            <p:cNvSpPr/>
            <p:nvPr/>
          </p:nvSpPr>
          <p:spPr>
            <a:xfrm>
              <a:off x="4033255" y="3882927"/>
              <a:ext cx="238513" cy="23851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43" name="Picture 42"/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048897" y="3901953"/>
              <a:ext cx="207227" cy="192909"/>
            </a:xfrm>
            <a:prstGeom prst="rect">
              <a:avLst/>
            </a:prstGeom>
          </p:spPr>
        </p:pic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93012040-90C9-2F4C-9729-EDEED3C71DDB}"/>
              </a:ext>
            </a:extLst>
          </p:cNvPr>
          <p:cNvGrpSpPr/>
          <p:nvPr/>
        </p:nvGrpSpPr>
        <p:grpSpPr>
          <a:xfrm>
            <a:off x="4501076" y="2342514"/>
            <a:ext cx="288304" cy="288304"/>
            <a:chOff x="3369529" y="2915261"/>
            <a:chExt cx="288304" cy="288304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0C9C9EDD-1644-D24B-BEDB-93B43FB0FF74}"/>
                </a:ext>
              </a:extLst>
            </p:cNvPr>
            <p:cNvSpPr/>
            <p:nvPr/>
          </p:nvSpPr>
          <p:spPr>
            <a:xfrm>
              <a:off x="3369529" y="2915261"/>
              <a:ext cx="288304" cy="288304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47" name="Picture 22">
              <a:extLst>
                <a:ext uri="{FF2B5EF4-FFF2-40B4-BE49-F238E27FC236}">
                  <a16:creationId xmlns:a16="http://schemas.microsoft.com/office/drawing/2014/main" id="{EBD07074-50A0-C849-8474-E4009C6A36C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25195"/>
            <a:stretch/>
          </p:blipFill>
          <p:spPr>
            <a:xfrm>
              <a:off x="3407573" y="2974063"/>
              <a:ext cx="204248" cy="152787"/>
            </a:xfrm>
            <a:prstGeom prst="rect">
              <a:avLst/>
            </a:prstGeom>
          </p:spPr>
        </p:pic>
      </p:grpSp>
      <p:grpSp>
        <p:nvGrpSpPr>
          <p:cNvPr id="48" name="Group 47"/>
          <p:cNvGrpSpPr/>
          <p:nvPr/>
        </p:nvGrpSpPr>
        <p:grpSpPr>
          <a:xfrm>
            <a:off x="4101873" y="4322156"/>
            <a:ext cx="288304" cy="288304"/>
            <a:chOff x="2660144" y="2441882"/>
            <a:chExt cx="238513" cy="238513"/>
          </a:xfrm>
        </p:grpSpPr>
        <p:sp>
          <p:nvSpPr>
            <p:cNvPr id="49" name="Oval 48"/>
            <p:cNvSpPr/>
            <p:nvPr/>
          </p:nvSpPr>
          <p:spPr>
            <a:xfrm>
              <a:off x="2660144" y="2441882"/>
              <a:ext cx="238513" cy="23851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50" name="Picture 49"/>
            <p:cNvPicPr>
              <a:picLocks noChangeAspect="1"/>
            </p:cNvPicPr>
            <p:nvPr/>
          </p:nvPicPr>
          <p:blipFill rotWithShape="1"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20982"/>
            <a:stretch/>
          </p:blipFill>
          <p:spPr>
            <a:xfrm>
              <a:off x="2686855" y="2459960"/>
              <a:ext cx="168587" cy="213352"/>
            </a:xfrm>
            <a:prstGeom prst="rect">
              <a:avLst/>
            </a:prstGeom>
          </p:spPr>
        </p:pic>
      </p:grpSp>
      <p:sp>
        <p:nvSpPr>
          <p:cNvPr id="51" name="Rectangle 50"/>
          <p:cNvSpPr/>
          <p:nvPr/>
        </p:nvSpPr>
        <p:spPr>
          <a:xfrm>
            <a:off x="3544135" y="3901883"/>
            <a:ext cx="883245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  <a:t>Vestíbulo</a:t>
            </a:r>
          </a:p>
        </p:txBody>
      </p:sp>
      <p:sp>
        <p:nvSpPr>
          <p:cNvPr id="53" name="Rectangle 52"/>
          <p:cNvSpPr/>
          <p:nvPr/>
        </p:nvSpPr>
        <p:spPr>
          <a:xfrm>
            <a:off x="4385195" y="5695596"/>
            <a:ext cx="883245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  <a:t>Vestíbulo</a:t>
            </a:r>
          </a:p>
        </p:txBody>
      </p:sp>
    </p:spTree>
    <p:extLst>
      <p:ext uri="{BB962C8B-B14F-4D97-AF65-F5344CB8AC3E}">
        <p14:creationId xmlns:p14="http://schemas.microsoft.com/office/powerpoint/2010/main" val="3819908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92964" y="861766"/>
            <a:ext cx="10093911" cy="60030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6" name="Rectangle 5"/>
          <p:cNvSpPr/>
          <p:nvPr/>
        </p:nvSpPr>
        <p:spPr>
          <a:xfrm>
            <a:off x="1514707" y="240101"/>
            <a:ext cx="8872166" cy="382781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ts val="2800"/>
              </a:lnSpc>
            </a:pPr>
            <a:r>
              <a:rPr lang="es-ES" sz="20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PLANO / caixaforum ZARAGOZA</a:t>
            </a:r>
            <a:endParaRPr lang="en-US" sz="2000" cap="all" dirty="0">
              <a:solidFill>
                <a:schemeClr val="tx1">
                  <a:lumMod val="85000"/>
                  <a:lumOff val="15000"/>
                </a:schemeClr>
              </a:solidFill>
              <a:latin typeface="Calibri Light" charset="0"/>
              <a:ea typeface="Calibri Light" charset="0"/>
              <a:cs typeface="Calibri Light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74526" y="1137271"/>
            <a:ext cx="2666966" cy="71670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2800"/>
              </a:lnSpc>
            </a:pPr>
            <a:r>
              <a:rPr lang="en-US" sz="3000" b="1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Planta –1</a:t>
            </a:r>
          </a:p>
        </p:txBody>
      </p:sp>
      <p:cxnSp>
        <p:nvCxnSpPr>
          <p:cNvPr id="72" name="Straight Connector 71"/>
          <p:cNvCxnSpPr>
            <a:cxnSpLocks/>
          </p:cNvCxnSpPr>
          <p:nvPr/>
        </p:nvCxnSpPr>
        <p:spPr>
          <a:xfrm>
            <a:off x="674526" y="1553998"/>
            <a:ext cx="166723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1"/>
          <p:cNvGrpSpPr/>
          <p:nvPr/>
        </p:nvGrpSpPr>
        <p:grpSpPr>
          <a:xfrm>
            <a:off x="9344025" y="6448333"/>
            <a:ext cx="1042848" cy="283022"/>
            <a:chOff x="9344025" y="6448333"/>
            <a:chExt cx="1042848" cy="283022"/>
          </a:xfrm>
        </p:grpSpPr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id="{A1B81C03-FFB9-5543-A983-04F230AFA7DE}"/>
                </a:ext>
              </a:extLst>
            </p:cNvPr>
            <p:cNvSpPr/>
            <p:nvPr/>
          </p:nvSpPr>
          <p:spPr>
            <a:xfrm>
              <a:off x="9503628" y="6451508"/>
              <a:ext cx="883245" cy="279847"/>
            </a:xfrm>
            <a:prstGeom prst="rect">
              <a:avLst/>
            </a:prstGeom>
          </p:spPr>
          <p:txBody>
            <a:bodyPr wrap="square" lIns="0" tIns="0" rIns="0" bIns="0" anchor="t">
              <a:noAutofit/>
            </a:bodyPr>
            <a:lstStyle/>
            <a:p>
              <a:pPr>
                <a:lnSpc>
                  <a:spcPts val="900"/>
                </a:lnSpc>
              </a:pPr>
              <a:r>
                <a:rPr lang="es-ES_tradnl" sz="1000" b="1" cap="all" dirty="0">
                  <a:latin typeface="Calibri Light" charset="0"/>
                  <a:ea typeface="Calibri Light" charset="0"/>
                  <a:cs typeface="Calibri Light" charset="0"/>
                </a:rPr>
                <a:t>ESPACIO NO ACCESIBLE AL PÚBLICO</a:t>
              </a: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9344025" y="6448333"/>
              <a:ext cx="107447" cy="107447"/>
            </a:xfrm>
            <a:prstGeom prst="rect">
              <a:avLst/>
            </a:prstGeom>
            <a:solidFill>
              <a:srgbClr val="F2E4CD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</p:grpSp>
      <p:pic>
        <p:nvPicPr>
          <p:cNvPr id="17" name="Picture 16"/>
          <p:cNvPicPr>
            <a:picLocks noChangeAspect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1623" y="1031064"/>
            <a:ext cx="8071384" cy="5186165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7110460" y="3597763"/>
            <a:ext cx="883245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  <a:t>auditorio</a:t>
            </a: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58062" y="3096844"/>
            <a:ext cx="412525" cy="412525"/>
          </a:xfrm>
          <a:prstGeom prst="rect">
            <a:avLst/>
          </a:prstGeom>
        </p:spPr>
      </p:pic>
      <p:grpSp>
        <p:nvGrpSpPr>
          <p:cNvPr id="23" name="Group 22"/>
          <p:cNvGrpSpPr/>
          <p:nvPr/>
        </p:nvGrpSpPr>
        <p:grpSpPr>
          <a:xfrm>
            <a:off x="4682665" y="3883565"/>
            <a:ext cx="288304" cy="288304"/>
            <a:chOff x="3017129" y="1937388"/>
            <a:chExt cx="238513" cy="238513"/>
          </a:xfrm>
        </p:grpSpPr>
        <p:sp>
          <p:nvSpPr>
            <p:cNvPr id="24" name="Oval 23"/>
            <p:cNvSpPr/>
            <p:nvPr/>
          </p:nvSpPr>
          <p:spPr>
            <a:xfrm>
              <a:off x="3017129" y="1937388"/>
              <a:ext cx="238513" cy="23851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72358" y="1976745"/>
              <a:ext cx="152249" cy="152249"/>
            </a:xfrm>
            <a:prstGeom prst="rect">
              <a:avLst/>
            </a:prstGeom>
          </p:spPr>
        </p:pic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93012040-90C9-2F4C-9729-EDEED3C71DDB}"/>
              </a:ext>
            </a:extLst>
          </p:cNvPr>
          <p:cNvGrpSpPr/>
          <p:nvPr/>
        </p:nvGrpSpPr>
        <p:grpSpPr>
          <a:xfrm>
            <a:off x="4501076" y="2342514"/>
            <a:ext cx="288304" cy="288304"/>
            <a:chOff x="3369529" y="2915261"/>
            <a:chExt cx="288304" cy="288304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0C9C9EDD-1644-D24B-BEDB-93B43FB0FF74}"/>
                </a:ext>
              </a:extLst>
            </p:cNvPr>
            <p:cNvSpPr/>
            <p:nvPr/>
          </p:nvSpPr>
          <p:spPr>
            <a:xfrm>
              <a:off x="3369529" y="2915261"/>
              <a:ext cx="288304" cy="288304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28" name="Picture 22">
              <a:extLst>
                <a:ext uri="{FF2B5EF4-FFF2-40B4-BE49-F238E27FC236}">
                  <a16:creationId xmlns:a16="http://schemas.microsoft.com/office/drawing/2014/main" id="{EBD07074-50A0-C849-8474-E4009C6A36C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25195"/>
            <a:stretch/>
          </p:blipFill>
          <p:spPr>
            <a:xfrm>
              <a:off x="3407573" y="2974063"/>
              <a:ext cx="204248" cy="152787"/>
            </a:xfrm>
            <a:prstGeom prst="rect">
              <a:avLst/>
            </a:prstGeom>
          </p:spPr>
        </p:pic>
      </p:grpSp>
      <p:grpSp>
        <p:nvGrpSpPr>
          <p:cNvPr id="29" name="Group 28"/>
          <p:cNvGrpSpPr/>
          <p:nvPr/>
        </p:nvGrpSpPr>
        <p:grpSpPr>
          <a:xfrm>
            <a:off x="4356924" y="3211822"/>
            <a:ext cx="288304" cy="288304"/>
            <a:chOff x="4033255" y="3882927"/>
            <a:chExt cx="238513" cy="238513"/>
          </a:xfrm>
        </p:grpSpPr>
        <p:sp>
          <p:nvSpPr>
            <p:cNvPr id="30" name="Oval 29"/>
            <p:cNvSpPr/>
            <p:nvPr/>
          </p:nvSpPr>
          <p:spPr>
            <a:xfrm>
              <a:off x="4033255" y="3882927"/>
              <a:ext cx="238513" cy="23851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048897" y="3901953"/>
              <a:ext cx="207227" cy="192909"/>
            </a:xfrm>
            <a:prstGeom prst="rect">
              <a:avLst/>
            </a:prstGeom>
          </p:spPr>
        </p:pic>
      </p:grpSp>
      <p:sp>
        <p:nvSpPr>
          <p:cNvPr id="32" name="Rectangle 31"/>
          <p:cNvSpPr/>
          <p:nvPr/>
        </p:nvSpPr>
        <p:spPr>
          <a:xfrm>
            <a:off x="4025007" y="3706566"/>
            <a:ext cx="883245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900"/>
              </a:lnSpc>
            </a:pPr>
            <a:r>
              <a:rPr lang="es-ES_tradnl" sz="1000" b="1" cap="all">
                <a:latin typeface="Calibri Light" charset="0"/>
                <a:ea typeface="Calibri Light" charset="0"/>
                <a:cs typeface="Calibri Light" charset="0"/>
              </a:rPr>
              <a:t>Zona </a:t>
            </a:r>
            <a:br>
              <a:rPr lang="es-ES_tradnl" sz="1000" b="1" cap="all">
                <a:latin typeface="Calibri Light" charset="0"/>
                <a:ea typeface="Calibri Light" charset="0"/>
                <a:cs typeface="Calibri Light" charset="0"/>
              </a:rPr>
            </a:br>
            <a:r>
              <a:rPr lang="es-ES_tradnl" sz="1000" b="1" cap="all">
                <a:latin typeface="Calibri Light" charset="0"/>
                <a:ea typeface="Calibri Light" charset="0"/>
                <a:cs typeface="Calibri Light" charset="0"/>
              </a:rPr>
              <a:t>relajada</a:t>
            </a:r>
            <a:endParaRPr lang="es-ES_tradnl" sz="1000" b="1" cap="all" dirty="0">
              <a:latin typeface="Calibri Light" charset="0"/>
              <a:ea typeface="Calibri Light" charset="0"/>
              <a:cs typeface="Calibri Light" charset="0"/>
            </a:endParaRPr>
          </a:p>
        </p:txBody>
      </p:sp>
      <p:grpSp>
        <p:nvGrpSpPr>
          <p:cNvPr id="33" name="Group 32"/>
          <p:cNvGrpSpPr/>
          <p:nvPr/>
        </p:nvGrpSpPr>
        <p:grpSpPr>
          <a:xfrm>
            <a:off x="3836030" y="4370109"/>
            <a:ext cx="288304" cy="288304"/>
            <a:chOff x="2660144" y="2168158"/>
            <a:chExt cx="238513" cy="238513"/>
          </a:xfrm>
        </p:grpSpPr>
        <p:sp>
          <p:nvSpPr>
            <p:cNvPr id="34" name="Oval 33"/>
            <p:cNvSpPr/>
            <p:nvPr/>
          </p:nvSpPr>
          <p:spPr>
            <a:xfrm>
              <a:off x="2660144" y="2168158"/>
              <a:ext cx="238513" cy="23851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699163" y="2210474"/>
              <a:ext cx="172021" cy="153880"/>
            </a:xfrm>
            <a:prstGeom prst="rect">
              <a:avLst/>
            </a:prstGeom>
          </p:spPr>
        </p:pic>
      </p:grpSp>
      <p:sp>
        <p:nvSpPr>
          <p:cNvPr id="36" name="Rectangle 35"/>
          <p:cNvSpPr/>
          <p:nvPr/>
        </p:nvSpPr>
        <p:spPr>
          <a:xfrm>
            <a:off x="5339919" y="1662942"/>
            <a:ext cx="1561126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  <a:t>Patio inglés</a:t>
            </a:r>
          </a:p>
        </p:txBody>
      </p:sp>
    </p:spTree>
    <p:extLst>
      <p:ext uri="{BB962C8B-B14F-4D97-AF65-F5344CB8AC3E}">
        <p14:creationId xmlns:p14="http://schemas.microsoft.com/office/powerpoint/2010/main" val="8700186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92964" y="861766"/>
            <a:ext cx="10093911" cy="60030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6" name="Rectangle 5"/>
          <p:cNvSpPr/>
          <p:nvPr/>
        </p:nvSpPr>
        <p:spPr>
          <a:xfrm>
            <a:off x="1514707" y="240101"/>
            <a:ext cx="8872166" cy="382781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ts val="2800"/>
              </a:lnSpc>
            </a:pPr>
            <a:r>
              <a:rPr lang="es-ES" sz="20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PLANO / caixaforum ZARAGOZA</a:t>
            </a:r>
            <a:endParaRPr lang="en-US" sz="2000" cap="all" dirty="0">
              <a:solidFill>
                <a:schemeClr val="tx1">
                  <a:lumMod val="85000"/>
                  <a:lumOff val="15000"/>
                </a:schemeClr>
              </a:solidFill>
              <a:latin typeface="Calibri Light" charset="0"/>
              <a:ea typeface="Calibri Light" charset="0"/>
              <a:cs typeface="Calibri Light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9344025" y="6448333"/>
            <a:ext cx="1042848" cy="283022"/>
            <a:chOff x="9344025" y="6448333"/>
            <a:chExt cx="1042848" cy="283022"/>
          </a:xfrm>
        </p:grpSpPr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id="{A1B81C03-FFB9-5543-A983-04F230AFA7DE}"/>
                </a:ext>
              </a:extLst>
            </p:cNvPr>
            <p:cNvSpPr/>
            <p:nvPr/>
          </p:nvSpPr>
          <p:spPr>
            <a:xfrm>
              <a:off x="9503628" y="6451508"/>
              <a:ext cx="883245" cy="279847"/>
            </a:xfrm>
            <a:prstGeom prst="rect">
              <a:avLst/>
            </a:prstGeom>
          </p:spPr>
          <p:txBody>
            <a:bodyPr wrap="square" lIns="0" tIns="0" rIns="0" bIns="0" anchor="t">
              <a:noAutofit/>
            </a:bodyPr>
            <a:lstStyle/>
            <a:p>
              <a:pPr>
                <a:lnSpc>
                  <a:spcPts val="900"/>
                </a:lnSpc>
              </a:pPr>
              <a:r>
                <a:rPr lang="es-ES_tradnl" sz="1000" b="1" cap="all" dirty="0">
                  <a:latin typeface="Calibri Light" charset="0"/>
                  <a:ea typeface="Calibri Light" charset="0"/>
                  <a:cs typeface="Calibri Light" charset="0"/>
                </a:rPr>
                <a:t>ESPACIO NO ACCESIBLE AL PÚBLICO</a:t>
              </a: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9344025" y="6448333"/>
              <a:ext cx="107447" cy="107447"/>
            </a:xfrm>
            <a:prstGeom prst="rect">
              <a:avLst/>
            </a:prstGeom>
            <a:solidFill>
              <a:srgbClr val="F2E4CD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</p:grpSp>
      <p:sp>
        <p:nvSpPr>
          <p:cNvPr id="14" name="Rectangle 13"/>
          <p:cNvSpPr/>
          <p:nvPr/>
        </p:nvSpPr>
        <p:spPr>
          <a:xfrm>
            <a:off x="674526" y="1137271"/>
            <a:ext cx="2666966" cy="41672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2800"/>
              </a:lnSpc>
            </a:pPr>
            <a:r>
              <a:rPr lang="es-ES_tradnl" sz="3000" b="1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entreplanta</a:t>
            </a:r>
          </a:p>
        </p:txBody>
      </p:sp>
      <p:cxnSp>
        <p:nvCxnSpPr>
          <p:cNvPr id="15" name="Straight Connector 14"/>
          <p:cNvCxnSpPr/>
          <p:nvPr/>
        </p:nvCxnSpPr>
        <p:spPr>
          <a:xfrm>
            <a:off x="674526" y="1553998"/>
            <a:ext cx="2241364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18"/>
          <p:cNvPicPr>
            <a:picLocks noChangeAspect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0489" y="1143810"/>
            <a:ext cx="6950948" cy="5642102"/>
          </a:xfrm>
          <a:prstGeom prst="rect">
            <a:avLst/>
          </a:prstGeom>
        </p:spPr>
      </p:pic>
      <p:grpSp>
        <p:nvGrpSpPr>
          <p:cNvPr id="20" name="Group 19"/>
          <p:cNvGrpSpPr/>
          <p:nvPr/>
        </p:nvGrpSpPr>
        <p:grpSpPr>
          <a:xfrm>
            <a:off x="4682665" y="3883565"/>
            <a:ext cx="288304" cy="288304"/>
            <a:chOff x="3017129" y="1937388"/>
            <a:chExt cx="238513" cy="238513"/>
          </a:xfrm>
        </p:grpSpPr>
        <p:sp>
          <p:nvSpPr>
            <p:cNvPr id="21" name="Oval 20"/>
            <p:cNvSpPr/>
            <p:nvPr/>
          </p:nvSpPr>
          <p:spPr>
            <a:xfrm>
              <a:off x="3017129" y="1937388"/>
              <a:ext cx="238513" cy="23851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72358" y="1976745"/>
              <a:ext cx="152249" cy="152249"/>
            </a:xfrm>
            <a:prstGeom prst="rect">
              <a:avLst/>
            </a:prstGeom>
          </p:spPr>
        </p:pic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93012040-90C9-2F4C-9729-EDEED3C71DDB}"/>
              </a:ext>
            </a:extLst>
          </p:cNvPr>
          <p:cNvGrpSpPr/>
          <p:nvPr/>
        </p:nvGrpSpPr>
        <p:grpSpPr>
          <a:xfrm>
            <a:off x="4501076" y="2342514"/>
            <a:ext cx="288304" cy="288304"/>
            <a:chOff x="3369529" y="2915261"/>
            <a:chExt cx="288304" cy="288304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0C9C9EDD-1644-D24B-BEDB-93B43FB0FF74}"/>
                </a:ext>
              </a:extLst>
            </p:cNvPr>
            <p:cNvSpPr/>
            <p:nvPr/>
          </p:nvSpPr>
          <p:spPr>
            <a:xfrm>
              <a:off x="3369529" y="2915261"/>
              <a:ext cx="288304" cy="288304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25" name="Picture 22">
              <a:extLst>
                <a:ext uri="{FF2B5EF4-FFF2-40B4-BE49-F238E27FC236}">
                  <a16:creationId xmlns:a16="http://schemas.microsoft.com/office/drawing/2014/main" id="{EBD07074-50A0-C849-8474-E4009C6A36C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25195"/>
            <a:stretch/>
          </p:blipFill>
          <p:spPr>
            <a:xfrm>
              <a:off x="3407573" y="2974063"/>
              <a:ext cx="204248" cy="152787"/>
            </a:xfrm>
            <a:prstGeom prst="rect">
              <a:avLst/>
            </a:prstGeom>
          </p:spPr>
        </p:pic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93012040-90C9-2F4C-9729-EDEED3C71DDB}"/>
              </a:ext>
            </a:extLst>
          </p:cNvPr>
          <p:cNvGrpSpPr/>
          <p:nvPr/>
        </p:nvGrpSpPr>
        <p:grpSpPr>
          <a:xfrm>
            <a:off x="2915890" y="4171869"/>
            <a:ext cx="288304" cy="288304"/>
            <a:chOff x="3369529" y="2915261"/>
            <a:chExt cx="288304" cy="288304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0C9C9EDD-1644-D24B-BEDB-93B43FB0FF74}"/>
                </a:ext>
              </a:extLst>
            </p:cNvPr>
            <p:cNvSpPr/>
            <p:nvPr/>
          </p:nvSpPr>
          <p:spPr>
            <a:xfrm>
              <a:off x="3369529" y="2915261"/>
              <a:ext cx="288304" cy="288304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28" name="Picture 22">
              <a:extLst>
                <a:ext uri="{FF2B5EF4-FFF2-40B4-BE49-F238E27FC236}">
                  <a16:creationId xmlns:a16="http://schemas.microsoft.com/office/drawing/2014/main" id="{EBD07074-50A0-C849-8474-E4009C6A36C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25195"/>
            <a:stretch/>
          </p:blipFill>
          <p:spPr>
            <a:xfrm>
              <a:off x="3407573" y="2974063"/>
              <a:ext cx="204248" cy="152787"/>
            </a:xfrm>
            <a:prstGeom prst="rect">
              <a:avLst/>
            </a:prstGeom>
          </p:spPr>
        </p:pic>
      </p:grpSp>
      <p:sp>
        <p:nvSpPr>
          <p:cNvPr id="29" name="Rectangle 28"/>
          <p:cNvSpPr/>
          <p:nvPr/>
        </p:nvSpPr>
        <p:spPr>
          <a:xfrm>
            <a:off x="2265896" y="4893065"/>
            <a:ext cx="1075596" cy="279847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r">
              <a:lnSpc>
                <a:spcPts val="900"/>
              </a:lnSpc>
            </a:pPr>
            <a:r>
              <a:rPr lang="es-ES_tradnl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  <a:t>Acceso a entreplanta desde el exterior</a:t>
            </a: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5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3029987" y="4568552"/>
            <a:ext cx="240728" cy="240728"/>
          </a:xfrm>
          <a:prstGeom prst="rect">
            <a:avLst/>
          </a:prstGeom>
        </p:spPr>
      </p:pic>
      <p:sp>
        <p:nvSpPr>
          <p:cNvPr id="31" name="Rectangle 30"/>
          <p:cNvSpPr/>
          <p:nvPr/>
        </p:nvSpPr>
        <p:spPr>
          <a:xfrm>
            <a:off x="4097497" y="5284692"/>
            <a:ext cx="883245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  <a:t>Terraza exterior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F747C029-46F1-1E4D-846A-68125DB274AC}"/>
              </a:ext>
            </a:extLst>
          </p:cNvPr>
          <p:cNvSpPr/>
          <p:nvPr/>
        </p:nvSpPr>
        <p:spPr>
          <a:xfrm>
            <a:off x="4743368" y="3322773"/>
            <a:ext cx="883245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es-ES_tradnl" sz="1000" b="1" cap="all">
                <a:latin typeface="Calibri Light" charset="0"/>
                <a:ea typeface="Calibri Light" charset="0"/>
                <a:cs typeface="Calibri Light" charset="0"/>
              </a:rPr>
              <a:t>Sala polivalente</a:t>
            </a:r>
            <a:endParaRPr lang="es-ES_tradnl" sz="1000" b="1" cap="all" dirty="0">
              <a:latin typeface="Calibri Light" charset="0"/>
              <a:ea typeface="Calibri Light" charset="0"/>
              <a:cs typeface="Calibri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522114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92964" y="861766"/>
            <a:ext cx="10093911" cy="60030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6" name="Rectangle 5"/>
          <p:cNvSpPr/>
          <p:nvPr/>
        </p:nvSpPr>
        <p:spPr>
          <a:xfrm>
            <a:off x="1514707" y="240101"/>
            <a:ext cx="8872166" cy="382781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ts val="2800"/>
              </a:lnSpc>
            </a:pPr>
            <a:r>
              <a:rPr lang="es-ES" sz="20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PLANO / caixaforum ZARAGOZA</a:t>
            </a:r>
            <a:endParaRPr lang="en-US" sz="2000" cap="all" dirty="0">
              <a:solidFill>
                <a:schemeClr val="tx1">
                  <a:lumMod val="85000"/>
                  <a:lumOff val="15000"/>
                </a:schemeClr>
              </a:solidFill>
              <a:latin typeface="Calibri Light" charset="0"/>
              <a:ea typeface="Calibri Light" charset="0"/>
              <a:cs typeface="Calibri Light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74526" y="1137271"/>
            <a:ext cx="2666966" cy="71670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2800"/>
              </a:lnSpc>
            </a:pPr>
            <a:r>
              <a:rPr lang="en-US" sz="3000" b="1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Planta 1</a:t>
            </a:r>
          </a:p>
        </p:txBody>
      </p:sp>
      <p:cxnSp>
        <p:nvCxnSpPr>
          <p:cNvPr id="72" name="Straight Connector 71"/>
          <p:cNvCxnSpPr/>
          <p:nvPr/>
        </p:nvCxnSpPr>
        <p:spPr>
          <a:xfrm>
            <a:off x="674526" y="1553998"/>
            <a:ext cx="1445936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1"/>
          <p:cNvGrpSpPr/>
          <p:nvPr/>
        </p:nvGrpSpPr>
        <p:grpSpPr>
          <a:xfrm>
            <a:off x="9344025" y="6448333"/>
            <a:ext cx="1042848" cy="283022"/>
            <a:chOff x="9344025" y="6448333"/>
            <a:chExt cx="1042848" cy="283022"/>
          </a:xfrm>
        </p:grpSpPr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id="{A1B81C03-FFB9-5543-A983-04F230AFA7DE}"/>
                </a:ext>
              </a:extLst>
            </p:cNvPr>
            <p:cNvSpPr/>
            <p:nvPr/>
          </p:nvSpPr>
          <p:spPr>
            <a:xfrm>
              <a:off x="9503628" y="6451508"/>
              <a:ext cx="883245" cy="279847"/>
            </a:xfrm>
            <a:prstGeom prst="rect">
              <a:avLst/>
            </a:prstGeom>
          </p:spPr>
          <p:txBody>
            <a:bodyPr wrap="square" lIns="0" tIns="0" rIns="0" bIns="0" anchor="t">
              <a:noAutofit/>
            </a:bodyPr>
            <a:lstStyle/>
            <a:p>
              <a:pPr>
                <a:lnSpc>
                  <a:spcPts val="900"/>
                </a:lnSpc>
              </a:pPr>
              <a:r>
                <a:rPr lang="es-ES_tradnl" sz="1000" b="1" cap="all" dirty="0">
                  <a:latin typeface="Calibri Light" charset="0"/>
                  <a:ea typeface="Calibri Light" charset="0"/>
                  <a:cs typeface="Calibri Light" charset="0"/>
                </a:rPr>
                <a:t>ESPACIO NO ACCESIBLE AL PÚBLICO</a:t>
              </a: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9344025" y="6448333"/>
              <a:ext cx="107447" cy="107447"/>
            </a:xfrm>
            <a:prstGeom prst="rect">
              <a:avLst/>
            </a:prstGeom>
            <a:solidFill>
              <a:srgbClr val="F2E4CD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</p:grpSp>
      <p:pic>
        <p:nvPicPr>
          <p:cNvPr id="16" name="Picture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9171" y="1176093"/>
            <a:ext cx="6810269" cy="4878151"/>
          </a:xfrm>
          <a:prstGeom prst="rect">
            <a:avLst/>
          </a:prstGeom>
        </p:spPr>
      </p:pic>
      <p:grpSp>
        <p:nvGrpSpPr>
          <p:cNvPr id="17" name="Group 16"/>
          <p:cNvGrpSpPr/>
          <p:nvPr/>
        </p:nvGrpSpPr>
        <p:grpSpPr>
          <a:xfrm>
            <a:off x="4682665" y="3883565"/>
            <a:ext cx="288304" cy="288304"/>
            <a:chOff x="3017129" y="1937388"/>
            <a:chExt cx="238513" cy="238513"/>
          </a:xfrm>
        </p:grpSpPr>
        <p:sp>
          <p:nvSpPr>
            <p:cNvPr id="18" name="Oval 17"/>
            <p:cNvSpPr/>
            <p:nvPr/>
          </p:nvSpPr>
          <p:spPr>
            <a:xfrm>
              <a:off x="3017129" y="1937388"/>
              <a:ext cx="238513" cy="23851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72358" y="1976745"/>
              <a:ext cx="152249" cy="152249"/>
            </a:xfrm>
            <a:prstGeom prst="rect">
              <a:avLst/>
            </a:prstGeom>
          </p:spPr>
        </p:pic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3012040-90C9-2F4C-9729-EDEED3C71DDB}"/>
              </a:ext>
            </a:extLst>
          </p:cNvPr>
          <p:cNvGrpSpPr/>
          <p:nvPr/>
        </p:nvGrpSpPr>
        <p:grpSpPr>
          <a:xfrm>
            <a:off x="4501076" y="2342514"/>
            <a:ext cx="288304" cy="288304"/>
            <a:chOff x="3369529" y="2915261"/>
            <a:chExt cx="288304" cy="288304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0C9C9EDD-1644-D24B-BEDB-93B43FB0FF74}"/>
                </a:ext>
              </a:extLst>
            </p:cNvPr>
            <p:cNvSpPr/>
            <p:nvPr/>
          </p:nvSpPr>
          <p:spPr>
            <a:xfrm>
              <a:off x="3369529" y="2915261"/>
              <a:ext cx="288304" cy="288304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22" name="Picture 22">
              <a:extLst>
                <a:ext uri="{FF2B5EF4-FFF2-40B4-BE49-F238E27FC236}">
                  <a16:creationId xmlns:a16="http://schemas.microsoft.com/office/drawing/2014/main" id="{EBD07074-50A0-C849-8474-E4009C6A36C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25195"/>
            <a:stretch/>
          </p:blipFill>
          <p:spPr>
            <a:xfrm>
              <a:off x="3407573" y="2974063"/>
              <a:ext cx="204248" cy="152787"/>
            </a:xfrm>
            <a:prstGeom prst="rect">
              <a:avLst/>
            </a:prstGeom>
          </p:spPr>
        </p:pic>
      </p:grpSp>
      <p:grpSp>
        <p:nvGrpSpPr>
          <p:cNvPr id="23" name="Group 22"/>
          <p:cNvGrpSpPr/>
          <p:nvPr/>
        </p:nvGrpSpPr>
        <p:grpSpPr>
          <a:xfrm>
            <a:off x="4356924" y="3211822"/>
            <a:ext cx="288304" cy="288304"/>
            <a:chOff x="4033255" y="3882927"/>
            <a:chExt cx="238513" cy="238513"/>
          </a:xfrm>
        </p:grpSpPr>
        <p:sp>
          <p:nvSpPr>
            <p:cNvPr id="24" name="Oval 23"/>
            <p:cNvSpPr/>
            <p:nvPr/>
          </p:nvSpPr>
          <p:spPr>
            <a:xfrm>
              <a:off x="4033255" y="3882927"/>
              <a:ext cx="238513" cy="23851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048897" y="3901953"/>
              <a:ext cx="207227" cy="192909"/>
            </a:xfrm>
            <a:prstGeom prst="rect">
              <a:avLst/>
            </a:prstGeom>
          </p:spPr>
        </p:pic>
      </p:grpSp>
      <p:grpSp>
        <p:nvGrpSpPr>
          <p:cNvPr id="26" name="Group 25"/>
          <p:cNvGrpSpPr/>
          <p:nvPr/>
        </p:nvGrpSpPr>
        <p:grpSpPr>
          <a:xfrm>
            <a:off x="5614133" y="2201830"/>
            <a:ext cx="883245" cy="704546"/>
            <a:chOff x="4682665" y="3069539"/>
            <a:chExt cx="883245" cy="704546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F747C029-46F1-1E4D-846A-68125DB274AC}"/>
                </a:ext>
              </a:extLst>
            </p:cNvPr>
            <p:cNvSpPr/>
            <p:nvPr/>
          </p:nvSpPr>
          <p:spPr>
            <a:xfrm>
              <a:off x="4682665" y="3494238"/>
              <a:ext cx="883245" cy="279847"/>
            </a:xfrm>
            <a:prstGeom prst="rect">
              <a:avLst/>
            </a:prstGeom>
          </p:spPr>
          <p:txBody>
            <a:bodyPr wrap="square" lIns="0" tIns="0" rIns="0" bIns="0" anchor="t">
              <a:noAutofit/>
            </a:bodyPr>
            <a:lstStyle/>
            <a:p>
              <a:pPr algn="ctr">
                <a:lnSpc>
                  <a:spcPts val="900"/>
                </a:lnSpc>
              </a:pPr>
              <a:r>
                <a:rPr lang="es-ES_tradnl" sz="1000" b="1" cap="all" dirty="0">
                  <a:latin typeface="Calibri Light" charset="0"/>
                  <a:ea typeface="Calibri Light" charset="0"/>
                  <a:cs typeface="Calibri Light" charset="0"/>
                </a:rPr>
                <a:t>Sala de exposiciones</a:t>
              </a:r>
              <a:br>
                <a:rPr lang="es-ES_tradnl" sz="1000" b="1" cap="all" dirty="0">
                  <a:latin typeface="Calibri Light" charset="0"/>
                  <a:ea typeface="Calibri Light" charset="0"/>
                  <a:cs typeface="Calibri Light" charset="0"/>
                </a:rPr>
              </a:br>
              <a:r>
                <a:rPr lang="es-ES_tradnl" sz="1000" b="1" cap="all" dirty="0">
                  <a:latin typeface="Calibri Light" charset="0"/>
                  <a:ea typeface="Calibri Light" charset="0"/>
                  <a:cs typeface="Calibri Light" charset="0"/>
                </a:rPr>
                <a:t>1</a:t>
              </a:r>
            </a:p>
          </p:txBody>
        </p: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D3B949C5-4630-8344-8CD4-1A55EF2944C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966677" y="3069539"/>
              <a:ext cx="315220" cy="3152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3421984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92964" y="861766"/>
            <a:ext cx="10093911" cy="60030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6" name="Rectangle 5"/>
          <p:cNvSpPr/>
          <p:nvPr/>
        </p:nvSpPr>
        <p:spPr>
          <a:xfrm>
            <a:off x="1514707" y="240101"/>
            <a:ext cx="8872166" cy="382781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ts val="2800"/>
              </a:lnSpc>
            </a:pPr>
            <a:r>
              <a:rPr lang="es-ES" sz="20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PLANO / caixaforum ZARAGOZA</a:t>
            </a:r>
            <a:endParaRPr lang="en-US" sz="2000" cap="all" dirty="0">
              <a:solidFill>
                <a:schemeClr val="tx1">
                  <a:lumMod val="85000"/>
                  <a:lumOff val="15000"/>
                </a:schemeClr>
              </a:solidFill>
              <a:latin typeface="Calibri Light" charset="0"/>
              <a:ea typeface="Calibri Light" charset="0"/>
              <a:cs typeface="Calibri Light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74526" y="1137271"/>
            <a:ext cx="2666966" cy="71670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2800"/>
              </a:lnSpc>
            </a:pPr>
            <a:r>
              <a:rPr lang="en-US" sz="3000" b="1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Planta 2</a:t>
            </a:r>
          </a:p>
        </p:txBody>
      </p:sp>
      <p:cxnSp>
        <p:nvCxnSpPr>
          <p:cNvPr id="72" name="Straight Connector 71"/>
          <p:cNvCxnSpPr/>
          <p:nvPr/>
        </p:nvCxnSpPr>
        <p:spPr>
          <a:xfrm>
            <a:off x="674526" y="1553998"/>
            <a:ext cx="1445936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1"/>
          <p:cNvGrpSpPr/>
          <p:nvPr/>
        </p:nvGrpSpPr>
        <p:grpSpPr>
          <a:xfrm>
            <a:off x="9344025" y="6448333"/>
            <a:ext cx="1042848" cy="283022"/>
            <a:chOff x="9344025" y="6448333"/>
            <a:chExt cx="1042848" cy="283022"/>
          </a:xfrm>
        </p:grpSpPr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id="{A1B81C03-FFB9-5543-A983-04F230AFA7DE}"/>
                </a:ext>
              </a:extLst>
            </p:cNvPr>
            <p:cNvSpPr/>
            <p:nvPr/>
          </p:nvSpPr>
          <p:spPr>
            <a:xfrm>
              <a:off x="9503628" y="6451508"/>
              <a:ext cx="883245" cy="279847"/>
            </a:xfrm>
            <a:prstGeom prst="rect">
              <a:avLst/>
            </a:prstGeom>
          </p:spPr>
          <p:txBody>
            <a:bodyPr wrap="square" lIns="0" tIns="0" rIns="0" bIns="0" anchor="t">
              <a:noAutofit/>
            </a:bodyPr>
            <a:lstStyle/>
            <a:p>
              <a:pPr>
                <a:lnSpc>
                  <a:spcPts val="900"/>
                </a:lnSpc>
              </a:pPr>
              <a:r>
                <a:rPr lang="es-ES_tradnl" sz="1000" b="1" cap="all" dirty="0">
                  <a:latin typeface="Calibri Light" charset="0"/>
                  <a:ea typeface="Calibri Light" charset="0"/>
                  <a:cs typeface="Calibri Light" charset="0"/>
                </a:rPr>
                <a:t>ESPACIO NO ACCESIBLE AL PÚBLICO</a:t>
              </a: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9344025" y="6448333"/>
              <a:ext cx="107447" cy="107447"/>
            </a:xfrm>
            <a:prstGeom prst="rect">
              <a:avLst/>
            </a:prstGeom>
            <a:solidFill>
              <a:srgbClr val="F2E4CD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</p:grpSp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2602" y="1176093"/>
            <a:ext cx="6823407" cy="4878151"/>
          </a:xfrm>
          <a:prstGeom prst="rect">
            <a:avLst/>
          </a:prstGeom>
        </p:spPr>
      </p:pic>
      <p:grpSp>
        <p:nvGrpSpPr>
          <p:cNvPr id="16" name="Group 15"/>
          <p:cNvGrpSpPr/>
          <p:nvPr/>
        </p:nvGrpSpPr>
        <p:grpSpPr>
          <a:xfrm>
            <a:off x="2458247" y="4241654"/>
            <a:ext cx="883245" cy="704546"/>
            <a:chOff x="4682665" y="3069539"/>
            <a:chExt cx="883245" cy="704546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F747C029-46F1-1E4D-846A-68125DB274AC}"/>
                </a:ext>
              </a:extLst>
            </p:cNvPr>
            <p:cNvSpPr/>
            <p:nvPr/>
          </p:nvSpPr>
          <p:spPr>
            <a:xfrm>
              <a:off x="4682665" y="3494238"/>
              <a:ext cx="883245" cy="279847"/>
            </a:xfrm>
            <a:prstGeom prst="rect">
              <a:avLst/>
            </a:prstGeom>
          </p:spPr>
          <p:txBody>
            <a:bodyPr wrap="square" lIns="0" tIns="0" rIns="0" bIns="0" anchor="t">
              <a:noAutofit/>
            </a:bodyPr>
            <a:lstStyle/>
            <a:p>
              <a:pPr algn="ctr">
                <a:lnSpc>
                  <a:spcPts val="900"/>
                </a:lnSpc>
              </a:pPr>
              <a:r>
                <a:rPr lang="es-ES_tradnl" sz="1000" b="1" cap="all" dirty="0">
                  <a:latin typeface="Calibri Light" charset="0"/>
                  <a:ea typeface="Calibri Light" charset="0"/>
                  <a:cs typeface="Calibri Light" charset="0"/>
                </a:rPr>
                <a:t>Sala de exposiciones</a:t>
              </a:r>
            </a:p>
            <a:p>
              <a:pPr algn="ctr">
                <a:lnSpc>
                  <a:spcPts val="900"/>
                </a:lnSpc>
              </a:pPr>
              <a:r>
                <a:rPr lang="es-ES_tradnl" sz="1000" b="1" cap="all" dirty="0">
                  <a:latin typeface="Calibri Light" charset="0"/>
                  <a:ea typeface="Calibri Light" charset="0"/>
                  <a:cs typeface="Calibri Light" charset="0"/>
                </a:rPr>
                <a:t>2</a:t>
              </a:r>
            </a:p>
          </p:txBody>
        </p:sp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D3B949C5-4630-8344-8CD4-1A55EF2944C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966677" y="3069539"/>
              <a:ext cx="315220" cy="315220"/>
            </a:xfrm>
            <a:prstGeom prst="rect">
              <a:avLst/>
            </a:prstGeom>
          </p:spPr>
        </p:pic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F747C029-46F1-1E4D-846A-68125DB274AC}"/>
              </a:ext>
            </a:extLst>
          </p:cNvPr>
          <p:cNvSpPr/>
          <p:nvPr/>
        </p:nvSpPr>
        <p:spPr>
          <a:xfrm>
            <a:off x="5632254" y="2774945"/>
            <a:ext cx="883245" cy="43687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  <a:t>Espacio educativo </a:t>
            </a:r>
            <a:r>
              <a:rPr lang="es-ES_tradnl" sz="1000" b="1" cap="all" dirty="0" err="1">
                <a:latin typeface="Calibri Light" charset="0"/>
                <a:ea typeface="Calibri Light" charset="0"/>
                <a:cs typeface="Calibri Light" charset="0"/>
              </a:rPr>
              <a:t>educaixa</a:t>
            </a:r>
            <a:endParaRPr lang="es-ES_tradnl" sz="1000" b="1" cap="all" dirty="0">
              <a:latin typeface="Calibri Light" charset="0"/>
              <a:ea typeface="Calibri Light" charset="0"/>
              <a:cs typeface="Calibri Light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747C029-46F1-1E4D-846A-68125DB274AC}"/>
              </a:ext>
            </a:extLst>
          </p:cNvPr>
          <p:cNvSpPr/>
          <p:nvPr/>
        </p:nvSpPr>
        <p:spPr>
          <a:xfrm>
            <a:off x="5307329" y="1580893"/>
            <a:ext cx="883245" cy="185155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es-ES_tradnl" sz="1000" b="1" cap="all">
                <a:latin typeface="Calibri Light" charset="0"/>
                <a:ea typeface="Calibri Light" charset="0"/>
                <a:cs typeface="Calibri Light" charset="0"/>
              </a:rPr>
              <a:t>Aula 2</a:t>
            </a:r>
            <a:endParaRPr lang="es-ES_tradnl" sz="1000" b="1" cap="all" dirty="0">
              <a:latin typeface="Calibri Light" charset="0"/>
              <a:ea typeface="Calibri Light" charset="0"/>
              <a:cs typeface="Calibri Light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F747C029-46F1-1E4D-846A-68125DB274AC}"/>
              </a:ext>
            </a:extLst>
          </p:cNvPr>
          <p:cNvSpPr/>
          <p:nvPr/>
        </p:nvSpPr>
        <p:spPr>
          <a:xfrm>
            <a:off x="4086299" y="1580893"/>
            <a:ext cx="883245" cy="185155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  <a:t>Aula 1</a:t>
            </a:r>
          </a:p>
        </p:txBody>
      </p:sp>
      <p:grpSp>
        <p:nvGrpSpPr>
          <p:cNvPr id="24" name="Group 23"/>
          <p:cNvGrpSpPr/>
          <p:nvPr/>
        </p:nvGrpSpPr>
        <p:grpSpPr>
          <a:xfrm>
            <a:off x="4682665" y="3883565"/>
            <a:ext cx="288304" cy="288304"/>
            <a:chOff x="3017129" y="1937388"/>
            <a:chExt cx="238513" cy="238513"/>
          </a:xfrm>
        </p:grpSpPr>
        <p:sp>
          <p:nvSpPr>
            <p:cNvPr id="25" name="Oval 24"/>
            <p:cNvSpPr/>
            <p:nvPr/>
          </p:nvSpPr>
          <p:spPr>
            <a:xfrm>
              <a:off x="3017129" y="1937388"/>
              <a:ext cx="238513" cy="23851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72358" y="1976745"/>
              <a:ext cx="152249" cy="152249"/>
            </a:xfrm>
            <a:prstGeom prst="rect">
              <a:avLst/>
            </a:prstGeom>
          </p:spPr>
        </p:pic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93012040-90C9-2F4C-9729-EDEED3C71DDB}"/>
              </a:ext>
            </a:extLst>
          </p:cNvPr>
          <p:cNvGrpSpPr/>
          <p:nvPr/>
        </p:nvGrpSpPr>
        <p:grpSpPr>
          <a:xfrm>
            <a:off x="4501076" y="2342514"/>
            <a:ext cx="288304" cy="288304"/>
            <a:chOff x="3369529" y="2915261"/>
            <a:chExt cx="288304" cy="288304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0C9C9EDD-1644-D24B-BEDB-93B43FB0FF74}"/>
                </a:ext>
              </a:extLst>
            </p:cNvPr>
            <p:cNvSpPr/>
            <p:nvPr/>
          </p:nvSpPr>
          <p:spPr>
            <a:xfrm>
              <a:off x="3369529" y="2915261"/>
              <a:ext cx="288304" cy="288304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29" name="Picture 22">
              <a:extLst>
                <a:ext uri="{FF2B5EF4-FFF2-40B4-BE49-F238E27FC236}">
                  <a16:creationId xmlns:a16="http://schemas.microsoft.com/office/drawing/2014/main" id="{EBD07074-50A0-C849-8474-E4009C6A36C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25195"/>
            <a:stretch/>
          </p:blipFill>
          <p:spPr>
            <a:xfrm>
              <a:off x="3407573" y="2974063"/>
              <a:ext cx="204248" cy="152787"/>
            </a:xfrm>
            <a:prstGeom prst="rect">
              <a:avLst/>
            </a:prstGeom>
          </p:spPr>
        </p:pic>
      </p:grpSp>
      <p:grpSp>
        <p:nvGrpSpPr>
          <p:cNvPr id="30" name="Group 29"/>
          <p:cNvGrpSpPr/>
          <p:nvPr/>
        </p:nvGrpSpPr>
        <p:grpSpPr>
          <a:xfrm>
            <a:off x="4356924" y="3211822"/>
            <a:ext cx="288304" cy="288304"/>
            <a:chOff x="4033255" y="3882927"/>
            <a:chExt cx="238513" cy="238513"/>
          </a:xfrm>
        </p:grpSpPr>
        <p:sp>
          <p:nvSpPr>
            <p:cNvPr id="31" name="Oval 30"/>
            <p:cNvSpPr/>
            <p:nvPr/>
          </p:nvSpPr>
          <p:spPr>
            <a:xfrm>
              <a:off x="4033255" y="3882927"/>
              <a:ext cx="238513" cy="23851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32" name="Picture 31"/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048897" y="3901953"/>
              <a:ext cx="207227" cy="192909"/>
            </a:xfrm>
            <a:prstGeom prst="rect">
              <a:avLst/>
            </a:prstGeom>
          </p:spPr>
        </p:pic>
      </p:grpSp>
      <p:grpSp>
        <p:nvGrpSpPr>
          <p:cNvPr id="36" name="Group 35"/>
          <p:cNvGrpSpPr/>
          <p:nvPr/>
        </p:nvGrpSpPr>
        <p:grpSpPr>
          <a:xfrm>
            <a:off x="5791887" y="3863294"/>
            <a:ext cx="288304" cy="288304"/>
            <a:chOff x="2660144" y="2168158"/>
            <a:chExt cx="238513" cy="238513"/>
          </a:xfrm>
        </p:grpSpPr>
        <p:sp>
          <p:nvSpPr>
            <p:cNvPr id="37" name="Oval 36"/>
            <p:cNvSpPr/>
            <p:nvPr/>
          </p:nvSpPr>
          <p:spPr>
            <a:xfrm>
              <a:off x="2660144" y="2168158"/>
              <a:ext cx="238513" cy="23851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38" name="Picture 37"/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699163" y="2210474"/>
              <a:ext cx="172021" cy="1538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4297948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92964" y="861766"/>
            <a:ext cx="10093911" cy="60030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6" name="Rectangle 5"/>
          <p:cNvSpPr/>
          <p:nvPr/>
        </p:nvSpPr>
        <p:spPr>
          <a:xfrm>
            <a:off x="1514707" y="240101"/>
            <a:ext cx="8872166" cy="382781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ts val="2800"/>
              </a:lnSpc>
            </a:pPr>
            <a:r>
              <a:rPr lang="es-ES" sz="20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PLANO / caixaforum ZARAGOZA</a:t>
            </a:r>
            <a:endParaRPr lang="en-US" sz="2000" cap="all" dirty="0">
              <a:solidFill>
                <a:schemeClr val="tx1">
                  <a:lumMod val="85000"/>
                  <a:lumOff val="15000"/>
                </a:schemeClr>
              </a:solidFill>
              <a:latin typeface="Calibri Light" charset="0"/>
              <a:ea typeface="Calibri Light" charset="0"/>
              <a:cs typeface="Calibri Light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74526" y="1137271"/>
            <a:ext cx="2666966" cy="71670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2800"/>
              </a:lnSpc>
            </a:pPr>
            <a:r>
              <a:rPr lang="en-US" sz="3000" b="1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Planta 3</a:t>
            </a:r>
          </a:p>
        </p:txBody>
      </p:sp>
      <p:cxnSp>
        <p:nvCxnSpPr>
          <p:cNvPr id="72" name="Straight Connector 71"/>
          <p:cNvCxnSpPr/>
          <p:nvPr/>
        </p:nvCxnSpPr>
        <p:spPr>
          <a:xfrm>
            <a:off x="674526" y="1553998"/>
            <a:ext cx="1445936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1"/>
          <p:cNvGrpSpPr/>
          <p:nvPr/>
        </p:nvGrpSpPr>
        <p:grpSpPr>
          <a:xfrm>
            <a:off x="9344025" y="6448333"/>
            <a:ext cx="1042848" cy="283022"/>
            <a:chOff x="9344025" y="6448333"/>
            <a:chExt cx="1042848" cy="283022"/>
          </a:xfrm>
        </p:grpSpPr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id="{A1B81C03-FFB9-5543-A983-04F230AFA7DE}"/>
                </a:ext>
              </a:extLst>
            </p:cNvPr>
            <p:cNvSpPr/>
            <p:nvPr/>
          </p:nvSpPr>
          <p:spPr>
            <a:xfrm>
              <a:off x="9503628" y="6451508"/>
              <a:ext cx="883245" cy="279847"/>
            </a:xfrm>
            <a:prstGeom prst="rect">
              <a:avLst/>
            </a:prstGeom>
          </p:spPr>
          <p:txBody>
            <a:bodyPr wrap="square" lIns="0" tIns="0" rIns="0" bIns="0" anchor="t">
              <a:noAutofit/>
            </a:bodyPr>
            <a:lstStyle/>
            <a:p>
              <a:pPr>
                <a:lnSpc>
                  <a:spcPts val="900"/>
                </a:lnSpc>
              </a:pPr>
              <a:r>
                <a:rPr lang="es-ES_tradnl" sz="1000" b="1" cap="all" dirty="0">
                  <a:latin typeface="Calibri Light" charset="0"/>
                  <a:ea typeface="Calibri Light" charset="0"/>
                  <a:cs typeface="Calibri Light" charset="0"/>
                </a:rPr>
                <a:t>ESPACIO NO ACCESIBLE AL PÚBLICO</a:t>
              </a: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9344025" y="6448333"/>
              <a:ext cx="107447" cy="107447"/>
            </a:xfrm>
            <a:prstGeom prst="rect">
              <a:avLst/>
            </a:prstGeom>
            <a:solidFill>
              <a:srgbClr val="F2E4CD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</p:grpSp>
      <p:pic>
        <p:nvPicPr>
          <p:cNvPr id="14" name="Picture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2602" y="1176093"/>
            <a:ext cx="6823407" cy="4878150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2294049" y="4377973"/>
            <a:ext cx="883245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  <a:t>Cafetería-</a:t>
            </a:r>
          </a:p>
          <a:p>
            <a:pPr algn="ctr">
              <a:lnSpc>
                <a:spcPts val="900"/>
              </a:lnSpc>
            </a:pPr>
            <a: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  <a:t>Restaurante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70AB9825-74D3-8740-A168-9991022AE50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9276" y="4060980"/>
            <a:ext cx="264628" cy="26462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C491010E-5B15-7941-B5E8-DAA69F0DE76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85908" y="4064398"/>
            <a:ext cx="264629" cy="264628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1852426" y="5453054"/>
            <a:ext cx="883245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  <a:t>Terraza semicubierta</a:t>
            </a:r>
          </a:p>
        </p:txBody>
      </p:sp>
      <p:sp>
        <p:nvSpPr>
          <p:cNvPr id="24" name="Rectangle 23"/>
          <p:cNvSpPr/>
          <p:nvPr/>
        </p:nvSpPr>
        <p:spPr>
          <a:xfrm>
            <a:off x="5509167" y="2505820"/>
            <a:ext cx="883245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  <a:t>Terraza exterior</a:t>
            </a:r>
          </a:p>
        </p:txBody>
      </p:sp>
      <p:grpSp>
        <p:nvGrpSpPr>
          <p:cNvPr id="25" name="Group 24"/>
          <p:cNvGrpSpPr/>
          <p:nvPr/>
        </p:nvGrpSpPr>
        <p:grpSpPr>
          <a:xfrm>
            <a:off x="4682665" y="3883565"/>
            <a:ext cx="288304" cy="288304"/>
            <a:chOff x="3017129" y="1937388"/>
            <a:chExt cx="238513" cy="238513"/>
          </a:xfrm>
        </p:grpSpPr>
        <p:sp>
          <p:nvSpPr>
            <p:cNvPr id="26" name="Oval 25"/>
            <p:cNvSpPr/>
            <p:nvPr/>
          </p:nvSpPr>
          <p:spPr>
            <a:xfrm>
              <a:off x="3017129" y="1937388"/>
              <a:ext cx="238513" cy="23851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72358" y="1976745"/>
              <a:ext cx="152249" cy="152249"/>
            </a:xfrm>
            <a:prstGeom prst="rect">
              <a:avLst/>
            </a:prstGeom>
          </p:spPr>
        </p:pic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3012040-90C9-2F4C-9729-EDEED3C71DDB}"/>
              </a:ext>
            </a:extLst>
          </p:cNvPr>
          <p:cNvGrpSpPr/>
          <p:nvPr/>
        </p:nvGrpSpPr>
        <p:grpSpPr>
          <a:xfrm>
            <a:off x="4501076" y="2342514"/>
            <a:ext cx="288304" cy="288304"/>
            <a:chOff x="3369529" y="2915261"/>
            <a:chExt cx="288304" cy="288304"/>
          </a:xfrm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0C9C9EDD-1644-D24B-BEDB-93B43FB0FF74}"/>
                </a:ext>
              </a:extLst>
            </p:cNvPr>
            <p:cNvSpPr/>
            <p:nvPr/>
          </p:nvSpPr>
          <p:spPr>
            <a:xfrm>
              <a:off x="3369529" y="2915261"/>
              <a:ext cx="288304" cy="288304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30" name="Picture 22">
              <a:extLst>
                <a:ext uri="{FF2B5EF4-FFF2-40B4-BE49-F238E27FC236}">
                  <a16:creationId xmlns:a16="http://schemas.microsoft.com/office/drawing/2014/main" id="{EBD07074-50A0-C849-8474-E4009C6A36C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25195"/>
            <a:stretch/>
          </p:blipFill>
          <p:spPr>
            <a:xfrm>
              <a:off x="3407573" y="2974063"/>
              <a:ext cx="204248" cy="152787"/>
            </a:xfrm>
            <a:prstGeom prst="rect">
              <a:avLst/>
            </a:prstGeom>
          </p:spPr>
        </p:pic>
      </p:grpSp>
      <p:grpSp>
        <p:nvGrpSpPr>
          <p:cNvPr id="34" name="Group 33"/>
          <p:cNvGrpSpPr/>
          <p:nvPr/>
        </p:nvGrpSpPr>
        <p:grpSpPr>
          <a:xfrm>
            <a:off x="3832566" y="3119689"/>
            <a:ext cx="288304" cy="288304"/>
            <a:chOff x="2660144" y="2168158"/>
            <a:chExt cx="238513" cy="238513"/>
          </a:xfrm>
        </p:grpSpPr>
        <p:sp>
          <p:nvSpPr>
            <p:cNvPr id="35" name="Oval 34"/>
            <p:cNvSpPr/>
            <p:nvPr/>
          </p:nvSpPr>
          <p:spPr>
            <a:xfrm>
              <a:off x="2660144" y="2168158"/>
              <a:ext cx="238513" cy="23851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36" name="Picture 35"/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699163" y="2210474"/>
              <a:ext cx="172021" cy="153880"/>
            </a:xfrm>
            <a:prstGeom prst="rect">
              <a:avLst/>
            </a:prstGeom>
          </p:spPr>
        </p:pic>
      </p:grpSp>
      <p:sp>
        <p:nvSpPr>
          <p:cNvPr id="37" name="Rectangle 36"/>
          <p:cNvSpPr/>
          <p:nvPr/>
        </p:nvSpPr>
        <p:spPr>
          <a:xfrm>
            <a:off x="3643388" y="4020753"/>
            <a:ext cx="883245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900"/>
              </a:lnSpc>
            </a:pPr>
            <a:r>
              <a:rPr lang="es-ES_tradnl" sz="1000" b="1" cap="all">
                <a:latin typeface="Calibri Light" charset="0"/>
                <a:ea typeface="Calibri Light" charset="0"/>
                <a:cs typeface="Calibri Light" charset="0"/>
              </a:rPr>
              <a:t>Zona </a:t>
            </a:r>
            <a:br>
              <a:rPr lang="es-ES_tradnl" sz="1000" b="1" cap="all">
                <a:latin typeface="Calibri Light" charset="0"/>
                <a:ea typeface="Calibri Light" charset="0"/>
                <a:cs typeface="Calibri Light" charset="0"/>
              </a:rPr>
            </a:br>
            <a:r>
              <a:rPr lang="es-ES_tradnl" sz="1000" b="1" cap="all">
                <a:latin typeface="Calibri Light" charset="0"/>
                <a:ea typeface="Calibri Light" charset="0"/>
                <a:cs typeface="Calibri Light" charset="0"/>
              </a:rPr>
              <a:t>relajada</a:t>
            </a:r>
            <a:endParaRPr lang="es-ES_tradnl" sz="1000" b="1" cap="all" dirty="0">
              <a:latin typeface="Calibri Light" charset="0"/>
              <a:ea typeface="Calibri Light" charset="0"/>
              <a:cs typeface="Calibri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98519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80992" y="6440946"/>
            <a:ext cx="1616635" cy="761838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8210286" y="5860563"/>
            <a:ext cx="1205021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r>
              <a:rPr lang="es-ES" sz="1500" spc="50" dirty="0">
                <a:latin typeface="Calibri" charset="0"/>
                <a:ea typeface="Calibri" charset="0"/>
                <a:cs typeface="Calibri" charset="0"/>
              </a:rPr>
              <a:t>Colabora: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2856" y="2997437"/>
            <a:ext cx="5846580" cy="1146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0841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729140" y="1521368"/>
            <a:ext cx="753431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000" dirty="0">
                <a:solidFill>
                  <a:srgbClr val="B44800"/>
                </a:solidFill>
                <a:latin typeface="Calibri" charset="0"/>
                <a:ea typeface="Calibri" charset="0"/>
                <a:cs typeface="Calibri" charset="0"/>
              </a:rPr>
              <a:t>1</a:t>
            </a:r>
          </a:p>
        </p:txBody>
      </p:sp>
      <p:sp>
        <p:nvSpPr>
          <p:cNvPr id="7" name="Rectangle 6"/>
          <p:cNvSpPr/>
          <p:nvPr/>
        </p:nvSpPr>
        <p:spPr>
          <a:xfrm>
            <a:off x="3960612" y="1521368"/>
            <a:ext cx="753431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000" dirty="0">
                <a:solidFill>
                  <a:srgbClr val="B44800"/>
                </a:solidFill>
                <a:latin typeface="Calibri" charset="0"/>
                <a:ea typeface="Calibri" charset="0"/>
                <a:cs typeface="Calibri" charset="0"/>
              </a:rPr>
              <a:t>2</a:t>
            </a:r>
          </a:p>
        </p:txBody>
      </p:sp>
      <p:sp>
        <p:nvSpPr>
          <p:cNvPr id="8" name="Rectangle 7"/>
          <p:cNvSpPr/>
          <p:nvPr/>
        </p:nvSpPr>
        <p:spPr>
          <a:xfrm>
            <a:off x="7192085" y="1521368"/>
            <a:ext cx="753431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000" dirty="0">
                <a:solidFill>
                  <a:srgbClr val="B44800"/>
                </a:solidFill>
                <a:latin typeface="Calibri" charset="0"/>
                <a:ea typeface="Calibri" charset="0"/>
                <a:cs typeface="Calibri" charset="0"/>
              </a:rPr>
              <a:t>3</a:t>
            </a:r>
          </a:p>
        </p:txBody>
      </p:sp>
      <p:cxnSp>
        <p:nvCxnSpPr>
          <p:cNvPr id="9" name="Conector recto 9">
            <a:extLst>
              <a:ext uri="{FF2B5EF4-FFF2-40B4-BE49-F238E27FC236}">
                <a16:creationId xmlns:a16="http://schemas.microsoft.com/office/drawing/2014/main" id="{76F751AF-18BA-F446-A561-485E9D0FDF15}"/>
              </a:ext>
            </a:extLst>
          </p:cNvPr>
          <p:cNvCxnSpPr>
            <a:cxnSpLocks/>
          </p:cNvCxnSpPr>
          <p:nvPr/>
        </p:nvCxnSpPr>
        <p:spPr>
          <a:xfrm>
            <a:off x="843376" y="2275968"/>
            <a:ext cx="2432483" cy="0"/>
          </a:xfrm>
          <a:prstGeom prst="line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76F751AF-18BA-F446-A561-485E9D0FDF15}"/>
              </a:ext>
            </a:extLst>
          </p:cNvPr>
          <p:cNvCxnSpPr>
            <a:cxnSpLocks/>
          </p:cNvCxnSpPr>
          <p:nvPr/>
        </p:nvCxnSpPr>
        <p:spPr>
          <a:xfrm>
            <a:off x="843376" y="4646306"/>
            <a:ext cx="2432483" cy="0"/>
          </a:xfrm>
          <a:prstGeom prst="line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cto 9">
            <a:extLst>
              <a:ext uri="{FF2B5EF4-FFF2-40B4-BE49-F238E27FC236}">
                <a16:creationId xmlns:a16="http://schemas.microsoft.com/office/drawing/2014/main" id="{76F751AF-18BA-F446-A561-485E9D0FDF15}"/>
              </a:ext>
            </a:extLst>
          </p:cNvPr>
          <p:cNvCxnSpPr>
            <a:cxnSpLocks/>
          </p:cNvCxnSpPr>
          <p:nvPr/>
        </p:nvCxnSpPr>
        <p:spPr>
          <a:xfrm>
            <a:off x="4083726" y="2275968"/>
            <a:ext cx="2432483" cy="0"/>
          </a:xfrm>
          <a:prstGeom prst="line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cto 9">
            <a:extLst>
              <a:ext uri="{FF2B5EF4-FFF2-40B4-BE49-F238E27FC236}">
                <a16:creationId xmlns:a16="http://schemas.microsoft.com/office/drawing/2014/main" id="{76F751AF-18BA-F446-A561-485E9D0FDF15}"/>
              </a:ext>
            </a:extLst>
          </p:cNvPr>
          <p:cNvCxnSpPr>
            <a:cxnSpLocks/>
          </p:cNvCxnSpPr>
          <p:nvPr/>
        </p:nvCxnSpPr>
        <p:spPr>
          <a:xfrm>
            <a:off x="4083726" y="4646306"/>
            <a:ext cx="2432483" cy="0"/>
          </a:xfrm>
          <a:prstGeom prst="line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cto 9">
            <a:extLst>
              <a:ext uri="{FF2B5EF4-FFF2-40B4-BE49-F238E27FC236}">
                <a16:creationId xmlns:a16="http://schemas.microsoft.com/office/drawing/2014/main" id="{76F751AF-18BA-F446-A561-485E9D0FDF15}"/>
              </a:ext>
            </a:extLst>
          </p:cNvPr>
          <p:cNvCxnSpPr>
            <a:cxnSpLocks/>
          </p:cNvCxnSpPr>
          <p:nvPr/>
        </p:nvCxnSpPr>
        <p:spPr>
          <a:xfrm>
            <a:off x="7297443" y="2275968"/>
            <a:ext cx="2432483" cy="0"/>
          </a:xfrm>
          <a:prstGeom prst="line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cto 9">
            <a:extLst>
              <a:ext uri="{FF2B5EF4-FFF2-40B4-BE49-F238E27FC236}">
                <a16:creationId xmlns:a16="http://schemas.microsoft.com/office/drawing/2014/main" id="{76F751AF-18BA-F446-A561-485E9D0FDF15}"/>
              </a:ext>
            </a:extLst>
          </p:cNvPr>
          <p:cNvCxnSpPr>
            <a:cxnSpLocks/>
          </p:cNvCxnSpPr>
          <p:nvPr/>
        </p:nvCxnSpPr>
        <p:spPr>
          <a:xfrm>
            <a:off x="7297443" y="4646306"/>
            <a:ext cx="2432483" cy="0"/>
          </a:xfrm>
          <a:prstGeom prst="line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9" name="Picture 18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76443" y="6541694"/>
            <a:ext cx="1873496" cy="41796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9B36AD9-06E9-8A48-AF5B-D9E6821C8E8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83727" y="4860986"/>
            <a:ext cx="657686" cy="657686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8778B5BA-8DBD-BB42-8BEA-447EC4E1C22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97443" y="4860986"/>
            <a:ext cx="736899" cy="736899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FF291EA-EBE2-364F-BBBA-51BE1E66E82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7290" y="4824977"/>
            <a:ext cx="705281" cy="705281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755774" y="2454163"/>
            <a:ext cx="2582231" cy="1977464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lnSpc>
                <a:spcPts val="2100"/>
              </a:lnSpc>
            </a:pPr>
            <a:r>
              <a:rPr lang="en-US" sz="1900" cap="all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ESTA GUÍA SIRVE PARA </a:t>
            </a:r>
            <a:r>
              <a:rPr lang="en-US" sz="1900" b="1" cap="all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SABER CÓMO ACCEDER A CAIXAFORUM </a:t>
            </a:r>
            <a:r>
              <a:rPr lang="en-US" sz="1900" b="1" cap="all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zaragoza</a:t>
            </a:r>
            <a:r>
              <a:rPr lang="en-US" sz="1900" cap="all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. QUIZÁ LA TENGAS QUE USAR CON AYUDA DE UNA PERSONA DE APOYO. 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4006373-E0FF-384F-A5E3-7E4A88CA818E}"/>
              </a:ext>
            </a:extLst>
          </p:cNvPr>
          <p:cNvSpPr/>
          <p:nvPr/>
        </p:nvSpPr>
        <p:spPr>
          <a:xfrm>
            <a:off x="3987246" y="2454163"/>
            <a:ext cx="2582231" cy="1977464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lnSpc>
                <a:spcPts val="2100"/>
              </a:lnSpc>
            </a:pPr>
            <a:r>
              <a:rPr lang="en-U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ESTA GUÍA ESTÁ EN </a:t>
            </a:r>
            <a:r>
              <a:rPr lang="en-US" sz="1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FORMATO EDITABLE PARA QUE LA ADAPTES A TUS NECESIDADES</a:t>
            </a:r>
            <a:r>
              <a:rPr lang="en-U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. PUEDES CAMBIARLA, REDUCIRLA O AMPLIARLA. 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6B1DE09-A5A2-1B41-B71C-A224EFE19745}"/>
              </a:ext>
            </a:extLst>
          </p:cNvPr>
          <p:cNvSpPr/>
          <p:nvPr/>
        </p:nvSpPr>
        <p:spPr>
          <a:xfrm>
            <a:off x="7192085" y="2454163"/>
            <a:ext cx="2743954" cy="1977464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lnSpc>
                <a:spcPts val="2100"/>
              </a:lnSpc>
            </a:pPr>
            <a:r>
              <a:rPr lang="en-US" sz="1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PUEDES LLEVAR LA GUÍA EN LA PANTALLA DEL MÓVIL O TABLETA. </a:t>
            </a:r>
          </a:p>
          <a:p>
            <a:pPr>
              <a:lnSpc>
                <a:spcPts val="2100"/>
              </a:lnSpc>
            </a:pPr>
            <a:r>
              <a:rPr lang="en-U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TAMBIÉN PUEDES IMPRIMIR TODA LA GUÍA O SOLO UNA PARTE Y LLEVARLA CONTIGO. </a:t>
            </a:r>
          </a:p>
        </p:txBody>
      </p:sp>
    </p:spTree>
    <p:extLst>
      <p:ext uri="{BB962C8B-B14F-4D97-AF65-F5344CB8AC3E}">
        <p14:creationId xmlns:p14="http://schemas.microsoft.com/office/powerpoint/2010/main" val="4514089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" descr="CaixaForum Zaragoza: un nuevo hito urbanoDescubrir el Arte, la revista  líder de arte en español">
            <a:extLst>
              <a:ext uri="{FF2B5EF4-FFF2-40B4-BE49-F238E27FC236}">
                <a16:creationId xmlns:a16="http://schemas.microsoft.com/office/drawing/2014/main" id="{CE557622-260D-0B42-8834-2CA4F980D6E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9" r="4675"/>
          <a:stretch/>
        </p:blipFill>
        <p:spPr bwMode="auto">
          <a:xfrm>
            <a:off x="4246878" y="268840"/>
            <a:ext cx="6147540" cy="4345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ctr"/>
            <a:r>
              <a:rPr lang="en-US" sz="2200" cap="all" spc="50" dirty="0">
                <a:latin typeface="Calibri" charset="0"/>
                <a:cs typeface="Calibri" charset="0"/>
              </a:rPr>
              <a:t>CAIXAFORUM Zaragoza TIENE </a:t>
            </a:r>
            <a:r>
              <a:rPr lang="en-US" sz="2200" cap="all" spc="50" dirty="0">
                <a:latin typeface="Calibri" charset="0"/>
                <a:ea typeface="Calibri" charset="0"/>
                <a:cs typeface="Calibri" charset="0"/>
              </a:rPr>
              <a:t>ENTRADA A PIE de </a:t>
            </a:r>
            <a:r>
              <a:rPr lang="es-ES_tradnl" sz="2200" cap="all" spc="50" dirty="0">
                <a:latin typeface="Calibri" charset="0"/>
                <a:ea typeface="Calibri" charset="0"/>
                <a:cs typeface="Calibri" charset="0"/>
              </a:rPr>
              <a:t>calle   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1" name="Rectangle 20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n-U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ENTRADA A CAIXAFORUM</a:t>
              </a:r>
            </a:p>
          </p:txBody>
        </p:sp>
        <p:cxnSp>
          <p:nvCxnSpPr>
            <p:cNvPr id="23" name="Straight Arrow Connector 22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786D26A9-5FCD-FA4B-8039-A1F01AAB82EA}"/>
              </a:ext>
            </a:extLst>
          </p:cNvPr>
          <p:cNvGrpSpPr/>
          <p:nvPr/>
        </p:nvGrpSpPr>
        <p:grpSpPr>
          <a:xfrm>
            <a:off x="5748959" y="5219999"/>
            <a:ext cx="1145252" cy="914395"/>
            <a:chOff x="3468959" y="5219999"/>
            <a:chExt cx="1145252" cy="914395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3468959" y="6134394"/>
              <a:ext cx="114525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8" name="Group 27"/>
            <p:cNvGrpSpPr/>
            <p:nvPr/>
          </p:nvGrpSpPr>
          <p:grpSpPr>
            <a:xfrm>
              <a:off x="3773562" y="5219999"/>
              <a:ext cx="536046" cy="783541"/>
              <a:chOff x="1067619" y="1253110"/>
              <a:chExt cx="421316" cy="615841"/>
            </a:xfrm>
          </p:grpSpPr>
          <p:pic>
            <p:nvPicPr>
              <p:cNvPr id="29" name="Picture 28"/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67619" y="1253110"/>
                <a:ext cx="421316" cy="421316"/>
              </a:xfrm>
              <a:prstGeom prst="rect">
                <a:avLst/>
              </a:prstGeom>
            </p:spPr>
          </p:pic>
          <p:pic>
            <p:nvPicPr>
              <p:cNvPr id="30" name="Picture 29"/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16200000">
                <a:off x="1178700" y="1669797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4E5E9912-0C54-B846-9CEA-2F2C80EBD8CE}"/>
              </a:ext>
            </a:extLst>
          </p:cNvPr>
          <p:cNvGrpSpPr/>
          <p:nvPr/>
        </p:nvGrpSpPr>
        <p:grpSpPr>
          <a:xfrm>
            <a:off x="7221896" y="5153484"/>
            <a:ext cx="1508688" cy="980910"/>
            <a:chOff x="5186993" y="5153484"/>
            <a:chExt cx="1508688" cy="980910"/>
          </a:xfrm>
        </p:grpSpPr>
        <p:grpSp>
          <p:nvGrpSpPr>
            <p:cNvPr id="33" name="object 16">
              <a:extLst>
                <a:ext uri="{FF2B5EF4-FFF2-40B4-BE49-F238E27FC236}">
                  <a16:creationId xmlns:a16="http://schemas.microsoft.com/office/drawing/2014/main" id="{B7F9D504-B22D-594B-A6E0-9BBAC35868F1}"/>
                </a:ext>
              </a:extLst>
            </p:cNvPr>
            <p:cNvGrpSpPr/>
            <p:nvPr/>
          </p:nvGrpSpPr>
          <p:grpSpPr>
            <a:xfrm>
              <a:off x="5522115" y="5153484"/>
              <a:ext cx="851252" cy="788897"/>
              <a:chOff x="6726663" y="4670819"/>
              <a:chExt cx="771525" cy="715010"/>
            </a:xfrm>
          </p:grpSpPr>
          <p:pic>
            <p:nvPicPr>
              <p:cNvPr id="34" name="object 17">
                <a:extLst>
                  <a:ext uri="{FF2B5EF4-FFF2-40B4-BE49-F238E27FC236}">
                    <a16:creationId xmlns:a16="http://schemas.microsoft.com/office/drawing/2014/main" id="{ADF6A48E-551D-9E42-86EA-6DC1E5B9B2AD}"/>
                  </a:ext>
                </a:extLst>
              </p:cNvPr>
              <p:cNvPicPr/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6726663" y="4670819"/>
                <a:ext cx="771471" cy="714672"/>
              </a:xfrm>
              <a:prstGeom prst="rect">
                <a:avLst/>
              </a:prstGeom>
            </p:spPr>
          </p:pic>
          <p:pic>
            <p:nvPicPr>
              <p:cNvPr id="35" name="object 18">
                <a:extLst>
                  <a:ext uri="{FF2B5EF4-FFF2-40B4-BE49-F238E27FC236}">
                    <a16:creationId xmlns:a16="http://schemas.microsoft.com/office/drawing/2014/main" id="{9D383B99-DD6D-284F-AE53-1B77FF95D0B6}"/>
                  </a:ext>
                </a:extLst>
              </p:cNvPr>
              <p:cNvPicPr/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6998045" y="4861384"/>
                <a:ext cx="228709" cy="228685"/>
              </a:xfrm>
              <a:prstGeom prst="rect">
                <a:avLst/>
              </a:prstGeom>
            </p:spPr>
          </p:pic>
        </p:grp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2D416A16-A5DD-5348-905B-44FF03FE6078}"/>
                </a:ext>
              </a:extLst>
            </p:cNvPr>
            <p:cNvCxnSpPr>
              <a:cxnSpLocks/>
            </p:cNvCxnSpPr>
            <p:nvPr/>
          </p:nvCxnSpPr>
          <p:spPr>
            <a:xfrm>
              <a:off x="5186993" y="6134394"/>
              <a:ext cx="1508688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4" name="Straight Connector 23"/>
          <p:cNvCxnSpPr>
            <a:cxnSpLocks/>
          </p:cNvCxnSpPr>
          <p:nvPr/>
        </p:nvCxnSpPr>
        <p:spPr>
          <a:xfrm>
            <a:off x="1950080" y="6134394"/>
            <a:ext cx="2981623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5">
            <a:extLst>
              <a:ext uri="{FF2B5EF4-FFF2-40B4-BE49-F238E27FC236}">
                <a16:creationId xmlns:a16="http://schemas.microsoft.com/office/drawing/2014/main" id="{68D13BA6-FC09-CF4E-901C-B515D9F08371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68"/>
          <a:stretch/>
        </p:blipFill>
        <p:spPr>
          <a:xfrm>
            <a:off x="1950075" y="4968992"/>
            <a:ext cx="2972741" cy="1104904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236D3983-9224-1C4B-A6BB-08239B82EC81}"/>
              </a:ext>
            </a:extLst>
          </p:cNvPr>
          <p:cNvGrpSpPr/>
          <p:nvPr/>
        </p:nvGrpSpPr>
        <p:grpSpPr>
          <a:xfrm>
            <a:off x="5013576" y="5378921"/>
            <a:ext cx="689763" cy="755473"/>
            <a:chOff x="3594426" y="5378921"/>
            <a:chExt cx="689763" cy="755473"/>
          </a:xfrm>
        </p:grpSpPr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5A682A84-9C34-A343-957D-BEB40B55E16C}"/>
                </a:ext>
              </a:extLst>
            </p:cNvPr>
            <p:cNvCxnSpPr>
              <a:cxnSpLocks/>
            </p:cNvCxnSpPr>
            <p:nvPr/>
          </p:nvCxnSpPr>
          <p:spPr>
            <a:xfrm>
              <a:off x="3594426" y="6134394"/>
              <a:ext cx="65685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7D3750A6-787F-4144-9155-AAB1E517B78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/>
          </p:blipFill>
          <p:spPr>
            <a:xfrm>
              <a:off x="3609171" y="5378921"/>
              <a:ext cx="675018" cy="53604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820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n-US" sz="2200" cap="all" spc="50" dirty="0">
                <a:latin typeface="Calibri" charset="0"/>
                <a:ea typeface="Calibri" charset="0"/>
                <a:cs typeface="Calibri" charset="0"/>
              </a:rPr>
              <a:t>EN LA ENTRADA ESTÁ LA RECEPCIÓN E INFORMACIÓN 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Recepción e información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C9929EE0-AECE-0B42-A67D-3ED7DB6C118F}"/>
              </a:ext>
            </a:extLst>
          </p:cNvPr>
          <p:cNvGrpSpPr/>
          <p:nvPr/>
        </p:nvGrpSpPr>
        <p:grpSpPr>
          <a:xfrm>
            <a:off x="6761842" y="5317734"/>
            <a:ext cx="1705860" cy="816660"/>
            <a:chOff x="8316198" y="5317734"/>
            <a:chExt cx="1705860" cy="816660"/>
          </a:xfrm>
        </p:grpSpPr>
        <p:cxnSp>
          <p:nvCxnSpPr>
            <p:cNvPr id="22" name="Straight Connector 21"/>
            <p:cNvCxnSpPr/>
            <p:nvPr/>
          </p:nvCxnSpPr>
          <p:spPr>
            <a:xfrm>
              <a:off x="8316198" y="6134394"/>
              <a:ext cx="170586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7" name="Picture 36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871449" y="5317734"/>
              <a:ext cx="595358" cy="595358"/>
            </a:xfrm>
            <a:prstGeom prst="rect">
              <a:avLst/>
            </a:prstGeom>
          </p:spPr>
        </p:pic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7A7B571C-A5C1-E94B-B1D8-5A521AEA9FB8}"/>
              </a:ext>
            </a:extLst>
          </p:cNvPr>
          <p:cNvGrpSpPr/>
          <p:nvPr/>
        </p:nvGrpSpPr>
        <p:grpSpPr>
          <a:xfrm>
            <a:off x="4023476" y="5314368"/>
            <a:ext cx="1081168" cy="820026"/>
            <a:chOff x="5132366" y="5314368"/>
            <a:chExt cx="1081168" cy="820026"/>
          </a:xfrm>
        </p:grpSpPr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43A457E7-41B7-654A-A7A6-5531944CCA91}"/>
                </a:ext>
              </a:extLst>
            </p:cNvPr>
            <p:cNvCxnSpPr>
              <a:cxnSpLocks/>
            </p:cNvCxnSpPr>
            <p:nvPr/>
          </p:nvCxnSpPr>
          <p:spPr>
            <a:xfrm>
              <a:off x="5216506" y="6134394"/>
              <a:ext cx="54300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80BDE473-9898-8145-BF1B-C920C68CE3B8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66" name="Picture 65">
                <a:extLst>
                  <a:ext uri="{FF2B5EF4-FFF2-40B4-BE49-F238E27FC236}">
                    <a16:creationId xmlns:a16="http://schemas.microsoft.com/office/drawing/2014/main" id="{123CCC58-87F2-0944-8F64-ADC844B2377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67" name="Picture 66">
                <a:extLst>
                  <a:ext uri="{FF2B5EF4-FFF2-40B4-BE49-F238E27FC236}">
                    <a16:creationId xmlns:a16="http://schemas.microsoft.com/office/drawing/2014/main" id="{6DCA8753-0D4A-D84C-BCBD-19F06159B9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68" name="Picture 67">
                <a:extLst>
                  <a:ext uri="{FF2B5EF4-FFF2-40B4-BE49-F238E27FC236}">
                    <a16:creationId xmlns:a16="http://schemas.microsoft.com/office/drawing/2014/main" id="{2C0B3943-426A-F941-9905-0DFCDC367B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42" name="Group 41"/>
          <p:cNvGrpSpPr/>
          <p:nvPr/>
        </p:nvGrpSpPr>
        <p:grpSpPr>
          <a:xfrm>
            <a:off x="5112527" y="5287846"/>
            <a:ext cx="1316781" cy="846548"/>
            <a:chOff x="3884634" y="5287846"/>
            <a:chExt cx="1316781" cy="846548"/>
          </a:xfrm>
        </p:grpSpPr>
        <p:cxnSp>
          <p:nvCxnSpPr>
            <p:cNvPr id="43" name="Straight Connector 42"/>
            <p:cNvCxnSpPr/>
            <p:nvPr/>
          </p:nvCxnSpPr>
          <p:spPr>
            <a:xfrm>
              <a:off x="3884634" y="6134394"/>
              <a:ext cx="131678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4" name="Group 43"/>
            <p:cNvGrpSpPr/>
            <p:nvPr/>
          </p:nvGrpSpPr>
          <p:grpSpPr>
            <a:xfrm>
              <a:off x="4226224" y="5287846"/>
              <a:ext cx="633837" cy="719328"/>
              <a:chOff x="3237519" y="5291021"/>
              <a:chExt cx="620873" cy="704615"/>
            </a:xfrm>
          </p:grpSpPr>
          <p:pic>
            <p:nvPicPr>
              <p:cNvPr id="45" name="Picture 44"/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237519" y="5291021"/>
                <a:ext cx="620873" cy="620873"/>
              </a:xfrm>
              <a:prstGeom prst="rect">
                <a:avLst/>
              </a:prstGeom>
            </p:spPr>
          </p:pic>
          <p:pic>
            <p:nvPicPr>
              <p:cNvPr id="46" name="Picture 45"/>
              <p:cNvPicPr>
                <a:picLocks noChangeAspect="1"/>
              </p:cNvPicPr>
              <p:nvPr/>
            </p:nvPicPr>
            <p:blipFill rotWithShape="1">
              <a:blip r:embed="rId6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28775"/>
              <a:stretch/>
            </p:blipFill>
            <p:spPr>
              <a:xfrm rot="19800000">
                <a:off x="3399825" y="5784625"/>
                <a:ext cx="296260" cy="211011"/>
              </a:xfrm>
              <a:prstGeom prst="rect">
                <a:avLst/>
              </a:prstGeom>
            </p:spPr>
          </p:pic>
        </p:grp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786D26A9-5FCD-FA4B-8039-A1F01AAB82EA}"/>
              </a:ext>
            </a:extLst>
          </p:cNvPr>
          <p:cNvGrpSpPr/>
          <p:nvPr/>
        </p:nvGrpSpPr>
        <p:grpSpPr>
          <a:xfrm>
            <a:off x="2895802" y="5219999"/>
            <a:ext cx="1145252" cy="914395"/>
            <a:chOff x="3468959" y="5219999"/>
            <a:chExt cx="1145252" cy="914395"/>
          </a:xfrm>
        </p:grpSpPr>
        <p:cxnSp>
          <p:nvCxnSpPr>
            <p:cNvPr id="33" name="Straight Connector 32"/>
            <p:cNvCxnSpPr/>
            <p:nvPr/>
          </p:nvCxnSpPr>
          <p:spPr>
            <a:xfrm>
              <a:off x="3468959" y="6134394"/>
              <a:ext cx="114525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4" name="Group 33"/>
            <p:cNvGrpSpPr/>
            <p:nvPr/>
          </p:nvGrpSpPr>
          <p:grpSpPr>
            <a:xfrm>
              <a:off x="3773562" y="5219999"/>
              <a:ext cx="536046" cy="783541"/>
              <a:chOff x="1067619" y="1253110"/>
              <a:chExt cx="421316" cy="615841"/>
            </a:xfrm>
          </p:grpSpPr>
          <p:pic>
            <p:nvPicPr>
              <p:cNvPr id="35" name="Picture 34"/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67619" y="1253110"/>
                <a:ext cx="421316" cy="421316"/>
              </a:xfrm>
              <a:prstGeom prst="rect">
                <a:avLst/>
              </a:prstGeom>
            </p:spPr>
          </p:pic>
          <p:pic>
            <p:nvPicPr>
              <p:cNvPr id="36" name="Picture 35"/>
              <p:cNvPicPr>
                <a:picLocks noChangeAspect="1"/>
              </p:cNvPicPr>
              <p:nvPr/>
            </p:nvPicPr>
            <p:blipFill>
              <a:blip r:embed="rId8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16200000">
                <a:off x="1178700" y="1669797"/>
                <a:ext cx="199154" cy="199154"/>
              </a:xfrm>
              <a:prstGeom prst="rect">
                <a:avLst/>
              </a:prstGeom>
            </p:spPr>
          </p:pic>
        </p:grpSp>
      </p:grpSp>
      <p:pic>
        <p:nvPicPr>
          <p:cNvPr id="30" name="Picture 29">
            <a:extLst>
              <a:ext uri="{FF2B5EF4-FFF2-40B4-BE49-F238E27FC236}">
                <a16:creationId xmlns:a16="http://schemas.microsoft.com/office/drawing/2014/main" id="{1740EB58-82D4-514C-B28D-BD8BE9B4BDF5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6879" y="268840"/>
            <a:ext cx="6139498" cy="4345688"/>
          </a:xfrm>
          <a:prstGeom prst="rect">
            <a:avLst/>
          </a:prstGeom>
        </p:spPr>
      </p:pic>
      <p:sp>
        <p:nvSpPr>
          <p:cNvPr id="38" name="Rectangle 37"/>
          <p:cNvSpPr/>
          <p:nvPr/>
        </p:nvSpPr>
        <p:spPr>
          <a:xfrm>
            <a:off x="0" y="917815"/>
            <a:ext cx="1132514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0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58811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C5628CB7-AADD-634F-BC9A-ECE93BADD5B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6879" y="269740"/>
            <a:ext cx="6140770" cy="434401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n-US" sz="2200" spc="50" dirty="0">
                <a:latin typeface="Calibri" charset="0"/>
                <a:ea typeface="Calibri" charset="0"/>
                <a:cs typeface="Calibri" charset="0"/>
              </a:rPr>
              <a:t>A LA IZQUIERDA DE LA RECEPCIÓN ESTÁN LAS TAQUILLAS 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Taquillas 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Group 2"/>
          <p:cNvGrpSpPr/>
          <p:nvPr/>
        </p:nvGrpSpPr>
        <p:grpSpPr>
          <a:xfrm>
            <a:off x="7406728" y="5231491"/>
            <a:ext cx="1261028" cy="902903"/>
            <a:chOff x="5254736" y="5231491"/>
            <a:chExt cx="1261028" cy="902903"/>
          </a:xfrm>
        </p:grpSpPr>
        <p:cxnSp>
          <p:nvCxnSpPr>
            <p:cNvPr id="22" name="Straight Connector 21"/>
            <p:cNvCxnSpPr>
              <a:cxnSpLocks/>
            </p:cNvCxnSpPr>
            <p:nvPr/>
          </p:nvCxnSpPr>
          <p:spPr>
            <a:xfrm>
              <a:off x="5254736" y="6134394"/>
              <a:ext cx="1261028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1" name="Picture 30"/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617559" y="5231491"/>
              <a:ext cx="535383" cy="758502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1B07CCDE-0251-C04E-A49A-AE9191902986}"/>
              </a:ext>
            </a:extLst>
          </p:cNvPr>
          <p:cNvGrpSpPr/>
          <p:nvPr/>
        </p:nvGrpSpPr>
        <p:grpSpPr>
          <a:xfrm>
            <a:off x="5949332" y="5314368"/>
            <a:ext cx="1081168" cy="820026"/>
            <a:chOff x="5132366" y="5314368"/>
            <a:chExt cx="1081168" cy="820026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5306940" y="6134394"/>
              <a:ext cx="68122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2" name="Group 51"/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53" name="Picture 52"/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55" name="Picture 54"/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56" name="Picture 55"/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34" name="Group 33"/>
          <p:cNvGrpSpPr/>
          <p:nvPr/>
        </p:nvGrpSpPr>
        <p:grpSpPr>
          <a:xfrm>
            <a:off x="4679776" y="5287846"/>
            <a:ext cx="1316781" cy="846548"/>
            <a:chOff x="3884634" y="5287846"/>
            <a:chExt cx="1316781" cy="846548"/>
          </a:xfrm>
        </p:grpSpPr>
        <p:cxnSp>
          <p:nvCxnSpPr>
            <p:cNvPr id="35" name="Straight Connector 34"/>
            <p:cNvCxnSpPr/>
            <p:nvPr/>
          </p:nvCxnSpPr>
          <p:spPr>
            <a:xfrm>
              <a:off x="3884634" y="6134394"/>
              <a:ext cx="131678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6" name="Group 35"/>
            <p:cNvGrpSpPr/>
            <p:nvPr/>
          </p:nvGrpSpPr>
          <p:grpSpPr>
            <a:xfrm>
              <a:off x="4226224" y="5287846"/>
              <a:ext cx="633837" cy="719328"/>
              <a:chOff x="3237519" y="5291021"/>
              <a:chExt cx="620873" cy="704615"/>
            </a:xfrm>
          </p:grpSpPr>
          <p:pic>
            <p:nvPicPr>
              <p:cNvPr id="37" name="Picture 36"/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237519" y="5291021"/>
                <a:ext cx="620873" cy="620873"/>
              </a:xfrm>
              <a:prstGeom prst="rect">
                <a:avLst/>
              </a:prstGeom>
            </p:spPr>
          </p:pic>
          <p:pic>
            <p:nvPicPr>
              <p:cNvPr id="38" name="Picture 37"/>
              <p:cNvPicPr>
                <a:picLocks noChangeAspect="1"/>
              </p:cNvPicPr>
              <p:nvPr/>
            </p:nvPicPr>
            <p:blipFill rotWithShape="1">
              <a:blip r:embed="rId7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28775"/>
              <a:stretch/>
            </p:blipFill>
            <p:spPr>
              <a:xfrm rot="19800000">
                <a:off x="3399825" y="5784625"/>
                <a:ext cx="296260" cy="211011"/>
              </a:xfrm>
              <a:prstGeom prst="rect">
                <a:avLst/>
              </a:prstGeom>
            </p:spPr>
          </p:pic>
        </p:grpSp>
      </p:grpSp>
      <p:grpSp>
        <p:nvGrpSpPr>
          <p:cNvPr id="7" name="Group 6"/>
          <p:cNvGrpSpPr/>
          <p:nvPr/>
        </p:nvGrpSpPr>
        <p:grpSpPr>
          <a:xfrm>
            <a:off x="2527923" y="5320705"/>
            <a:ext cx="1305622" cy="813689"/>
            <a:chOff x="1763847" y="5320705"/>
            <a:chExt cx="1305622" cy="813689"/>
          </a:xfrm>
        </p:grpSpPr>
        <p:cxnSp>
          <p:nvCxnSpPr>
            <p:cNvPr id="40" name="Straight Connector 39"/>
            <p:cNvCxnSpPr/>
            <p:nvPr/>
          </p:nvCxnSpPr>
          <p:spPr>
            <a:xfrm>
              <a:off x="1763847" y="6134394"/>
              <a:ext cx="130562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1" name="Group 40"/>
            <p:cNvGrpSpPr>
              <a:grpSpLocks/>
            </p:cNvGrpSpPr>
            <p:nvPr/>
          </p:nvGrpSpPr>
          <p:grpSpPr>
            <a:xfrm flipH="1">
              <a:off x="1902433" y="5320705"/>
              <a:ext cx="1028451" cy="734862"/>
              <a:chOff x="4890374" y="5724275"/>
              <a:chExt cx="905568" cy="647058"/>
            </a:xfrm>
          </p:grpSpPr>
          <p:pic>
            <p:nvPicPr>
              <p:cNvPr id="42" name="Picture 41"/>
              <p:cNvPicPr>
                <a:picLocks noChangeAspect="1"/>
              </p:cNvPicPr>
              <p:nvPr/>
            </p:nvPicPr>
            <p:blipFill>
              <a:blip r:embed="rId8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324047" y="5724276"/>
                <a:ext cx="471895" cy="471895"/>
              </a:xfrm>
              <a:prstGeom prst="rect">
                <a:avLst/>
              </a:prstGeom>
            </p:spPr>
          </p:pic>
          <p:pic>
            <p:nvPicPr>
              <p:cNvPr id="43" name="Picture 42"/>
              <p:cNvPicPr>
                <a:picLocks noChangeAspect="1"/>
              </p:cNvPicPr>
              <p:nvPr/>
            </p:nvPicPr>
            <p:blipFill>
              <a:blip r:embed="rId9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flipH="1">
                <a:off x="4890374" y="5724275"/>
                <a:ext cx="475200" cy="475200"/>
              </a:xfrm>
              <a:prstGeom prst="rect">
                <a:avLst/>
              </a:prstGeom>
            </p:spPr>
          </p:pic>
          <p:pic>
            <p:nvPicPr>
              <p:cNvPr id="44" name="Picture 43"/>
              <p:cNvPicPr>
                <a:picLocks noChangeAspect="1"/>
              </p:cNvPicPr>
              <p:nvPr/>
            </p:nvPicPr>
            <p:blipFill>
              <a:blip r:embed="rId10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16200000">
                <a:off x="5482334" y="6172179"/>
                <a:ext cx="199154" cy="199154"/>
              </a:xfrm>
              <a:prstGeom prst="rect">
                <a:avLst/>
              </a:prstGeom>
            </p:spPr>
          </p:pic>
        </p:grpSp>
      </p:grpSp>
      <p:sp>
        <p:nvSpPr>
          <p:cNvPr id="30" name="Rectangle 29"/>
          <p:cNvSpPr/>
          <p:nvPr/>
        </p:nvSpPr>
        <p:spPr>
          <a:xfrm>
            <a:off x="0" y="917815"/>
            <a:ext cx="1132514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n-US" sz="1300" cap="all" spc="5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0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33861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20ED098-7EEF-C942-8461-EA24CF83072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/>
          <a:stretch/>
        </p:blipFill>
        <p:spPr>
          <a:xfrm>
            <a:off x="4246879" y="268839"/>
            <a:ext cx="6138000" cy="434126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n-US" sz="2200" spc="50" dirty="0">
                <a:latin typeface="Calibri" charset="0"/>
                <a:ea typeface="Calibri" charset="0"/>
                <a:cs typeface="Calibri" charset="0"/>
              </a:rPr>
              <a:t>DETRÁS DE LA RECEPCIÓN ESTÁN LOS ASCENSORES 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ASCENSORES 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1B07CCDE-0251-C04E-A49A-AE9191902986}"/>
              </a:ext>
            </a:extLst>
          </p:cNvPr>
          <p:cNvGrpSpPr/>
          <p:nvPr/>
        </p:nvGrpSpPr>
        <p:grpSpPr>
          <a:xfrm>
            <a:off x="5324154" y="5314368"/>
            <a:ext cx="1081168" cy="820026"/>
            <a:chOff x="5132366" y="5314368"/>
            <a:chExt cx="1081168" cy="820026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5306940" y="6134394"/>
              <a:ext cx="68122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2" name="Group 51"/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53" name="Picture 52"/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55" name="Picture 54"/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56" name="Picture 55"/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34" name="Group 33"/>
          <p:cNvGrpSpPr/>
          <p:nvPr/>
        </p:nvGrpSpPr>
        <p:grpSpPr>
          <a:xfrm>
            <a:off x="4075257" y="5287846"/>
            <a:ext cx="1316781" cy="846548"/>
            <a:chOff x="3884634" y="5287846"/>
            <a:chExt cx="1316781" cy="846548"/>
          </a:xfrm>
        </p:grpSpPr>
        <p:cxnSp>
          <p:nvCxnSpPr>
            <p:cNvPr id="35" name="Straight Connector 34"/>
            <p:cNvCxnSpPr/>
            <p:nvPr/>
          </p:nvCxnSpPr>
          <p:spPr>
            <a:xfrm>
              <a:off x="3884634" y="6134394"/>
              <a:ext cx="131678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6" name="Group 35"/>
            <p:cNvGrpSpPr/>
            <p:nvPr/>
          </p:nvGrpSpPr>
          <p:grpSpPr>
            <a:xfrm>
              <a:off x="4226224" y="5287846"/>
              <a:ext cx="633837" cy="719328"/>
              <a:chOff x="3237519" y="5291021"/>
              <a:chExt cx="620873" cy="704615"/>
            </a:xfrm>
          </p:grpSpPr>
          <p:pic>
            <p:nvPicPr>
              <p:cNvPr id="37" name="Picture 36"/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237519" y="5291021"/>
                <a:ext cx="620873" cy="620873"/>
              </a:xfrm>
              <a:prstGeom prst="rect">
                <a:avLst/>
              </a:prstGeom>
            </p:spPr>
          </p:pic>
          <p:pic>
            <p:nvPicPr>
              <p:cNvPr id="38" name="Picture 37"/>
              <p:cNvPicPr>
                <a:picLocks noChangeAspect="1"/>
              </p:cNvPicPr>
              <p:nvPr/>
            </p:nvPicPr>
            <p:blipFill rotWithShape="1">
              <a:blip r:embed="rId6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28775"/>
              <a:stretch/>
            </p:blipFill>
            <p:spPr>
              <a:xfrm rot="19800000">
                <a:off x="3399825" y="5784625"/>
                <a:ext cx="296260" cy="211011"/>
              </a:xfrm>
              <a:prstGeom prst="rect">
                <a:avLst/>
              </a:prstGeom>
            </p:spPr>
          </p:pic>
        </p:grp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2480F5BE-3415-2748-B706-BD8261FFE08F}"/>
              </a:ext>
            </a:extLst>
          </p:cNvPr>
          <p:cNvGrpSpPr/>
          <p:nvPr/>
        </p:nvGrpSpPr>
        <p:grpSpPr>
          <a:xfrm>
            <a:off x="6830940" y="5320682"/>
            <a:ext cx="1512000" cy="813712"/>
            <a:chOff x="8392823" y="5320682"/>
            <a:chExt cx="1512000" cy="813712"/>
          </a:xfrm>
        </p:grpSpPr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B6B62295-42CF-4E40-B7C9-672AA3FB3405}"/>
                </a:ext>
              </a:extLst>
            </p:cNvPr>
            <p:cNvCxnSpPr/>
            <p:nvPr/>
          </p:nvCxnSpPr>
          <p:spPr>
            <a:xfrm>
              <a:off x="8392823" y="6134394"/>
              <a:ext cx="151200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C766CD50-8D18-7541-97C5-E3D0EC1DA64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853051" y="5320682"/>
              <a:ext cx="591544" cy="591542"/>
            </a:xfrm>
            <a:prstGeom prst="rect">
              <a:avLst/>
            </a:prstGeom>
          </p:spPr>
        </p:pic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08E595A3-CE02-1146-ABA9-3E7BC992B9F3}"/>
              </a:ext>
            </a:extLst>
          </p:cNvPr>
          <p:cNvGrpSpPr/>
          <p:nvPr/>
        </p:nvGrpSpPr>
        <p:grpSpPr>
          <a:xfrm>
            <a:off x="2312839" y="5481790"/>
            <a:ext cx="884455" cy="652604"/>
            <a:chOff x="624727" y="5481790"/>
            <a:chExt cx="884455" cy="652604"/>
          </a:xfrm>
        </p:grpSpPr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1D6122B2-4392-1A47-9DAA-D9414BA9D480}"/>
                </a:ext>
              </a:extLst>
            </p:cNvPr>
            <p:cNvCxnSpPr>
              <a:cxnSpLocks/>
            </p:cNvCxnSpPr>
            <p:nvPr/>
          </p:nvCxnSpPr>
          <p:spPr>
            <a:xfrm>
              <a:off x="624727" y="6134394"/>
              <a:ext cx="884455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169E121C-2676-A64D-B375-0F7E17B548E9}"/>
                </a:ext>
              </a:extLst>
            </p:cNvPr>
            <p:cNvGrpSpPr/>
            <p:nvPr/>
          </p:nvGrpSpPr>
          <p:grpSpPr>
            <a:xfrm>
              <a:off x="742749" y="5481790"/>
              <a:ext cx="649032" cy="430437"/>
              <a:chOff x="9186540" y="5886192"/>
              <a:chExt cx="361317" cy="239625"/>
            </a:xfrm>
          </p:grpSpPr>
          <p:sp>
            <p:nvSpPr>
              <p:cNvPr id="48" name="Oval 47">
                <a:extLst>
                  <a:ext uri="{FF2B5EF4-FFF2-40B4-BE49-F238E27FC236}">
                    <a16:creationId xmlns:a16="http://schemas.microsoft.com/office/drawing/2014/main" id="{62946270-41AD-FF46-9D49-516B72DA9142}"/>
                  </a:ext>
                </a:extLst>
              </p:cNvPr>
              <p:cNvSpPr/>
              <p:nvPr/>
            </p:nvSpPr>
            <p:spPr>
              <a:xfrm>
                <a:off x="9308236" y="5886192"/>
                <a:ext cx="239621" cy="239621"/>
              </a:xfrm>
              <a:prstGeom prst="ellipse">
                <a:avLst/>
              </a:prstGeom>
              <a:solidFill>
                <a:srgbClr val="B448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sp>
            <p:nvSpPr>
              <p:cNvPr id="47" name="Oval 46">
                <a:extLst>
                  <a:ext uri="{FF2B5EF4-FFF2-40B4-BE49-F238E27FC236}">
                    <a16:creationId xmlns:a16="http://schemas.microsoft.com/office/drawing/2014/main" id="{6D226971-957F-5B45-9485-72FA422D7D92}"/>
                  </a:ext>
                </a:extLst>
              </p:cNvPr>
              <p:cNvSpPr/>
              <p:nvPr/>
            </p:nvSpPr>
            <p:spPr>
              <a:xfrm>
                <a:off x="9186540" y="5886196"/>
                <a:ext cx="239621" cy="239621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sp>
        <p:nvSpPr>
          <p:cNvPr id="33" name="Rectangle 32"/>
          <p:cNvSpPr/>
          <p:nvPr/>
        </p:nvSpPr>
        <p:spPr>
          <a:xfrm>
            <a:off x="0" y="917815"/>
            <a:ext cx="1132514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n-US" sz="1300" cap="all" spc="5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0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99879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n-US" sz="2200" spc="50" dirty="0">
                <a:latin typeface="Calibri" charset="0"/>
                <a:ea typeface="Calibri" charset="0"/>
                <a:cs typeface="Calibri" charset="0"/>
              </a:rPr>
              <a:t>AL LADO DE LOS ASCENSORES ESTÁ LA TIENDA 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TIENDA 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1B07CCDE-0251-C04E-A49A-AE9191902986}"/>
              </a:ext>
            </a:extLst>
          </p:cNvPr>
          <p:cNvGrpSpPr/>
          <p:nvPr/>
        </p:nvGrpSpPr>
        <p:grpSpPr>
          <a:xfrm>
            <a:off x="5955724" y="5314368"/>
            <a:ext cx="1081168" cy="820026"/>
            <a:chOff x="5132366" y="5314368"/>
            <a:chExt cx="1081168" cy="820026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5354238" y="6134394"/>
              <a:ext cx="54000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2" name="Group 51"/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53" name="Picture 52"/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55" name="Picture 54"/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56" name="Picture 55"/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25" name="Group 24"/>
          <p:cNvGrpSpPr/>
          <p:nvPr/>
        </p:nvGrpSpPr>
        <p:grpSpPr>
          <a:xfrm>
            <a:off x="2795497" y="5480507"/>
            <a:ext cx="915899" cy="653887"/>
            <a:chOff x="1373159" y="5480507"/>
            <a:chExt cx="915899" cy="653887"/>
          </a:xfrm>
        </p:grpSpPr>
        <p:cxnSp>
          <p:nvCxnSpPr>
            <p:cNvPr id="30" name="Straight Connector 29"/>
            <p:cNvCxnSpPr/>
            <p:nvPr/>
          </p:nvCxnSpPr>
          <p:spPr>
            <a:xfrm>
              <a:off x="1513397" y="6134394"/>
              <a:ext cx="635423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C53645BF-CCA2-9C40-865C-34B5EDE60361}"/>
                </a:ext>
              </a:extLst>
            </p:cNvPr>
            <p:cNvGrpSpPr/>
            <p:nvPr/>
          </p:nvGrpSpPr>
          <p:grpSpPr>
            <a:xfrm>
              <a:off x="1373159" y="5480507"/>
              <a:ext cx="915899" cy="431717"/>
              <a:chOff x="7757785" y="5886192"/>
              <a:chExt cx="508365" cy="239621"/>
            </a:xfrm>
          </p:grpSpPr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id="{4B663E15-5102-194E-BA49-2889E127D71C}"/>
                  </a:ext>
                </a:extLst>
              </p:cNvPr>
              <p:cNvSpPr/>
              <p:nvPr/>
            </p:nvSpPr>
            <p:spPr>
              <a:xfrm>
                <a:off x="7757785" y="5886192"/>
                <a:ext cx="239621" cy="239621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0FF778D2-8018-254A-ACD4-739BE0310264}"/>
                  </a:ext>
                </a:extLst>
              </p:cNvPr>
              <p:cNvSpPr/>
              <p:nvPr/>
            </p:nvSpPr>
            <p:spPr>
              <a:xfrm>
                <a:off x="8026529" y="5886192"/>
                <a:ext cx="239621" cy="239621"/>
              </a:xfrm>
              <a:prstGeom prst="ellipse">
                <a:avLst/>
              </a:prstGeom>
              <a:solidFill>
                <a:srgbClr val="B448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2480F5BE-3415-2748-B706-BD8261FFE08F}"/>
              </a:ext>
            </a:extLst>
          </p:cNvPr>
          <p:cNvGrpSpPr/>
          <p:nvPr/>
        </p:nvGrpSpPr>
        <p:grpSpPr>
          <a:xfrm>
            <a:off x="4579493" y="5320682"/>
            <a:ext cx="1512000" cy="813712"/>
            <a:chOff x="8392823" y="5320682"/>
            <a:chExt cx="1512000" cy="813712"/>
          </a:xfrm>
        </p:grpSpPr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B6B62295-42CF-4E40-B7C9-672AA3FB3405}"/>
                </a:ext>
              </a:extLst>
            </p:cNvPr>
            <p:cNvCxnSpPr/>
            <p:nvPr/>
          </p:nvCxnSpPr>
          <p:spPr>
            <a:xfrm>
              <a:off x="8392823" y="6134394"/>
              <a:ext cx="151200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C766CD50-8D18-7541-97C5-E3D0EC1DA64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853051" y="5320682"/>
              <a:ext cx="591544" cy="591542"/>
            </a:xfrm>
            <a:prstGeom prst="rect">
              <a:avLst/>
            </a:prstGeom>
          </p:spPr>
        </p:pic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9DA14332-4C38-C64C-ABC4-8D5D4CE24A76}"/>
              </a:ext>
            </a:extLst>
          </p:cNvPr>
          <p:cNvGrpSpPr/>
          <p:nvPr/>
        </p:nvGrpSpPr>
        <p:grpSpPr>
          <a:xfrm>
            <a:off x="7180544" y="5320853"/>
            <a:ext cx="903216" cy="813541"/>
            <a:chOff x="8955157" y="5320853"/>
            <a:chExt cx="903216" cy="813541"/>
          </a:xfrm>
        </p:grpSpPr>
        <p:cxnSp>
          <p:nvCxnSpPr>
            <p:cNvPr id="39" name="Straight Connector 38"/>
            <p:cNvCxnSpPr>
              <a:cxnSpLocks/>
            </p:cNvCxnSpPr>
            <p:nvPr/>
          </p:nvCxnSpPr>
          <p:spPr>
            <a:xfrm>
              <a:off x="8955157" y="6134394"/>
              <a:ext cx="903216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B74BA366-1BA2-0542-A81A-BA57A3A94EA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113453" y="5320853"/>
              <a:ext cx="586625" cy="586625"/>
            </a:xfrm>
            <a:prstGeom prst="rect">
              <a:avLst/>
            </a:prstGeom>
          </p:spPr>
        </p:pic>
      </p:grpSp>
      <p:pic>
        <p:nvPicPr>
          <p:cNvPr id="35" name="Picture 34">
            <a:extLst>
              <a:ext uri="{FF2B5EF4-FFF2-40B4-BE49-F238E27FC236}">
                <a16:creationId xmlns:a16="http://schemas.microsoft.com/office/drawing/2014/main" id="{6C9758FA-DAD8-114D-A777-2DAFE89DAA5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6879" y="268839"/>
            <a:ext cx="6138000" cy="4341255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0" y="917815"/>
            <a:ext cx="1132514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n-US" sz="1300" cap="all" spc="5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0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82958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85061" y="6242400"/>
            <a:ext cx="1052623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s-ES_tradnl" sz="2200" cap="all" spc="-10" dirty="0">
                <a:latin typeface="Calibri" charset="0"/>
                <a:ea typeface="Calibri" charset="0"/>
                <a:cs typeface="Calibri" charset="0"/>
              </a:rPr>
              <a:t>DELANTE DE LOS ASCENSORES ESTÁN LAS </a:t>
            </a:r>
            <a:r>
              <a:rPr lang="es-ES_tradnl" sz="2200" cap="all" spc="-10" dirty="0">
                <a:latin typeface="Calibri" charset="0"/>
                <a:cs typeface="Calibri" charset="0"/>
              </a:rPr>
              <a:t>ESCALERAS FIJAS Y LAS </a:t>
            </a:r>
            <a:r>
              <a:rPr lang="es-ES_tradnl" sz="2200" cap="all" spc="-10" dirty="0">
                <a:latin typeface="Calibri" charset="0"/>
                <a:ea typeface="Calibri" charset="0"/>
                <a:cs typeface="Calibri" charset="0"/>
              </a:rPr>
              <a:t>ESCALERAS mecánicas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">
            <a:extLst>
              <a:ext uri="{FF2B5EF4-FFF2-40B4-BE49-F238E27FC236}">
                <a16:creationId xmlns:a16="http://schemas.microsoft.com/office/drawing/2014/main" id="{1B07CCDE-0251-C04E-A49A-AE9191902986}"/>
              </a:ext>
            </a:extLst>
          </p:cNvPr>
          <p:cNvGrpSpPr/>
          <p:nvPr/>
        </p:nvGrpSpPr>
        <p:grpSpPr>
          <a:xfrm>
            <a:off x="3651845" y="5314368"/>
            <a:ext cx="1081168" cy="820026"/>
            <a:chOff x="5132366" y="5314368"/>
            <a:chExt cx="1081168" cy="820026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5306940" y="6134394"/>
              <a:ext cx="68122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2" name="Group 51"/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53" name="Picture 52"/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55" name="Picture 54"/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56" name="Picture 55"/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2480F5BE-3415-2748-B706-BD8261FFE08F}"/>
              </a:ext>
            </a:extLst>
          </p:cNvPr>
          <p:cNvGrpSpPr/>
          <p:nvPr/>
        </p:nvGrpSpPr>
        <p:grpSpPr>
          <a:xfrm>
            <a:off x="2341756" y="5320682"/>
            <a:ext cx="1384038" cy="813712"/>
            <a:chOff x="8498483" y="5320682"/>
            <a:chExt cx="1384038" cy="813712"/>
          </a:xfrm>
        </p:grpSpPr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B6B62295-42CF-4E40-B7C9-672AA3FB3405}"/>
                </a:ext>
              </a:extLst>
            </p:cNvPr>
            <p:cNvCxnSpPr>
              <a:cxnSpLocks/>
            </p:cNvCxnSpPr>
            <p:nvPr/>
          </p:nvCxnSpPr>
          <p:spPr>
            <a:xfrm>
              <a:off x="8498483" y="6134394"/>
              <a:ext cx="1384038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C766CD50-8D18-7541-97C5-E3D0EC1DA64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853051" y="5320682"/>
              <a:ext cx="591544" cy="591542"/>
            </a:xfrm>
            <a:prstGeom prst="rect">
              <a:avLst/>
            </a:prstGeom>
          </p:spPr>
        </p:pic>
      </p:grpSp>
      <p:grpSp>
        <p:nvGrpSpPr>
          <p:cNvPr id="38" name="Group 37"/>
          <p:cNvGrpSpPr/>
          <p:nvPr/>
        </p:nvGrpSpPr>
        <p:grpSpPr>
          <a:xfrm>
            <a:off x="5062654" y="5344741"/>
            <a:ext cx="1906858" cy="789653"/>
            <a:chOff x="5331036" y="5344741"/>
            <a:chExt cx="1906858" cy="789653"/>
          </a:xfrm>
        </p:grpSpPr>
        <p:cxnSp>
          <p:nvCxnSpPr>
            <p:cNvPr id="39" name="Straight Connector 38"/>
            <p:cNvCxnSpPr>
              <a:cxnSpLocks/>
            </p:cNvCxnSpPr>
            <p:nvPr/>
          </p:nvCxnSpPr>
          <p:spPr>
            <a:xfrm>
              <a:off x="5331036" y="6134394"/>
              <a:ext cx="1906858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0" name="Picture 39"/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929200" y="5344741"/>
              <a:ext cx="738579" cy="552491"/>
            </a:xfrm>
            <a:prstGeom prst="rect">
              <a:avLst/>
            </a:prstGeom>
          </p:spPr>
        </p:pic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91735AED-5015-CB42-AF97-B964C8371E60}"/>
              </a:ext>
            </a:extLst>
          </p:cNvPr>
          <p:cNvGrpSpPr/>
          <p:nvPr/>
        </p:nvGrpSpPr>
        <p:grpSpPr>
          <a:xfrm>
            <a:off x="7672039" y="5218183"/>
            <a:ext cx="2647399" cy="916211"/>
            <a:chOff x="5415512" y="5218183"/>
            <a:chExt cx="2647399" cy="916211"/>
          </a:xfrm>
        </p:grpSpPr>
        <p:cxnSp>
          <p:nvCxnSpPr>
            <p:cNvPr id="45" name="Straight Connector 44"/>
            <p:cNvCxnSpPr>
              <a:cxnSpLocks/>
            </p:cNvCxnSpPr>
            <p:nvPr/>
          </p:nvCxnSpPr>
          <p:spPr>
            <a:xfrm>
              <a:off x="5415512" y="6134394"/>
              <a:ext cx="264739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7" name="Picture 46"/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264479" y="5218183"/>
              <a:ext cx="857746" cy="798483"/>
            </a:xfrm>
            <a:prstGeom prst="rect">
              <a:avLst/>
            </a:prstGeom>
          </p:spPr>
        </p:pic>
      </p:grpSp>
      <p:grpSp>
        <p:nvGrpSpPr>
          <p:cNvPr id="10" name="Group 9"/>
          <p:cNvGrpSpPr/>
          <p:nvPr/>
        </p:nvGrpSpPr>
        <p:grpSpPr>
          <a:xfrm>
            <a:off x="354975" y="5481794"/>
            <a:ext cx="1037600" cy="652600"/>
            <a:chOff x="1610469" y="5481794"/>
            <a:chExt cx="1037600" cy="652600"/>
          </a:xfrm>
        </p:grpSpPr>
        <p:cxnSp>
          <p:nvCxnSpPr>
            <p:cNvPr id="48" name="Straight Connector 47"/>
            <p:cNvCxnSpPr>
              <a:cxnSpLocks/>
            </p:cNvCxnSpPr>
            <p:nvPr/>
          </p:nvCxnSpPr>
          <p:spPr>
            <a:xfrm>
              <a:off x="1610469" y="6134394"/>
              <a:ext cx="103760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EF82FAA9-D197-4B43-8245-73DF765B903F}"/>
                </a:ext>
              </a:extLst>
            </p:cNvPr>
            <p:cNvGrpSpPr/>
            <p:nvPr/>
          </p:nvGrpSpPr>
          <p:grpSpPr>
            <a:xfrm>
              <a:off x="1809648" y="5481794"/>
              <a:ext cx="649043" cy="430430"/>
              <a:chOff x="9186534" y="5886192"/>
              <a:chExt cx="361323" cy="239621"/>
            </a:xfrm>
          </p:grpSpPr>
          <p:sp>
            <p:nvSpPr>
              <p:cNvPr id="51" name="Oval 50">
                <a:extLst>
                  <a:ext uri="{FF2B5EF4-FFF2-40B4-BE49-F238E27FC236}">
                    <a16:creationId xmlns:a16="http://schemas.microsoft.com/office/drawing/2014/main" id="{E5326E8C-921C-154B-B704-E9DAAA5D0AB3}"/>
                  </a:ext>
                </a:extLst>
              </p:cNvPr>
              <p:cNvSpPr/>
              <p:nvPr/>
            </p:nvSpPr>
            <p:spPr>
              <a:xfrm>
                <a:off x="9186534" y="5886192"/>
                <a:ext cx="239621" cy="239621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sp>
            <p:nvSpPr>
              <p:cNvPr id="57" name="Oval 56">
                <a:extLst>
                  <a:ext uri="{FF2B5EF4-FFF2-40B4-BE49-F238E27FC236}">
                    <a16:creationId xmlns:a16="http://schemas.microsoft.com/office/drawing/2014/main" id="{CCBE5F58-64E0-DA4C-8003-4951BD6878B0}"/>
                  </a:ext>
                </a:extLst>
              </p:cNvPr>
              <p:cNvSpPr/>
              <p:nvPr/>
            </p:nvSpPr>
            <p:spPr>
              <a:xfrm>
                <a:off x="9308236" y="5886192"/>
                <a:ext cx="239621" cy="239621"/>
              </a:xfrm>
              <a:prstGeom prst="ellipse">
                <a:avLst/>
              </a:prstGeom>
              <a:solidFill>
                <a:srgbClr val="B448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grpSp>
        <p:nvGrpSpPr>
          <p:cNvPr id="58" name="Group 57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59" name="Rectangle 58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escaleras</a:t>
              </a:r>
            </a:p>
          </p:txBody>
        </p:sp>
        <p:cxnSp>
          <p:nvCxnSpPr>
            <p:cNvPr id="60" name="Straight Arrow Connector 59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1" name="Picture 30">
            <a:extLst>
              <a:ext uri="{FF2B5EF4-FFF2-40B4-BE49-F238E27FC236}">
                <a16:creationId xmlns:a16="http://schemas.microsoft.com/office/drawing/2014/main" id="{149F885C-FCD3-F347-8F63-6FB648FF6CD9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26873" y="268840"/>
            <a:ext cx="3060000" cy="4329196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0" y="917815"/>
            <a:ext cx="1132514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n-US" sz="1300" cap="all" spc="5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0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2147610A-3040-E54A-93B2-9B9489C10572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27803" y="268842"/>
            <a:ext cx="3060001" cy="432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01789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5290</TotalTime>
  <Words>527</Words>
  <Application>Microsoft Macintosh PowerPoint</Application>
  <PresentationFormat>Custom</PresentationFormat>
  <Paragraphs>115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28</vt:i4>
      </vt:variant>
    </vt:vector>
  </HeadingPairs>
  <TitlesOfParts>
    <vt:vector size="34" baseType="lpstr">
      <vt:lpstr>Arial</vt:lpstr>
      <vt:lpstr>Calibri</vt:lpstr>
      <vt:lpstr>Calibri Light</vt:lpstr>
      <vt:lpstr>Times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231</cp:revision>
  <cp:lastPrinted>2023-05-04T08:14:46Z</cp:lastPrinted>
  <dcterms:created xsi:type="dcterms:W3CDTF">2022-05-17T11:22:10Z</dcterms:created>
  <dcterms:modified xsi:type="dcterms:W3CDTF">2023-06-16T08:12:25Z</dcterms:modified>
</cp:coreProperties>
</file>