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31"/>
  </p:notesMasterIdLst>
  <p:handoutMasterIdLst>
    <p:handoutMasterId r:id="rId32"/>
  </p:handoutMasterIdLst>
  <p:sldIdLst>
    <p:sldId id="256" r:id="rId3"/>
    <p:sldId id="302" r:id="rId4"/>
    <p:sldId id="257" r:id="rId5"/>
    <p:sldId id="261" r:id="rId6"/>
    <p:sldId id="266" r:id="rId7"/>
    <p:sldId id="267" r:id="rId8"/>
    <p:sldId id="303" r:id="rId9"/>
    <p:sldId id="304" r:id="rId10"/>
    <p:sldId id="305" r:id="rId11"/>
    <p:sldId id="308" r:id="rId12"/>
    <p:sldId id="283" r:id="rId13"/>
    <p:sldId id="307" r:id="rId14"/>
    <p:sldId id="309" r:id="rId15"/>
    <p:sldId id="310" r:id="rId16"/>
    <p:sldId id="311" r:id="rId17"/>
    <p:sldId id="312" r:id="rId18"/>
    <p:sldId id="313" r:id="rId19"/>
    <p:sldId id="314" r:id="rId20"/>
    <p:sldId id="316" r:id="rId21"/>
    <p:sldId id="317" r:id="rId22"/>
    <p:sldId id="318" r:id="rId23"/>
    <p:sldId id="326" r:id="rId24"/>
    <p:sldId id="330" r:id="rId25"/>
    <p:sldId id="331" r:id="rId26"/>
    <p:sldId id="327" r:id="rId27"/>
    <p:sldId id="328" r:id="rId28"/>
    <p:sldId id="329" r:id="rId29"/>
    <p:sldId id="298" r:id="rId30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22"/>
  </p:normalViewPr>
  <p:slideViewPr>
    <p:cSldViewPr snapToGrid="0" snapToObjects="1">
      <p:cViewPr varScale="1">
        <p:scale>
          <a:sx n="114" d="100"/>
          <a:sy n="114" d="100"/>
        </p:scale>
        <p:origin x="1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4" d="100"/>
          <a:sy n="134" d="100"/>
        </p:scale>
        <p:origin x="48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7C144-5A7A-4E4C-90B3-D6A408178DAC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B677-D8E3-FE4D-8AA1-FAC345AC5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55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1ABD4-494F-0240-9520-5CBBA25E332F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2D59-D14A-4548-93B2-17B25710E21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91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79892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79454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6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zaragoza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79892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79454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6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zaragoza</a:t>
            </a:r>
          </a:p>
        </p:txBody>
      </p:sp>
    </p:spTree>
    <p:extLst>
      <p:ext uri="{BB962C8B-B14F-4D97-AF65-F5344CB8AC3E}">
        <p14:creationId xmlns:p14="http://schemas.microsoft.com/office/powerpoint/2010/main" val="38014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0D78E-DD50-0544-8F60-0DDB49C7E42A}"/>
              </a:ext>
            </a:extLst>
          </p:cNvPr>
          <p:cNvSpPr/>
          <p:nvPr userDrawn="1"/>
        </p:nvSpPr>
        <p:spPr>
          <a:xfrm>
            <a:off x="292964" y="4848447"/>
            <a:ext cx="10093911" cy="1913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9">
            <a:extLst>
              <a:ext uri="{FF2B5EF4-FFF2-40B4-BE49-F238E27FC236}">
                <a16:creationId xmlns:a16="http://schemas.microsoft.com/office/drawing/2014/main" id="{23C9FC5B-A1EF-F44E-B0EF-DC0CE7AF0BCF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zaragoza</a:t>
            </a:r>
          </a:p>
        </p:txBody>
      </p:sp>
      <p:sp>
        <p:nvSpPr>
          <p:cNvPr id="5" name="Marcador de número de diapositiva 8">
            <a:extLst>
              <a:ext uri="{FF2B5EF4-FFF2-40B4-BE49-F238E27FC236}">
                <a16:creationId xmlns:a16="http://schemas.microsoft.com/office/drawing/2014/main" id="{01538803-F6A6-F348-BB4E-102BA0A9B981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79892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uadroTexto 11">
            <a:extLst>
              <a:ext uri="{FF2B5EF4-FFF2-40B4-BE49-F238E27FC236}">
                <a16:creationId xmlns:a16="http://schemas.microsoft.com/office/drawing/2014/main" id="{FB23E0CC-D5D6-454C-8838-B60F0441E3EB}"/>
              </a:ext>
            </a:extLst>
          </p:cNvPr>
          <p:cNvSpPr txBox="1"/>
          <p:nvPr userDrawn="1"/>
        </p:nvSpPr>
        <p:spPr>
          <a:xfrm>
            <a:off x="6426686" y="7079454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40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8" y="171900"/>
            <a:ext cx="2847600" cy="5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99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1.png"/><Relationship Id="rId7" Type="http://schemas.openxmlformats.org/officeDocument/2006/relationships/image" Target="../media/image50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2.png"/><Relationship Id="rId7" Type="http://schemas.openxmlformats.org/officeDocument/2006/relationships/image" Target="../media/image4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46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2.png"/><Relationship Id="rId7" Type="http://schemas.openxmlformats.org/officeDocument/2006/relationships/image" Target="../media/image2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5.png"/><Relationship Id="rId9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46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5.png"/><Relationship Id="rId7" Type="http://schemas.microsoft.com/office/2007/relationships/hdphoto" Target="../media/hdphoto4.wdp"/><Relationship Id="rId12" Type="http://schemas.openxmlformats.org/officeDocument/2006/relationships/image" Target="../media/image7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66.jpeg"/><Relationship Id="rId10" Type="http://schemas.openxmlformats.org/officeDocument/2006/relationships/image" Target="../media/image70.png"/><Relationship Id="rId4" Type="http://schemas.microsoft.com/office/2007/relationships/hdphoto" Target="../media/hdphoto3.wdp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70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7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7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3.png"/><Relationship Id="rId7" Type="http://schemas.openxmlformats.org/officeDocument/2006/relationships/image" Target="../media/image3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21AB8D-91D0-4446-8830-EEBEB34B8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8" y="2843208"/>
            <a:ext cx="10299600" cy="45353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548" y="4148378"/>
            <a:ext cx="10303148" cy="322988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54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93" y="6654459"/>
            <a:ext cx="2145382" cy="478618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7652464" y="235743"/>
            <a:ext cx="2831231" cy="351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_tradnl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caixaForum zaragoza</a:t>
            </a:r>
            <a:endParaRPr lang="es-ES_tradnl" sz="1900" i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3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873696" y="653038"/>
            <a:ext cx="2513179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4">
            <a:extLst>
              <a:ext uri="{FF2B5EF4-FFF2-40B4-BE49-F238E27FC236}">
                <a16:creationId xmlns:a16="http://schemas.microsoft.com/office/drawing/2014/main" id="{8022A46A-4F96-8444-B82B-AB618FEB0C51}"/>
              </a:ext>
            </a:extLst>
          </p:cNvPr>
          <p:cNvSpPr txBox="1">
            <a:spLocks/>
          </p:cNvSpPr>
          <p:nvPr/>
        </p:nvSpPr>
        <p:spPr>
          <a:xfrm>
            <a:off x="718458" y="1173375"/>
            <a:ext cx="9973355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</a:rPr>
              <a:t>Guía accesible </a:t>
            </a:r>
            <a:b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</a:br>
            <a: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para la visita</a:t>
            </a:r>
            <a:endParaRPr lang="es-ES_tradnl" sz="6000" i="1" dirty="0">
              <a:solidFill>
                <a:schemeClr val="tx1">
                  <a:lumMod val="85000"/>
                  <a:lumOff val="15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061" y="6242400"/>
            <a:ext cx="1052623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EL AUDITORIO ESTÁ EN LA PLANTA –1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4653147" y="5314368"/>
            <a:ext cx="1081168" cy="820026"/>
            <a:chOff x="5132366" y="5314368"/>
            <a:chExt cx="1081168" cy="82002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354238" y="6134394"/>
              <a:ext cx="54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3422700" y="5282695"/>
            <a:ext cx="1341792" cy="851699"/>
            <a:chOff x="6862597" y="5282695"/>
            <a:chExt cx="1341792" cy="851699"/>
          </a:xfrm>
        </p:grpSpPr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6862597" y="6134394"/>
              <a:ext cx="13417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0586" y="5282695"/>
              <a:ext cx="685815" cy="68581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319427" y="5322112"/>
            <a:ext cx="1157984" cy="812282"/>
            <a:chOff x="7316613" y="5322112"/>
            <a:chExt cx="1157984" cy="81228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EB416C7-B574-3E49-9AE4-9BD93CB27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4695" y="5322112"/>
              <a:ext cx="665935" cy="665935"/>
            </a:xfrm>
            <a:prstGeom prst="rect">
              <a:avLst/>
            </a:prstGeom>
          </p:spPr>
        </p:pic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675540A-32AA-6348-BFDC-8C3F1EDE40A1}"/>
                </a:ext>
              </a:extLst>
            </p:cNvPr>
            <p:cNvCxnSpPr>
              <a:cxnSpLocks/>
            </p:cNvCxnSpPr>
            <p:nvPr/>
          </p:nvCxnSpPr>
          <p:spPr>
            <a:xfrm>
              <a:off x="7316613" y="6134394"/>
              <a:ext cx="11579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7316613" y="5931533"/>
              <a:ext cx="947757" cy="185369"/>
              <a:chOff x="2640293" y="5931533"/>
              <a:chExt cx="947757" cy="185369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931533"/>
                <a:ext cx="185369" cy="185369"/>
              </a:xfrm>
              <a:prstGeom prst="rect">
                <a:avLst/>
              </a:prstGeom>
            </p:spPr>
          </p:pic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0E7F673-CA59-C74E-B309-317B86C7EF8C}"/>
                  </a:ext>
                </a:extLst>
              </p:cNvPr>
              <p:cNvSpPr/>
              <p:nvPr/>
            </p:nvSpPr>
            <p:spPr>
              <a:xfrm>
                <a:off x="2874642" y="5952619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2" name="Rectangle 51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auditorio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F7EC732E-7D7C-FF42-A7CE-BE6845F0CD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8"/>
          <a:stretch/>
        </p:blipFill>
        <p:spPr>
          <a:xfrm>
            <a:off x="4246879" y="268840"/>
            <a:ext cx="6139993" cy="434666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68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29BD1F-F26D-6D4B-91DA-2206A62ADE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3488" y="268838"/>
            <a:ext cx="6143339" cy="43413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DELANTE DEL AUDITORIO ESTÁ LA ZONA RELAJADA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ZONA RELAJADA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6399944" y="5326244"/>
            <a:ext cx="1934098" cy="808150"/>
            <a:chOff x="4896548" y="5326244"/>
            <a:chExt cx="1934098" cy="808150"/>
          </a:xfrm>
        </p:grpSpPr>
        <p:cxnSp>
          <p:nvCxnSpPr>
            <p:cNvPr id="36" name="Straight Connector 35"/>
            <p:cNvCxnSpPr>
              <a:cxnSpLocks/>
            </p:cNvCxnSpPr>
            <p:nvPr/>
          </p:nvCxnSpPr>
          <p:spPr>
            <a:xfrm>
              <a:off x="4896548" y="6134394"/>
              <a:ext cx="19340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062" y="5326244"/>
              <a:ext cx="583070" cy="58307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175331" y="5314368"/>
            <a:ext cx="1081168" cy="820026"/>
            <a:chOff x="5132366" y="5314368"/>
            <a:chExt cx="1081168" cy="820026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354238" y="6134394"/>
              <a:ext cx="54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4" name="Group 43"/>
          <p:cNvGrpSpPr/>
          <p:nvPr/>
        </p:nvGrpSpPr>
        <p:grpSpPr>
          <a:xfrm>
            <a:off x="3966204" y="5282695"/>
            <a:ext cx="1341792" cy="851699"/>
            <a:chOff x="6862597" y="5282695"/>
            <a:chExt cx="1341792" cy="851699"/>
          </a:xfrm>
        </p:grpSpPr>
        <p:cxnSp>
          <p:nvCxnSpPr>
            <p:cNvPr id="45" name="Straight Connector 44"/>
            <p:cNvCxnSpPr>
              <a:cxnSpLocks/>
            </p:cNvCxnSpPr>
            <p:nvPr/>
          </p:nvCxnSpPr>
          <p:spPr>
            <a:xfrm>
              <a:off x="6862597" y="6134394"/>
              <a:ext cx="13417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0586" y="5282695"/>
              <a:ext cx="685815" cy="685815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2340063" y="5481794"/>
            <a:ext cx="1037600" cy="652600"/>
            <a:chOff x="1610469" y="5481794"/>
            <a:chExt cx="1037600" cy="652600"/>
          </a:xfrm>
        </p:grpSpPr>
        <p:cxnSp>
          <p:nvCxnSpPr>
            <p:cNvPr id="48" name="Straight Connector 47"/>
            <p:cNvCxnSpPr>
              <a:cxnSpLocks/>
            </p:cNvCxnSpPr>
            <p:nvPr/>
          </p:nvCxnSpPr>
          <p:spPr>
            <a:xfrm>
              <a:off x="1610469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F82FAA9-D197-4B43-8245-73DF765B903F}"/>
                </a:ext>
              </a:extLst>
            </p:cNvPr>
            <p:cNvGrpSpPr/>
            <p:nvPr/>
          </p:nvGrpSpPr>
          <p:grpSpPr>
            <a:xfrm>
              <a:off x="1809648" y="5481794"/>
              <a:ext cx="649043" cy="430430"/>
              <a:chOff x="9186534" y="5886192"/>
              <a:chExt cx="361323" cy="239621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AL LADO DE LA ZONA RELAJADA ESTÁN LOS BAÑOS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BAÑOS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136601" y="5326244"/>
            <a:ext cx="1934098" cy="808150"/>
            <a:chOff x="4896548" y="5326244"/>
            <a:chExt cx="1934098" cy="808150"/>
          </a:xfrm>
        </p:grpSpPr>
        <p:cxnSp>
          <p:nvCxnSpPr>
            <p:cNvPr id="39" name="Straight Connector 38"/>
            <p:cNvCxnSpPr>
              <a:cxnSpLocks/>
            </p:cNvCxnSpPr>
            <p:nvPr/>
          </p:nvCxnSpPr>
          <p:spPr>
            <a:xfrm>
              <a:off x="4896548" y="6134394"/>
              <a:ext cx="19340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062" y="5326244"/>
              <a:ext cx="583070" cy="58307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6033280" y="5314368"/>
            <a:ext cx="1081168" cy="820026"/>
            <a:chOff x="5132366" y="5314368"/>
            <a:chExt cx="1081168" cy="82002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7520904" y="5297619"/>
            <a:ext cx="827850" cy="836775"/>
            <a:chOff x="8731657" y="5297619"/>
            <a:chExt cx="827850" cy="836775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49" name="Straight Connector 48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2551078" y="5480507"/>
            <a:ext cx="915899" cy="653887"/>
            <a:chOff x="1373159" y="5480507"/>
            <a:chExt cx="915899" cy="653887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2785DED-8722-1147-BB03-D1312BEF37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268840"/>
            <a:ext cx="6145037" cy="43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0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40"/>
            <a:ext cx="6139467" cy="43457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 LA ENTREPLANTA ESTÁ LA SALA POLIVALENTE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POLIVALENTE 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4735915" y="5314368"/>
            <a:ext cx="1081168" cy="820026"/>
            <a:chOff x="5132366" y="5314368"/>
            <a:chExt cx="1081168" cy="82002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354238" y="6134394"/>
              <a:ext cx="54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3" name="Group 32"/>
          <p:cNvGrpSpPr/>
          <p:nvPr/>
        </p:nvGrpSpPr>
        <p:grpSpPr>
          <a:xfrm>
            <a:off x="3247216" y="5322112"/>
            <a:ext cx="1656000" cy="812282"/>
            <a:chOff x="7069548" y="5322112"/>
            <a:chExt cx="1656000" cy="81228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EB416C7-B574-3E49-9AE4-9BD93CB27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4695" y="5322112"/>
              <a:ext cx="665935" cy="665935"/>
            </a:xfrm>
            <a:prstGeom prst="rect">
              <a:avLst/>
            </a:prstGeom>
          </p:spPr>
        </p:pic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675540A-32AA-6348-BFDC-8C3F1EDE40A1}"/>
                </a:ext>
              </a:extLst>
            </p:cNvPr>
            <p:cNvCxnSpPr>
              <a:cxnSpLocks/>
            </p:cNvCxnSpPr>
            <p:nvPr/>
          </p:nvCxnSpPr>
          <p:spPr>
            <a:xfrm>
              <a:off x="7069548" y="6134394"/>
              <a:ext cx="165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7316613" y="5654400"/>
              <a:ext cx="947757" cy="185369"/>
              <a:chOff x="2640293" y="5654400"/>
              <a:chExt cx="947757" cy="185369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654400"/>
                <a:ext cx="185369" cy="185369"/>
              </a:xfrm>
              <a:prstGeom prst="rect">
                <a:avLst/>
              </a:prstGeom>
            </p:spPr>
          </p:pic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60E7F673-CA59-C74E-B309-317B86C7EF8C}"/>
                  </a:ext>
                </a:extLst>
              </p:cNvPr>
              <p:cNvSpPr/>
              <p:nvPr/>
            </p:nvSpPr>
            <p:spPr>
              <a:xfrm>
                <a:off x="2874642" y="5675486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970423" y="4967969"/>
            <a:ext cx="2266157" cy="1166425"/>
            <a:chOff x="5970423" y="4967969"/>
            <a:chExt cx="2266157" cy="1166425"/>
          </a:xfrm>
        </p:grpSpPr>
        <p:cxnSp>
          <p:nvCxnSpPr>
            <p:cNvPr id="41" name="Straight Connector 40"/>
            <p:cNvCxnSpPr>
              <a:cxnSpLocks/>
            </p:cNvCxnSpPr>
            <p:nvPr/>
          </p:nvCxnSpPr>
          <p:spPr>
            <a:xfrm>
              <a:off x="5970425" y="6134394"/>
              <a:ext cx="226615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0423" y="4967969"/>
              <a:ext cx="2259405" cy="1105926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0" y="917815"/>
            <a:ext cx="150368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entreplanta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24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 LA PLANTA 1 ESTÁ LA SALA 1 DE EXPOSICIONES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1 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081807" y="5322112"/>
            <a:ext cx="1157984" cy="812282"/>
            <a:chOff x="7316613" y="5322112"/>
            <a:chExt cx="1157984" cy="81228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EB416C7-B574-3E49-9AE4-9BD93CB27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4695" y="5322112"/>
              <a:ext cx="665935" cy="665935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675540A-32AA-6348-BFDC-8C3F1EDE40A1}"/>
                </a:ext>
              </a:extLst>
            </p:cNvPr>
            <p:cNvCxnSpPr>
              <a:cxnSpLocks/>
            </p:cNvCxnSpPr>
            <p:nvPr/>
          </p:nvCxnSpPr>
          <p:spPr>
            <a:xfrm>
              <a:off x="7337959" y="6134394"/>
              <a:ext cx="11366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7316613" y="5569096"/>
              <a:ext cx="947757" cy="185369"/>
              <a:chOff x="2640293" y="5569096"/>
              <a:chExt cx="947757" cy="185369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569096"/>
                <a:ext cx="185369" cy="185369"/>
              </a:xfrm>
              <a:prstGeom prst="rect">
                <a:avLst/>
              </a:prstGeom>
            </p:spPr>
          </p:pic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60E7F673-CA59-C74E-B309-317B86C7EF8C}"/>
                  </a:ext>
                </a:extLst>
              </p:cNvPr>
              <p:cNvSpPr/>
              <p:nvPr/>
            </p:nvSpPr>
            <p:spPr>
              <a:xfrm>
                <a:off x="2874642" y="5590182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4102277" y="5314368"/>
            <a:ext cx="1081168" cy="820026"/>
            <a:chOff x="5132366" y="5314368"/>
            <a:chExt cx="1081168" cy="820026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354238" y="6134394"/>
              <a:ext cx="54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5318876" y="5311077"/>
            <a:ext cx="3010477" cy="823317"/>
            <a:chOff x="5318876" y="5311077"/>
            <a:chExt cx="3010477" cy="823317"/>
          </a:xfrm>
        </p:grpSpPr>
        <p:cxnSp>
          <p:nvCxnSpPr>
            <p:cNvPr id="39" name="Straight Connector 38"/>
            <p:cNvCxnSpPr>
              <a:cxnSpLocks/>
            </p:cNvCxnSpPr>
            <p:nvPr/>
          </p:nvCxnSpPr>
          <p:spPr>
            <a:xfrm>
              <a:off x="5318876" y="6134394"/>
              <a:ext cx="301047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991F88B-A2C1-FC4A-B45A-681FC67D6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4011" y="5311077"/>
              <a:ext cx="602602" cy="60260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923" y="5311078"/>
              <a:ext cx="564088" cy="564088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CE5B9AD4-8C34-1548-B1FD-408FE142A35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268839"/>
            <a:ext cx="6139468" cy="434430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32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80D5C1-8AB0-1842-AA4F-A327972501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7009" y="268840"/>
            <a:ext cx="6180387" cy="43444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 LA PLANTA 2 ESTÁ LA SALA 2 DE EXPOSICIONES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2 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081807" y="5322112"/>
            <a:ext cx="1157984" cy="812282"/>
            <a:chOff x="7316613" y="5322112"/>
            <a:chExt cx="1157984" cy="81228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EB416C7-B574-3E49-9AE4-9BD93CB27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4695" y="5322112"/>
              <a:ext cx="665935" cy="665935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675540A-32AA-6348-BFDC-8C3F1EDE40A1}"/>
                </a:ext>
              </a:extLst>
            </p:cNvPr>
            <p:cNvCxnSpPr>
              <a:cxnSpLocks/>
            </p:cNvCxnSpPr>
            <p:nvPr/>
          </p:nvCxnSpPr>
          <p:spPr>
            <a:xfrm>
              <a:off x="7337959" y="6134394"/>
              <a:ext cx="11366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7316613" y="5471872"/>
              <a:ext cx="947757" cy="185369"/>
              <a:chOff x="2640293" y="5471872"/>
              <a:chExt cx="947757" cy="185369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471872"/>
                <a:ext cx="185369" cy="185369"/>
              </a:xfrm>
              <a:prstGeom prst="rect">
                <a:avLst/>
              </a:prstGeom>
            </p:spPr>
          </p:pic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60E7F673-CA59-C74E-B309-317B86C7EF8C}"/>
                  </a:ext>
                </a:extLst>
              </p:cNvPr>
              <p:cNvSpPr/>
              <p:nvPr/>
            </p:nvSpPr>
            <p:spPr>
              <a:xfrm>
                <a:off x="2874642" y="5492958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4102277" y="5314368"/>
            <a:ext cx="1081168" cy="820026"/>
            <a:chOff x="5132366" y="5314368"/>
            <a:chExt cx="1081168" cy="820026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354238" y="6134394"/>
              <a:ext cx="54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5300592" y="5311077"/>
            <a:ext cx="3010477" cy="823317"/>
            <a:chOff x="5318876" y="5311077"/>
            <a:chExt cx="3010477" cy="823317"/>
          </a:xfrm>
        </p:grpSpPr>
        <p:grpSp>
          <p:nvGrpSpPr>
            <p:cNvPr id="50" name="Group 49"/>
            <p:cNvGrpSpPr/>
            <p:nvPr/>
          </p:nvGrpSpPr>
          <p:grpSpPr>
            <a:xfrm>
              <a:off x="5318876" y="5311077"/>
              <a:ext cx="3010477" cy="823317"/>
              <a:chOff x="5318876" y="5311077"/>
              <a:chExt cx="3010477" cy="823317"/>
            </a:xfrm>
          </p:grpSpPr>
          <p:cxnSp>
            <p:nvCxnSpPr>
              <p:cNvPr id="57" name="Straight Connector 56"/>
              <p:cNvCxnSpPr>
                <a:cxnSpLocks/>
              </p:cNvCxnSpPr>
              <p:nvPr/>
            </p:nvCxnSpPr>
            <p:spPr>
              <a:xfrm>
                <a:off x="5318876" y="6134394"/>
                <a:ext cx="301047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1991F88B-A2C1-FC4A-B45A-681FC67D6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17942" y="5311077"/>
                <a:ext cx="602602" cy="602602"/>
              </a:xfrm>
              <a:prstGeom prst="rect">
                <a:avLst/>
              </a:prstGeom>
            </p:spPr>
          </p:pic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F2A3C7C-7FEE-8441-9B63-9056D6A42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1185" y="5322472"/>
              <a:ext cx="576757" cy="576757"/>
            </a:xfrm>
            <a:prstGeom prst="rect">
              <a:avLst/>
            </a:prstGeom>
          </p:spPr>
        </p:pic>
      </p:grpSp>
      <p:sp>
        <p:nvSpPr>
          <p:cNvPr id="35" name="Rectangle 34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73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B85D4-3ED1-DE4A-98FD-E6794E79CF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268841"/>
            <a:ext cx="6139468" cy="43440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DELANTE DE LA SALA 2 de exposiciones ESTÁ LA ZONA RELAJADA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ZONA RELAJADA 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322958" y="5326244"/>
            <a:ext cx="1934098" cy="808150"/>
            <a:chOff x="4896548" y="5326244"/>
            <a:chExt cx="1934098" cy="808150"/>
          </a:xfrm>
        </p:grpSpPr>
        <p:cxnSp>
          <p:nvCxnSpPr>
            <p:cNvPr id="23" name="Straight Connector 22"/>
            <p:cNvCxnSpPr>
              <a:cxnSpLocks/>
            </p:cNvCxnSpPr>
            <p:nvPr/>
          </p:nvCxnSpPr>
          <p:spPr>
            <a:xfrm>
              <a:off x="4896548" y="6134394"/>
              <a:ext cx="19340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062" y="5326244"/>
              <a:ext cx="583070" cy="58307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6130106" y="5314368"/>
            <a:ext cx="1081168" cy="820026"/>
            <a:chOff x="5132366" y="5314368"/>
            <a:chExt cx="1081168" cy="820026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5354238" y="6134394"/>
              <a:ext cx="54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6" name="Group 35"/>
          <p:cNvGrpSpPr/>
          <p:nvPr/>
        </p:nvGrpSpPr>
        <p:grpSpPr>
          <a:xfrm>
            <a:off x="3235153" y="5311077"/>
            <a:ext cx="3010477" cy="823317"/>
            <a:chOff x="5318876" y="5311077"/>
            <a:chExt cx="3010477" cy="823317"/>
          </a:xfrm>
        </p:grpSpPr>
        <p:grpSp>
          <p:nvGrpSpPr>
            <p:cNvPr id="37" name="Group 36"/>
            <p:cNvGrpSpPr/>
            <p:nvPr/>
          </p:nvGrpSpPr>
          <p:grpSpPr>
            <a:xfrm>
              <a:off x="5318876" y="5311077"/>
              <a:ext cx="3010477" cy="823317"/>
              <a:chOff x="5318876" y="5311077"/>
              <a:chExt cx="3010477" cy="823317"/>
            </a:xfrm>
          </p:grpSpPr>
          <p:cxnSp>
            <p:nvCxnSpPr>
              <p:cNvPr id="39" name="Straight Connector 38"/>
              <p:cNvCxnSpPr>
                <a:cxnSpLocks/>
              </p:cNvCxnSpPr>
              <p:nvPr/>
            </p:nvCxnSpPr>
            <p:spPr>
              <a:xfrm>
                <a:off x="5318876" y="6134394"/>
                <a:ext cx="301047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1991F88B-A2C1-FC4A-B45A-681FC67D6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95263" y="5311077"/>
                <a:ext cx="602602" cy="602602"/>
              </a:xfrm>
              <a:prstGeom prst="rect">
                <a:avLst/>
              </a:prstGeom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F2A3C7C-7FEE-8441-9B63-9056D6A42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8506" y="5322472"/>
              <a:ext cx="576757" cy="576757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1368891" y="5481794"/>
            <a:ext cx="1037600" cy="652600"/>
            <a:chOff x="1610469" y="5481794"/>
            <a:chExt cx="1037600" cy="652600"/>
          </a:xfrm>
        </p:grpSpPr>
        <p:cxnSp>
          <p:nvCxnSpPr>
            <p:cNvPr id="42" name="Straight Connector 41"/>
            <p:cNvCxnSpPr>
              <a:cxnSpLocks/>
            </p:cNvCxnSpPr>
            <p:nvPr/>
          </p:nvCxnSpPr>
          <p:spPr>
            <a:xfrm>
              <a:off x="1610469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82FAA9-D197-4B43-8245-73DF765B903F}"/>
                </a:ext>
              </a:extLst>
            </p:cNvPr>
            <p:cNvGrpSpPr/>
            <p:nvPr/>
          </p:nvGrpSpPr>
          <p:grpSpPr>
            <a:xfrm>
              <a:off x="1809648" y="5481794"/>
              <a:ext cx="649043" cy="430430"/>
              <a:chOff x="9186534" y="5886192"/>
              <a:chExt cx="361323" cy="239621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47" name="Rectangle 46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29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6D58333-3654-ED4B-9073-103391CA07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268841"/>
            <a:ext cx="6139467" cy="43461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EN LA PLANTA 2 AL LADO DE LOS ASCENSORES están LOS BAÑOS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BAÑOS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6858056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8361911" y="5297619"/>
            <a:ext cx="827850" cy="836775"/>
            <a:chOff x="8731657" y="5297619"/>
            <a:chExt cx="827850" cy="83677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40555" y="5480507"/>
            <a:ext cx="915899" cy="653887"/>
            <a:chOff x="1373159" y="5480507"/>
            <a:chExt cx="915899" cy="653887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80F5BE-3415-2748-B706-BD8261FFE08F}"/>
              </a:ext>
            </a:extLst>
          </p:cNvPr>
          <p:cNvGrpSpPr/>
          <p:nvPr/>
        </p:nvGrpSpPr>
        <p:grpSpPr>
          <a:xfrm>
            <a:off x="5439539" y="5320682"/>
            <a:ext cx="1512000" cy="813712"/>
            <a:chOff x="8392823" y="5320682"/>
            <a:chExt cx="1512000" cy="81371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6B62295-42CF-4E40-B7C9-672AA3FB3405}"/>
                </a:ext>
              </a:extLst>
            </p:cNvPr>
            <p:cNvCxnSpPr/>
            <p:nvPr/>
          </p:nvCxnSpPr>
          <p:spPr>
            <a:xfrm>
              <a:off x="8392823" y="6134394"/>
              <a:ext cx="15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6CD50-8D18-7541-97C5-E3D0EC1DA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3051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201855" y="5322112"/>
            <a:ext cx="1157984" cy="812282"/>
            <a:chOff x="7316613" y="5322112"/>
            <a:chExt cx="1157984" cy="81228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EB416C7-B574-3E49-9AE4-9BD93CB27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4695" y="5322112"/>
              <a:ext cx="665935" cy="665935"/>
            </a:xfrm>
            <a:prstGeom prst="rect">
              <a:avLst/>
            </a:prstGeom>
          </p:spPr>
        </p:pic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675540A-32AA-6348-BFDC-8C3F1EDE40A1}"/>
                </a:ext>
              </a:extLst>
            </p:cNvPr>
            <p:cNvCxnSpPr>
              <a:cxnSpLocks/>
            </p:cNvCxnSpPr>
            <p:nvPr/>
          </p:nvCxnSpPr>
          <p:spPr>
            <a:xfrm>
              <a:off x="7337959" y="6134394"/>
              <a:ext cx="11366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7316613" y="5471872"/>
              <a:ext cx="947757" cy="185369"/>
              <a:chOff x="2640293" y="5471872"/>
              <a:chExt cx="947757" cy="185369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471872"/>
                <a:ext cx="185369" cy="185369"/>
              </a:xfrm>
              <a:prstGeom prst="rect">
                <a:avLst/>
              </a:prstGeom>
            </p:spPr>
          </p:pic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60E7F673-CA59-C74E-B309-317B86C7EF8C}"/>
                  </a:ext>
                </a:extLst>
              </p:cNvPr>
              <p:cNvSpPr/>
              <p:nvPr/>
            </p:nvSpPr>
            <p:spPr>
              <a:xfrm>
                <a:off x="2874642" y="5492958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50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  <a:noFill/>
        </p:spPr>
        <p:txBody>
          <a:bodyPr wrap="square" lIns="90000">
            <a:noAutofit/>
          </a:bodyPr>
          <a:lstStyle/>
          <a:p>
            <a:pPr algn="ctr"/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DELANTE DE LOS ASCENSORES ESTÁN LAS AULAS y el espacio educativo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88843" y="3130079"/>
            <a:ext cx="3826750" cy="716707"/>
            <a:chOff x="0" y="3130079"/>
            <a:chExt cx="4015593" cy="716707"/>
          </a:xfrm>
          <a:noFill/>
        </p:grpSpPr>
        <p:sp>
          <p:nvSpPr>
            <p:cNvPr id="28" name="Rectangle 27"/>
            <p:cNvSpPr/>
            <p:nvPr/>
          </p:nvSpPr>
          <p:spPr>
            <a:xfrm>
              <a:off x="0" y="3130079"/>
              <a:ext cx="3191678" cy="716707"/>
            </a:xfrm>
            <a:prstGeom prst="rect">
              <a:avLst/>
            </a:prstGeom>
            <a:grpFill/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ACCESO A </a:t>
              </a: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AULAS y espacio educativo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grpFill/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4451394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480F5BE-3415-2748-B706-BD8261FFE08F}"/>
              </a:ext>
            </a:extLst>
          </p:cNvPr>
          <p:cNvGrpSpPr/>
          <p:nvPr/>
        </p:nvGrpSpPr>
        <p:grpSpPr>
          <a:xfrm>
            <a:off x="3005171" y="5320682"/>
            <a:ext cx="1512000" cy="813712"/>
            <a:chOff x="8392823" y="5320682"/>
            <a:chExt cx="1512000" cy="81371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6B62295-42CF-4E40-B7C9-672AA3FB3405}"/>
                </a:ext>
              </a:extLst>
            </p:cNvPr>
            <p:cNvCxnSpPr/>
            <p:nvPr/>
          </p:nvCxnSpPr>
          <p:spPr>
            <a:xfrm>
              <a:off x="8392823" y="6134394"/>
              <a:ext cx="15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766CD50-8D18-7541-97C5-E3D0EC1DA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3051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932302" y="5481794"/>
            <a:ext cx="1037600" cy="652600"/>
            <a:chOff x="1610469" y="5481794"/>
            <a:chExt cx="1037600" cy="652600"/>
          </a:xfrm>
        </p:grpSpPr>
        <p:cxnSp>
          <p:nvCxnSpPr>
            <p:cNvPr id="37" name="Straight Connector 36"/>
            <p:cNvCxnSpPr>
              <a:cxnSpLocks/>
            </p:cNvCxnSpPr>
            <p:nvPr/>
          </p:nvCxnSpPr>
          <p:spPr>
            <a:xfrm>
              <a:off x="1610469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F82FAA9-D197-4B43-8245-73DF765B903F}"/>
                </a:ext>
              </a:extLst>
            </p:cNvPr>
            <p:cNvGrpSpPr/>
            <p:nvPr/>
          </p:nvGrpSpPr>
          <p:grpSpPr>
            <a:xfrm>
              <a:off x="1809648" y="5481794"/>
              <a:ext cx="649043" cy="430430"/>
              <a:chOff x="9186534" y="5886192"/>
              <a:chExt cx="361323" cy="23962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5785149" y="6134394"/>
            <a:ext cx="393532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BE73A3D3-84C6-1F4A-AEB1-D9B6889F75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40"/>
            <a:ext cx="6139467" cy="434126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E73A3D3-84C6-1F4A-AEB1-D9B6889F75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5148" y="4968547"/>
            <a:ext cx="3935322" cy="110478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52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 LA PLANTA 3 ESTÁ LA ZONA RELAJADA Y LA CAFETERÍA-RESTAURANTE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307905" y="3130079"/>
            <a:ext cx="3707688" cy="716707"/>
            <a:chOff x="307905" y="3130079"/>
            <a:chExt cx="3707688" cy="716707"/>
          </a:xfrm>
        </p:grpSpPr>
        <p:sp>
          <p:nvSpPr>
            <p:cNvPr id="28" name="Rectangle 27"/>
            <p:cNvSpPr/>
            <p:nvPr/>
          </p:nvSpPr>
          <p:spPr>
            <a:xfrm>
              <a:off x="307905" y="3130079"/>
              <a:ext cx="2883773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ZONA RELAJADA </a:t>
              </a:r>
              <a:b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Y CAFETERÍA- RESTAURANTE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749791" y="5322112"/>
            <a:ext cx="1157984" cy="812282"/>
            <a:chOff x="7316613" y="5322112"/>
            <a:chExt cx="1157984" cy="81228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EB416C7-B574-3E49-9AE4-9BD93CB27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4695" y="5322112"/>
              <a:ext cx="665935" cy="665935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675540A-32AA-6348-BFDC-8C3F1EDE40A1}"/>
                </a:ext>
              </a:extLst>
            </p:cNvPr>
            <p:cNvCxnSpPr>
              <a:cxnSpLocks/>
            </p:cNvCxnSpPr>
            <p:nvPr/>
          </p:nvCxnSpPr>
          <p:spPr>
            <a:xfrm>
              <a:off x="7337959" y="6134394"/>
              <a:ext cx="11366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7316613" y="5362815"/>
              <a:ext cx="947757" cy="185369"/>
              <a:chOff x="2640293" y="5362815"/>
              <a:chExt cx="947757" cy="185369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362815"/>
                <a:ext cx="185369" cy="185369"/>
              </a:xfrm>
              <a:prstGeom prst="rect">
                <a:avLst/>
              </a:prstGeom>
            </p:spPr>
          </p:pic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60E7F673-CA59-C74E-B309-317B86C7EF8C}"/>
                  </a:ext>
                </a:extLst>
              </p:cNvPr>
              <p:cNvSpPr/>
              <p:nvPr/>
            </p:nvSpPr>
            <p:spPr>
              <a:xfrm>
                <a:off x="2874642" y="5383901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969955" y="5326244"/>
            <a:ext cx="1934098" cy="808150"/>
            <a:chOff x="4896548" y="5326244"/>
            <a:chExt cx="1934098" cy="808150"/>
          </a:xfrm>
        </p:grpSpPr>
        <p:cxnSp>
          <p:nvCxnSpPr>
            <p:cNvPr id="33" name="Straight Connector 32"/>
            <p:cNvCxnSpPr>
              <a:cxnSpLocks/>
            </p:cNvCxnSpPr>
            <p:nvPr/>
          </p:nvCxnSpPr>
          <p:spPr>
            <a:xfrm>
              <a:off x="4896548" y="6134394"/>
              <a:ext cx="19340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062" y="5326244"/>
              <a:ext cx="583070" cy="58307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DC48D21-7ED2-A14C-BF1B-8C2906E6890C}"/>
              </a:ext>
            </a:extLst>
          </p:cNvPr>
          <p:cNvGrpSpPr/>
          <p:nvPr/>
        </p:nvGrpSpPr>
        <p:grpSpPr>
          <a:xfrm>
            <a:off x="6573174" y="5320852"/>
            <a:ext cx="1287608" cy="813542"/>
            <a:chOff x="5910146" y="5320852"/>
            <a:chExt cx="1287608" cy="813542"/>
          </a:xfrm>
        </p:grpSpPr>
        <p:cxnSp>
          <p:nvCxnSpPr>
            <p:cNvPr id="37" name="Straight Connector 36"/>
            <p:cNvCxnSpPr>
              <a:cxnSpLocks/>
            </p:cNvCxnSpPr>
            <p:nvPr/>
          </p:nvCxnSpPr>
          <p:spPr>
            <a:xfrm>
              <a:off x="5910146" y="6134394"/>
              <a:ext cx="12876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0AB9825-74D3-8740-A168-9991022AE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50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F3A91A9-23AC-7345-A9AD-27C2DBEAF83C}"/>
              </a:ext>
            </a:extLst>
          </p:cNvPr>
          <p:cNvGrpSpPr/>
          <p:nvPr/>
        </p:nvGrpSpPr>
        <p:grpSpPr>
          <a:xfrm>
            <a:off x="7937816" y="5320852"/>
            <a:ext cx="1697237" cy="813542"/>
            <a:chOff x="7274788" y="5320852"/>
            <a:chExt cx="1697237" cy="81354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07F43AD-6D45-0946-9622-6FA4E298220F}"/>
                </a:ext>
              </a:extLst>
            </p:cNvPr>
            <p:cNvCxnSpPr>
              <a:cxnSpLocks/>
            </p:cNvCxnSpPr>
            <p:nvPr/>
          </p:nvCxnSpPr>
          <p:spPr>
            <a:xfrm>
              <a:off x="7274788" y="6134394"/>
              <a:ext cx="169723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491010E-5B15-7941-B5E8-DAA69F0DE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0006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2753483" y="5314368"/>
            <a:ext cx="1081168" cy="820026"/>
            <a:chOff x="5132366" y="5314368"/>
            <a:chExt cx="1081168" cy="820026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5354238" y="6134394"/>
              <a:ext cx="54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A4AE99A5-8157-A24E-9E9A-6A3F36CF53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268841"/>
            <a:ext cx="6139468" cy="43452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3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72335" y="1748046"/>
            <a:ext cx="8651277" cy="5233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En esta guía </a:t>
            </a:r>
            <a:r>
              <a:rPr lang="es-ES_tradnl" sz="2200" cap="all" spc="50" dirty="0">
                <a:latin typeface="Calibri" charset="0"/>
                <a:cs typeface="Calibri" charset="0"/>
              </a:rPr>
              <a:t>ENCONTRARÁS información </a:t>
            </a:r>
            <a:b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</a:b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referente a CaixaForum ZARAGOZA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335" y="1022826"/>
            <a:ext cx="5007030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s-ES_tradnl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Información</a:t>
            </a:r>
            <a: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general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7905" y="1544155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FD31551-D1FA-804B-9957-66FBDFFB54B9}"/>
              </a:ext>
            </a:extLst>
          </p:cNvPr>
          <p:cNvSpPr/>
          <p:nvPr/>
        </p:nvSpPr>
        <p:spPr>
          <a:xfrm>
            <a:off x="295318" y="6750675"/>
            <a:ext cx="394716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Pictogramas extraídos de Flaticon e inspirados en ARASAAC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92964" y="5198139"/>
            <a:ext cx="10093911" cy="1190534"/>
          </a:xfrm>
          <a:prstGeom prst="rect">
            <a:avLst/>
          </a:prstGeom>
          <a:solidFill>
            <a:srgbClr val="B4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" name="Rectangle 44"/>
          <p:cNvSpPr/>
          <p:nvPr/>
        </p:nvSpPr>
        <p:spPr>
          <a:xfrm>
            <a:off x="292964" y="2408802"/>
            <a:ext cx="10093911" cy="2676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5" y="5362647"/>
            <a:ext cx="4678825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es-ES_tradnl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 la web 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de </a:t>
            </a:r>
            <a:r>
              <a:rPr lang="es-ES_tradnl" sz="15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CaixaForum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 puedes encontrar toda la información del centro, sus 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actividades y exposiciones: </a:t>
            </a:r>
            <a:r>
              <a:rPr lang="es-ES_tradnl" sz="15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CaixaForum.org</a:t>
            </a:r>
            <a:r>
              <a:rPr lang="es-ES_tradnl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/Zaragoza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164551" y="5362647"/>
            <a:ext cx="2050225" cy="8207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Av. de José Anselmo </a:t>
            </a:r>
            <a:r>
              <a:rPr lang="en-US" sz="16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Clavé</a:t>
            </a: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4. 50004 Zaragoza</a:t>
            </a: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s-ES_tradnl" sz="1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976 768 200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8009986" y="5362647"/>
            <a:ext cx="0" cy="7696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DB269C07-6537-874A-B6CB-6E49F2275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6" y="5362647"/>
            <a:ext cx="486588" cy="486588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1370809" y="5362647"/>
            <a:ext cx="0" cy="654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87" y="5362647"/>
            <a:ext cx="486588" cy="48658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6405069" y="2713756"/>
            <a:ext cx="2962206" cy="2103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En CaixaForum encontrarás diferentes 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espacios para visitar. Podrás visitar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los todos o crear tu propio itinerario.</a:t>
            </a:r>
          </a:p>
          <a:p>
            <a:pPr>
              <a:lnSpc>
                <a:spcPts val="1800"/>
              </a:lnSpc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Hay autobuses de línea</a:t>
            </a:r>
            <a:b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que llevan a CaixaForum.</a:t>
            </a:r>
            <a:endParaRPr lang="es-ES_tradnl" sz="1600" dirty="0">
              <a:solidFill>
                <a:srgbClr val="000000"/>
              </a:solidFill>
              <a:highlight>
                <a:srgbClr val="00FFFF"/>
              </a:highlight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Cerca de CaixaForum hay parquin próximo de gestión privada.</a:t>
            </a:r>
            <a:endParaRPr lang="es-ES_tradnl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370809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6273997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6273997" y="3897766"/>
            <a:ext cx="0" cy="8623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D2E64B8-E690-B848-8BA7-4851234DEB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54" y="2674284"/>
            <a:ext cx="500300" cy="5003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380ED4-14A0-0A4A-B7DB-41BBAC9C89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9" y="3789040"/>
            <a:ext cx="498867" cy="4988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20A21C1-59F9-FF45-9B4F-5443CAA275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6" y="2780238"/>
            <a:ext cx="484037" cy="48403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7" y="2713756"/>
            <a:ext cx="2493058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 material de la guía está creado como anticipación para facilitar el seguimiento de tu visita.</a:t>
            </a: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Recomendamos revisar la guía antes de ir a CaixaForum para preparar la visita.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831E611-1307-A24F-BE86-D498F7F5E6BD}"/>
              </a:ext>
            </a:extLst>
          </p:cNvPr>
          <p:cNvCxnSpPr>
            <a:cxnSpLocks/>
          </p:cNvCxnSpPr>
          <p:nvPr/>
        </p:nvCxnSpPr>
        <p:spPr>
          <a:xfrm>
            <a:off x="1370809" y="3904820"/>
            <a:ext cx="0" cy="68124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D3760E85-B4FE-A643-B69D-653C8F6991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2" y="3959479"/>
            <a:ext cx="438692" cy="4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22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266305"/>
            <a:ext cx="6138000" cy="43437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AL LADO DE LA CAFETERÍA-RESTAURANTE ESTÁN LOS BAÑOS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BAÑOS 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C48D21-7ED2-A14C-BF1B-8C2906E6890C}"/>
              </a:ext>
            </a:extLst>
          </p:cNvPr>
          <p:cNvGrpSpPr/>
          <p:nvPr/>
        </p:nvGrpSpPr>
        <p:grpSpPr>
          <a:xfrm>
            <a:off x="3603076" y="5320852"/>
            <a:ext cx="1287608" cy="813542"/>
            <a:chOff x="5910146" y="5320852"/>
            <a:chExt cx="1287608" cy="813542"/>
          </a:xfrm>
        </p:grpSpPr>
        <p:cxnSp>
          <p:nvCxnSpPr>
            <p:cNvPr id="23" name="Straight Connector 22"/>
            <p:cNvCxnSpPr>
              <a:cxnSpLocks/>
            </p:cNvCxnSpPr>
            <p:nvPr/>
          </p:nvCxnSpPr>
          <p:spPr>
            <a:xfrm>
              <a:off x="5910146" y="6134394"/>
              <a:ext cx="12876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0AB9825-74D3-8740-A168-9991022AE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50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3A91A9-23AC-7345-A9AD-27C2DBEAF83C}"/>
              </a:ext>
            </a:extLst>
          </p:cNvPr>
          <p:cNvGrpSpPr/>
          <p:nvPr/>
        </p:nvGrpSpPr>
        <p:grpSpPr>
          <a:xfrm>
            <a:off x="4967718" y="5320852"/>
            <a:ext cx="1697237" cy="813542"/>
            <a:chOff x="7274788" y="5320852"/>
            <a:chExt cx="1697237" cy="81354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7F43AD-6D45-0946-9622-6FA4E298220F}"/>
                </a:ext>
              </a:extLst>
            </p:cNvPr>
            <p:cNvCxnSpPr>
              <a:cxnSpLocks/>
            </p:cNvCxnSpPr>
            <p:nvPr/>
          </p:nvCxnSpPr>
          <p:spPr>
            <a:xfrm>
              <a:off x="7274788" y="6134394"/>
              <a:ext cx="169723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491010E-5B15-7941-B5E8-DAA69F0DE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0006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6583221" y="5314368"/>
            <a:ext cx="1081168" cy="820026"/>
            <a:chOff x="5132366" y="5314368"/>
            <a:chExt cx="1081168" cy="820026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1979568" y="5480507"/>
            <a:ext cx="915899" cy="653887"/>
            <a:chOff x="1373159" y="5480507"/>
            <a:chExt cx="915899" cy="653887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8057800" y="5297619"/>
            <a:ext cx="827850" cy="836775"/>
            <a:chOff x="8731657" y="5297619"/>
            <a:chExt cx="827850" cy="83677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47" name="Straight Connector 46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3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58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DELANTE DE LA CAFETERÍA-RESTAURANTE ESTÁ LA TERRAZA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TERRAZA 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C48D21-7ED2-A14C-BF1B-8C2906E6890C}"/>
              </a:ext>
            </a:extLst>
          </p:cNvPr>
          <p:cNvGrpSpPr/>
          <p:nvPr/>
        </p:nvGrpSpPr>
        <p:grpSpPr>
          <a:xfrm>
            <a:off x="3686966" y="5320852"/>
            <a:ext cx="1287608" cy="813542"/>
            <a:chOff x="5910146" y="5320852"/>
            <a:chExt cx="1287608" cy="813542"/>
          </a:xfrm>
        </p:grpSpPr>
        <p:cxnSp>
          <p:nvCxnSpPr>
            <p:cNvPr id="23" name="Straight Connector 22"/>
            <p:cNvCxnSpPr>
              <a:cxnSpLocks/>
            </p:cNvCxnSpPr>
            <p:nvPr/>
          </p:nvCxnSpPr>
          <p:spPr>
            <a:xfrm>
              <a:off x="5910146" y="6134394"/>
              <a:ext cx="12876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0AB9825-74D3-8740-A168-9991022AE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50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3A91A9-23AC-7345-A9AD-27C2DBEAF83C}"/>
              </a:ext>
            </a:extLst>
          </p:cNvPr>
          <p:cNvGrpSpPr/>
          <p:nvPr/>
        </p:nvGrpSpPr>
        <p:grpSpPr>
          <a:xfrm>
            <a:off x="5051608" y="5320852"/>
            <a:ext cx="1697237" cy="813542"/>
            <a:chOff x="7274788" y="5320852"/>
            <a:chExt cx="1697237" cy="81354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7F43AD-6D45-0946-9622-6FA4E298220F}"/>
                </a:ext>
              </a:extLst>
            </p:cNvPr>
            <p:cNvCxnSpPr>
              <a:cxnSpLocks/>
            </p:cNvCxnSpPr>
            <p:nvPr/>
          </p:nvCxnSpPr>
          <p:spPr>
            <a:xfrm>
              <a:off x="7274788" y="6134394"/>
              <a:ext cx="169723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491010E-5B15-7941-B5E8-DAA69F0DE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0006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1806996" y="5481794"/>
            <a:ext cx="1037600" cy="652600"/>
            <a:chOff x="1610469" y="5481794"/>
            <a:chExt cx="1037600" cy="652600"/>
          </a:xfrm>
        </p:grpSpPr>
        <p:cxnSp>
          <p:nvCxnSpPr>
            <p:cNvPr id="40" name="Straight Connector 39"/>
            <p:cNvCxnSpPr>
              <a:cxnSpLocks/>
            </p:cNvCxnSpPr>
            <p:nvPr/>
          </p:nvCxnSpPr>
          <p:spPr>
            <a:xfrm>
              <a:off x="1610469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F82FAA9-D197-4B43-8245-73DF765B903F}"/>
                </a:ext>
              </a:extLst>
            </p:cNvPr>
            <p:cNvGrpSpPr/>
            <p:nvPr/>
          </p:nvGrpSpPr>
          <p:grpSpPr>
            <a:xfrm>
              <a:off x="1809648" y="5481794"/>
              <a:ext cx="649043" cy="430430"/>
              <a:chOff x="9186534" y="5886192"/>
              <a:chExt cx="361323" cy="239621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6592117" y="5314368"/>
            <a:ext cx="1081168" cy="820026"/>
            <a:chOff x="5132366" y="5314368"/>
            <a:chExt cx="1081168" cy="820026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5354238" y="6134394"/>
              <a:ext cx="54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58" name="Straight Connector 57"/>
          <p:cNvCxnSpPr>
            <a:cxnSpLocks/>
          </p:cNvCxnSpPr>
          <p:nvPr/>
        </p:nvCxnSpPr>
        <p:spPr>
          <a:xfrm>
            <a:off x="7823808" y="6134394"/>
            <a:ext cx="10708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96BD38B9-219F-9746-906D-45A9D15CAE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268840"/>
            <a:ext cx="6138000" cy="434125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3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37CA101-DF8F-DC44-B287-762E89A2D2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59"/>
          <a:stretch/>
        </p:blipFill>
        <p:spPr>
          <a:xfrm>
            <a:off x="7823239" y="4967696"/>
            <a:ext cx="1070888" cy="11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10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ZARAGOZA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0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445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06" y="1040029"/>
            <a:ext cx="5805546" cy="51861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92182" y="585679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Puerta de entrada</a:t>
            </a:r>
          </a:p>
        </p:txBody>
      </p:sp>
      <p:grpSp>
        <p:nvGrpSpPr>
          <p:cNvPr id="4" name="Group 3"/>
          <p:cNvGrpSpPr/>
          <p:nvPr/>
        </p:nvGrpSpPr>
        <p:grpSpPr>
          <a:xfrm rot="21045260">
            <a:off x="3936433" y="5756507"/>
            <a:ext cx="288304" cy="288304"/>
            <a:chOff x="3638964" y="5745644"/>
            <a:chExt cx="288304" cy="288304"/>
          </a:xfrm>
        </p:grpSpPr>
        <p:sp>
          <p:nvSpPr>
            <p:cNvPr id="19" name="Oval 18"/>
            <p:cNvSpPr/>
            <p:nvPr/>
          </p:nvSpPr>
          <p:spPr>
            <a:xfrm>
              <a:off x="3638964" y="5745644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29CF6F6-BF41-3346-B9C3-79D4473A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763">
              <a:off x="3683702" y="5790382"/>
              <a:ext cx="198826" cy="198826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 rot="17278093">
            <a:off x="4682667" y="6108334"/>
            <a:ext cx="288304" cy="288304"/>
            <a:chOff x="3638964" y="5745644"/>
            <a:chExt cx="288304" cy="288304"/>
          </a:xfrm>
        </p:grpSpPr>
        <p:sp>
          <p:nvSpPr>
            <p:cNvPr id="22" name="Oval 21"/>
            <p:cNvSpPr/>
            <p:nvPr/>
          </p:nvSpPr>
          <p:spPr>
            <a:xfrm>
              <a:off x="3638964" y="5745644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29CF6F6-BF41-3346-B9C3-79D4473A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763">
              <a:off x="3683702" y="5790382"/>
              <a:ext cx="198826" cy="198826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4385195" y="645611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Puerta de entrada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8D13BA6-FC09-CF4E-901C-B515D9F083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614" y="5810499"/>
            <a:ext cx="1697953" cy="81353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945564" y="5231875"/>
            <a:ext cx="1092726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Recepción</a:t>
            </a:r>
            <a:b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información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864257" y="4872224"/>
            <a:ext cx="288304" cy="288304"/>
            <a:chOff x="4861807" y="2365580"/>
            <a:chExt cx="288304" cy="288304"/>
          </a:xfrm>
        </p:grpSpPr>
        <p:sp>
          <p:nvSpPr>
            <p:cNvPr id="30" name="Oval 29"/>
            <p:cNvSpPr/>
            <p:nvPr/>
          </p:nvSpPr>
          <p:spPr>
            <a:xfrm>
              <a:off x="4861807" y="2365580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92D2431-F3EE-D141-BBDD-A28175EC9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917" y="2413818"/>
              <a:ext cx="178636" cy="178636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5699478" y="3600024"/>
            <a:ext cx="515056" cy="13444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tienda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146" y="3239865"/>
            <a:ext cx="255720" cy="25572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682665" y="3883565"/>
            <a:ext cx="288304" cy="288304"/>
            <a:chOff x="3017129" y="1937388"/>
            <a:chExt cx="238513" cy="238513"/>
          </a:xfrm>
        </p:grpSpPr>
        <p:sp>
          <p:nvSpPr>
            <p:cNvPr id="39" name="Oval 38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801412" y="3086316"/>
            <a:ext cx="288304" cy="288304"/>
            <a:chOff x="4033255" y="3882927"/>
            <a:chExt cx="238513" cy="238513"/>
          </a:xfrm>
        </p:grpSpPr>
        <p:sp>
          <p:nvSpPr>
            <p:cNvPr id="42" name="Oval 41"/>
            <p:cNvSpPr/>
            <p:nvPr/>
          </p:nvSpPr>
          <p:spPr>
            <a:xfrm>
              <a:off x="4033255" y="3882927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8897" y="3901953"/>
              <a:ext cx="207227" cy="192909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3012040-90C9-2F4C-9729-EDEED3C71DDB}"/>
              </a:ext>
            </a:extLst>
          </p:cNvPr>
          <p:cNvGrpSpPr/>
          <p:nvPr/>
        </p:nvGrpSpPr>
        <p:grpSpPr>
          <a:xfrm>
            <a:off x="4501076" y="2342514"/>
            <a:ext cx="288304" cy="288304"/>
            <a:chOff x="3369529" y="2915261"/>
            <a:chExt cx="288304" cy="28830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7" name="Picture 22">
              <a:extLst>
                <a:ext uri="{FF2B5EF4-FFF2-40B4-BE49-F238E27FC236}">
                  <a16:creationId xmlns:a16="http://schemas.microsoft.com/office/drawing/2014/main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4101873" y="4322156"/>
            <a:ext cx="288304" cy="288304"/>
            <a:chOff x="2660144" y="2441882"/>
            <a:chExt cx="238513" cy="238513"/>
          </a:xfrm>
        </p:grpSpPr>
        <p:sp>
          <p:nvSpPr>
            <p:cNvPr id="49" name="Oval 48"/>
            <p:cNvSpPr/>
            <p:nvPr/>
          </p:nvSpPr>
          <p:spPr>
            <a:xfrm>
              <a:off x="2660144" y="2441882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0982"/>
            <a:stretch/>
          </p:blipFill>
          <p:spPr>
            <a:xfrm>
              <a:off x="2686855" y="2459960"/>
              <a:ext cx="168587" cy="213352"/>
            </a:xfrm>
            <a:prstGeom prst="rect">
              <a:avLst/>
            </a:prstGeom>
          </p:spPr>
        </p:pic>
      </p:grpSp>
      <p:sp>
        <p:nvSpPr>
          <p:cNvPr id="51" name="Rectangle 50"/>
          <p:cNvSpPr/>
          <p:nvPr/>
        </p:nvSpPr>
        <p:spPr>
          <a:xfrm>
            <a:off x="3544135" y="390188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Vestíbulo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385195" y="5695596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Vestíbulo</a:t>
            </a:r>
          </a:p>
        </p:txBody>
      </p:sp>
    </p:spTree>
    <p:extLst>
      <p:ext uri="{BB962C8B-B14F-4D97-AF65-F5344CB8AC3E}">
        <p14:creationId xmlns:p14="http://schemas.microsoft.com/office/powerpoint/2010/main" val="381990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ZARAGOZA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–1</a:t>
            </a: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674526" y="1553998"/>
            <a:ext cx="166723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23" y="1031064"/>
            <a:ext cx="8071384" cy="518616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110460" y="359776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auditorio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062" y="3096844"/>
            <a:ext cx="412525" cy="4125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682665" y="3883565"/>
            <a:ext cx="288304" cy="288304"/>
            <a:chOff x="3017129" y="1937388"/>
            <a:chExt cx="238513" cy="238513"/>
          </a:xfrm>
        </p:grpSpPr>
        <p:sp>
          <p:nvSpPr>
            <p:cNvPr id="24" name="Oval 23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012040-90C9-2F4C-9729-EDEED3C71DDB}"/>
              </a:ext>
            </a:extLst>
          </p:cNvPr>
          <p:cNvGrpSpPr/>
          <p:nvPr/>
        </p:nvGrpSpPr>
        <p:grpSpPr>
          <a:xfrm>
            <a:off x="4501076" y="2342514"/>
            <a:ext cx="288304" cy="288304"/>
            <a:chOff x="3369529" y="2915261"/>
            <a:chExt cx="288304" cy="28830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8" name="Picture 22">
              <a:extLst>
                <a:ext uri="{FF2B5EF4-FFF2-40B4-BE49-F238E27FC236}">
                  <a16:creationId xmlns:a16="http://schemas.microsoft.com/office/drawing/2014/main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356924" y="3211822"/>
            <a:ext cx="288304" cy="288304"/>
            <a:chOff x="4033255" y="3882927"/>
            <a:chExt cx="238513" cy="238513"/>
          </a:xfrm>
        </p:grpSpPr>
        <p:sp>
          <p:nvSpPr>
            <p:cNvPr id="30" name="Oval 29"/>
            <p:cNvSpPr/>
            <p:nvPr/>
          </p:nvSpPr>
          <p:spPr>
            <a:xfrm>
              <a:off x="4033255" y="3882927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8897" y="3901953"/>
              <a:ext cx="207227" cy="192909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4025007" y="3706566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Zona </a:t>
            </a:r>
            <a:b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relajada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836030" y="4370109"/>
            <a:ext cx="288304" cy="288304"/>
            <a:chOff x="2660144" y="2168158"/>
            <a:chExt cx="238513" cy="238513"/>
          </a:xfrm>
        </p:grpSpPr>
        <p:sp>
          <p:nvSpPr>
            <p:cNvPr id="34" name="Oval 33"/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5339919" y="1662942"/>
            <a:ext cx="1561126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Patio inglés</a:t>
            </a:r>
          </a:p>
        </p:txBody>
      </p:sp>
    </p:spTree>
    <p:extLst>
      <p:ext uri="{BB962C8B-B14F-4D97-AF65-F5344CB8AC3E}">
        <p14:creationId xmlns:p14="http://schemas.microsoft.com/office/powerpoint/2010/main" val="870018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ZARAGOZA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74526" y="1137271"/>
            <a:ext cx="2666966" cy="41672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s-ES_tradnl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entreplanta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74526" y="1553998"/>
            <a:ext cx="22413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89" y="1143810"/>
            <a:ext cx="6950948" cy="564210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682665" y="3883565"/>
            <a:ext cx="288304" cy="288304"/>
            <a:chOff x="3017129" y="1937388"/>
            <a:chExt cx="238513" cy="238513"/>
          </a:xfrm>
        </p:grpSpPr>
        <p:sp>
          <p:nvSpPr>
            <p:cNvPr id="21" name="Oval 20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012040-90C9-2F4C-9729-EDEED3C71DDB}"/>
              </a:ext>
            </a:extLst>
          </p:cNvPr>
          <p:cNvGrpSpPr/>
          <p:nvPr/>
        </p:nvGrpSpPr>
        <p:grpSpPr>
          <a:xfrm>
            <a:off x="4501076" y="2342514"/>
            <a:ext cx="288304" cy="288304"/>
            <a:chOff x="3369529" y="2915261"/>
            <a:chExt cx="288304" cy="28830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5" name="Picture 22">
              <a:extLst>
                <a:ext uri="{FF2B5EF4-FFF2-40B4-BE49-F238E27FC236}">
                  <a16:creationId xmlns:a16="http://schemas.microsoft.com/office/drawing/2014/main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012040-90C9-2F4C-9729-EDEED3C71DDB}"/>
              </a:ext>
            </a:extLst>
          </p:cNvPr>
          <p:cNvGrpSpPr/>
          <p:nvPr/>
        </p:nvGrpSpPr>
        <p:grpSpPr>
          <a:xfrm>
            <a:off x="2915890" y="4171869"/>
            <a:ext cx="288304" cy="288304"/>
            <a:chOff x="3369529" y="2915261"/>
            <a:chExt cx="288304" cy="28830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8" name="Picture 22">
              <a:extLst>
                <a:ext uri="{FF2B5EF4-FFF2-40B4-BE49-F238E27FC236}">
                  <a16:creationId xmlns:a16="http://schemas.microsoft.com/office/drawing/2014/main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2265896" y="4893065"/>
            <a:ext cx="1075596" cy="279847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entreplanta desde el exterior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29987" y="4568552"/>
            <a:ext cx="240728" cy="24072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097497" y="5284692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Terraza exterior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4743368" y="332277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Sala polivalente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21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ZARAGOZA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445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71" y="1176093"/>
            <a:ext cx="6810269" cy="487815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682665" y="3883565"/>
            <a:ext cx="288304" cy="288304"/>
            <a:chOff x="3017129" y="1937388"/>
            <a:chExt cx="238513" cy="238513"/>
          </a:xfrm>
        </p:grpSpPr>
        <p:sp>
          <p:nvSpPr>
            <p:cNvPr id="18" name="Oval 17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012040-90C9-2F4C-9729-EDEED3C71DDB}"/>
              </a:ext>
            </a:extLst>
          </p:cNvPr>
          <p:cNvGrpSpPr/>
          <p:nvPr/>
        </p:nvGrpSpPr>
        <p:grpSpPr>
          <a:xfrm>
            <a:off x="4501076" y="2342514"/>
            <a:ext cx="288304" cy="288304"/>
            <a:chOff x="3369529" y="2915261"/>
            <a:chExt cx="288304" cy="28830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356924" y="3211822"/>
            <a:ext cx="288304" cy="288304"/>
            <a:chOff x="4033255" y="3882927"/>
            <a:chExt cx="238513" cy="238513"/>
          </a:xfrm>
        </p:grpSpPr>
        <p:sp>
          <p:nvSpPr>
            <p:cNvPr id="24" name="Oval 23"/>
            <p:cNvSpPr/>
            <p:nvPr/>
          </p:nvSpPr>
          <p:spPr>
            <a:xfrm>
              <a:off x="4033255" y="3882927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8897" y="3901953"/>
              <a:ext cx="207227" cy="192909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614133" y="2201830"/>
            <a:ext cx="883245" cy="704546"/>
            <a:chOff x="4682665" y="3069539"/>
            <a:chExt cx="883245" cy="70454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747C029-46F1-1E4D-846A-68125DB274AC}"/>
                </a:ext>
              </a:extLst>
            </p:cNvPr>
            <p:cNvSpPr/>
            <p:nvPr/>
          </p:nvSpPr>
          <p:spPr>
            <a:xfrm>
              <a:off x="4682665" y="349423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Sala de exposiciones</a:t>
              </a:r>
              <a:b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1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B949C5-4630-8344-8CD4-1A55EF294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6677" y="3069539"/>
              <a:ext cx="315220" cy="315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4219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ZARAGOZA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2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445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02" y="1176093"/>
            <a:ext cx="6823407" cy="487815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458247" y="4241654"/>
            <a:ext cx="883245" cy="704546"/>
            <a:chOff x="4682665" y="3069539"/>
            <a:chExt cx="883245" cy="7045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747C029-46F1-1E4D-846A-68125DB274AC}"/>
                </a:ext>
              </a:extLst>
            </p:cNvPr>
            <p:cNvSpPr/>
            <p:nvPr/>
          </p:nvSpPr>
          <p:spPr>
            <a:xfrm>
              <a:off x="4682665" y="349423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Sala de exposiciones</a:t>
              </a:r>
            </a:p>
            <a:p>
              <a:pPr algn="ctr"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2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3B949C5-4630-8344-8CD4-1A55EF294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6677" y="3069539"/>
              <a:ext cx="315220" cy="315220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5632254" y="2774945"/>
            <a:ext cx="883245" cy="43687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Espacio educativo </a:t>
            </a:r>
            <a:r>
              <a:rPr lang="es-ES_tradnl" sz="1000" b="1" cap="all" dirty="0" err="1">
                <a:latin typeface="Calibri Light" charset="0"/>
                <a:ea typeface="Calibri Light" charset="0"/>
                <a:cs typeface="Calibri Light" charset="0"/>
              </a:rPr>
              <a:t>educaixa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5307329" y="1580893"/>
            <a:ext cx="883245" cy="18515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Aula 2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4086299" y="1580893"/>
            <a:ext cx="883245" cy="18515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Aula 1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682665" y="3883565"/>
            <a:ext cx="288304" cy="288304"/>
            <a:chOff x="3017129" y="1937388"/>
            <a:chExt cx="238513" cy="238513"/>
          </a:xfrm>
        </p:grpSpPr>
        <p:sp>
          <p:nvSpPr>
            <p:cNvPr id="25" name="Oval 24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012040-90C9-2F4C-9729-EDEED3C71DDB}"/>
              </a:ext>
            </a:extLst>
          </p:cNvPr>
          <p:cNvGrpSpPr/>
          <p:nvPr/>
        </p:nvGrpSpPr>
        <p:grpSpPr>
          <a:xfrm>
            <a:off x="4501076" y="2342514"/>
            <a:ext cx="288304" cy="288304"/>
            <a:chOff x="3369529" y="2915261"/>
            <a:chExt cx="288304" cy="28830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9" name="Picture 22">
              <a:extLst>
                <a:ext uri="{FF2B5EF4-FFF2-40B4-BE49-F238E27FC236}">
                  <a16:creationId xmlns:a16="http://schemas.microsoft.com/office/drawing/2014/main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356924" y="3211822"/>
            <a:ext cx="288304" cy="288304"/>
            <a:chOff x="4033255" y="3882927"/>
            <a:chExt cx="238513" cy="238513"/>
          </a:xfrm>
        </p:grpSpPr>
        <p:sp>
          <p:nvSpPr>
            <p:cNvPr id="31" name="Oval 30"/>
            <p:cNvSpPr/>
            <p:nvPr/>
          </p:nvSpPr>
          <p:spPr>
            <a:xfrm>
              <a:off x="4033255" y="3882927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8897" y="3901953"/>
              <a:ext cx="207227" cy="192909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5791887" y="3863294"/>
            <a:ext cx="288304" cy="288304"/>
            <a:chOff x="2660144" y="2168158"/>
            <a:chExt cx="238513" cy="238513"/>
          </a:xfrm>
        </p:grpSpPr>
        <p:sp>
          <p:nvSpPr>
            <p:cNvPr id="37" name="Oval 36"/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2979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ZARAGOZA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3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445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02" y="1176093"/>
            <a:ext cx="6823407" cy="48781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294049" y="437797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Cafetería-</a:t>
            </a:r>
          </a:p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Restaurante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0AB9825-74D3-8740-A168-9991022AE5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276" y="4060980"/>
            <a:ext cx="264628" cy="2646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91010E-5B15-7941-B5E8-DAA69F0DE7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908" y="4064398"/>
            <a:ext cx="264629" cy="2646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52426" y="5453054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Terraza semicubierta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09167" y="2505820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Terraza exterior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82665" y="3883565"/>
            <a:ext cx="288304" cy="288304"/>
            <a:chOff x="3017129" y="1937388"/>
            <a:chExt cx="238513" cy="238513"/>
          </a:xfrm>
        </p:grpSpPr>
        <p:sp>
          <p:nvSpPr>
            <p:cNvPr id="26" name="Oval 25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012040-90C9-2F4C-9729-EDEED3C71DDB}"/>
              </a:ext>
            </a:extLst>
          </p:cNvPr>
          <p:cNvGrpSpPr/>
          <p:nvPr/>
        </p:nvGrpSpPr>
        <p:grpSpPr>
          <a:xfrm>
            <a:off x="4501076" y="2342514"/>
            <a:ext cx="288304" cy="288304"/>
            <a:chOff x="3369529" y="2915261"/>
            <a:chExt cx="288304" cy="28830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0" name="Picture 22">
              <a:extLst>
                <a:ext uri="{FF2B5EF4-FFF2-40B4-BE49-F238E27FC236}">
                  <a16:creationId xmlns:a16="http://schemas.microsoft.com/office/drawing/2014/main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832566" y="3119689"/>
            <a:ext cx="288304" cy="288304"/>
            <a:chOff x="2660144" y="2168158"/>
            <a:chExt cx="238513" cy="238513"/>
          </a:xfrm>
        </p:grpSpPr>
        <p:sp>
          <p:nvSpPr>
            <p:cNvPr id="35" name="Oval 34"/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3643388" y="402075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Zona </a:t>
            </a:r>
            <a:b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relajada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85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992" y="6440946"/>
            <a:ext cx="1616635" cy="7618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10286" y="5860563"/>
            <a:ext cx="120502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r>
              <a:rPr lang="es-ES" sz="1500" spc="50" dirty="0">
                <a:latin typeface="Calibri" charset="0"/>
                <a:ea typeface="Calibri" charset="0"/>
                <a:cs typeface="Calibri" charset="0"/>
              </a:rPr>
              <a:t>Colabora: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56" y="2997437"/>
            <a:ext cx="5846580" cy="114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8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9140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0612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7192085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cxnSp>
        <p:nvCxnSpPr>
          <p:cNvPr id="9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43376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43376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4083726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4083726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B36AD9-06E9-8A48-AF5B-D9E6821C8E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727" y="4860986"/>
            <a:ext cx="657686" cy="6576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78B5BA-8DBD-BB42-8BEA-447EC4E1C2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443" y="4860986"/>
            <a:ext cx="736899" cy="7368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F291EA-EBE2-364F-BBBA-51BE1E66E8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90" y="4824977"/>
            <a:ext cx="705281" cy="70528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5774" y="2454163"/>
            <a:ext cx="2582231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 GUÍA SIRVE PARA </a:t>
            </a:r>
            <a:r>
              <a:rPr lang="en-US" sz="19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SABER CÓMO ACCEDER A CAIXAFORUM </a:t>
            </a:r>
            <a:r>
              <a:rPr lang="en-US" sz="19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zaragoza</a:t>
            </a:r>
            <a:r>
              <a:rPr lang="en-US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QUIZÁ LA TENGAS QUE USAR CON AYUDA DE UNA PERSONA DE APOYO.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006373-E0FF-384F-A5E3-7E4A88CA818E}"/>
              </a:ext>
            </a:extLst>
          </p:cNvPr>
          <p:cNvSpPr/>
          <p:nvPr/>
        </p:nvSpPr>
        <p:spPr>
          <a:xfrm>
            <a:off x="3987246" y="2454163"/>
            <a:ext cx="2582231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 GUÍA ESTÁ EN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FORMATO EDITABLE PARA QUE LA ADAPTES A TUS NECESIDADES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PUEDES CAMBIARLA, REDUCIRLA O AMPLIARLA.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B1DE09-A5A2-1B41-B71C-A224EFE19745}"/>
              </a:ext>
            </a:extLst>
          </p:cNvPr>
          <p:cNvSpPr/>
          <p:nvPr/>
        </p:nvSpPr>
        <p:spPr>
          <a:xfrm>
            <a:off x="7192085" y="2454163"/>
            <a:ext cx="2743954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PUEDES LLEVAR LA GUÍA EN LA PANTALLA DEL MÓVIL O TABLETA. </a:t>
            </a:r>
          </a:p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TAMBIÉN PUEDES IMPRIMIR TODA LA GUÍA O SOLO UNA PARTE Y LLEVARLA CONTIGO. </a:t>
            </a:r>
          </a:p>
        </p:txBody>
      </p:sp>
    </p:spTree>
    <p:extLst>
      <p:ext uri="{BB962C8B-B14F-4D97-AF65-F5344CB8AC3E}">
        <p14:creationId xmlns:p14="http://schemas.microsoft.com/office/powerpoint/2010/main" val="45140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ixaForum Zaragoza: un nuevo hito urbanoDescubrir el Arte, la revista  líder de arte en español">
            <a:extLst>
              <a:ext uri="{FF2B5EF4-FFF2-40B4-BE49-F238E27FC236}">
                <a16:creationId xmlns:a16="http://schemas.microsoft.com/office/drawing/2014/main" id="{CE557622-260D-0B42-8834-2CA4F980D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4675"/>
          <a:stretch/>
        </p:blipFill>
        <p:spPr bwMode="auto">
          <a:xfrm>
            <a:off x="4246878" y="268840"/>
            <a:ext cx="6147540" cy="43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200" cap="all" spc="50" dirty="0">
                <a:latin typeface="Calibri" charset="0"/>
                <a:cs typeface="Calibri" charset="0"/>
              </a:rPr>
              <a:t>CAIXAFORUM Zaragoza TIENE </a:t>
            </a:r>
            <a:r>
              <a:rPr lang="en-US" sz="2200" cap="all" spc="50" dirty="0">
                <a:latin typeface="Calibri" charset="0"/>
                <a:ea typeface="Calibri" charset="0"/>
                <a:cs typeface="Calibri" charset="0"/>
              </a:rPr>
              <a:t>ENTRADA A PIE de </a:t>
            </a: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calle 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5748959" y="5219999"/>
            <a:ext cx="1145252" cy="914395"/>
            <a:chOff x="3468959" y="5219999"/>
            <a:chExt cx="1145252" cy="91439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468959" y="6134394"/>
              <a:ext cx="1145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E5E9912-0C54-B846-9CEA-2F2C80EBD8CE}"/>
              </a:ext>
            </a:extLst>
          </p:cNvPr>
          <p:cNvGrpSpPr/>
          <p:nvPr/>
        </p:nvGrpSpPr>
        <p:grpSpPr>
          <a:xfrm>
            <a:off x="7221896" y="5153484"/>
            <a:ext cx="1508688" cy="980910"/>
            <a:chOff x="5186993" y="5153484"/>
            <a:chExt cx="1508688" cy="980910"/>
          </a:xfrm>
        </p:grpSpPr>
        <p:grpSp>
          <p:nvGrpSpPr>
            <p:cNvPr id="33" name="object 16">
              <a:extLst>
                <a:ext uri="{FF2B5EF4-FFF2-40B4-BE49-F238E27FC236}">
                  <a16:creationId xmlns:a16="http://schemas.microsoft.com/office/drawing/2014/main" id="{B7F9D504-B22D-594B-A6E0-9BBAC35868F1}"/>
                </a:ext>
              </a:extLst>
            </p:cNvPr>
            <p:cNvGrpSpPr/>
            <p:nvPr/>
          </p:nvGrpSpPr>
          <p:grpSpPr>
            <a:xfrm>
              <a:off x="5522115" y="5153484"/>
              <a:ext cx="851252" cy="788897"/>
              <a:chOff x="6726663" y="4670819"/>
              <a:chExt cx="771525" cy="715010"/>
            </a:xfrm>
          </p:grpSpPr>
          <p:pic>
            <p:nvPicPr>
              <p:cNvPr id="34" name="object 17">
                <a:extLst>
                  <a:ext uri="{FF2B5EF4-FFF2-40B4-BE49-F238E27FC236}">
                    <a16:creationId xmlns:a16="http://schemas.microsoft.com/office/drawing/2014/main" id="{ADF6A48E-551D-9E42-86EA-6DC1E5B9B2A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726663" y="4670819"/>
                <a:ext cx="771471" cy="714672"/>
              </a:xfrm>
              <a:prstGeom prst="rect">
                <a:avLst/>
              </a:prstGeom>
            </p:spPr>
          </p:pic>
          <p:pic>
            <p:nvPicPr>
              <p:cNvPr id="35" name="object 18">
                <a:extLst>
                  <a:ext uri="{FF2B5EF4-FFF2-40B4-BE49-F238E27FC236}">
                    <a16:creationId xmlns:a16="http://schemas.microsoft.com/office/drawing/2014/main" id="{9D383B99-DD6D-284F-AE53-1B77FF95D0B6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998045" y="4861384"/>
                <a:ext cx="228709" cy="228685"/>
              </a:xfrm>
              <a:prstGeom prst="rect">
                <a:avLst/>
              </a:prstGeom>
            </p:spPr>
          </p:pic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416A16-A5DD-5348-905B-44FF03FE607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993" y="6134394"/>
              <a:ext cx="150868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1950080" y="6134394"/>
            <a:ext cx="298162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68D13BA6-FC09-CF4E-901C-B515D9F083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8"/>
          <a:stretch/>
        </p:blipFill>
        <p:spPr>
          <a:xfrm>
            <a:off x="1950075" y="4968992"/>
            <a:ext cx="2972741" cy="110490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36D3983-9224-1C4B-A6BB-08239B82EC81}"/>
              </a:ext>
            </a:extLst>
          </p:cNvPr>
          <p:cNvGrpSpPr/>
          <p:nvPr/>
        </p:nvGrpSpPr>
        <p:grpSpPr>
          <a:xfrm>
            <a:off x="5013576" y="5378921"/>
            <a:ext cx="689763" cy="755473"/>
            <a:chOff x="3594426" y="5378921"/>
            <a:chExt cx="689763" cy="75547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A682A84-9C34-A343-957D-BEB40B55E16C}"/>
                </a:ext>
              </a:extLst>
            </p:cNvPr>
            <p:cNvCxnSpPr>
              <a:cxnSpLocks/>
            </p:cNvCxnSpPr>
            <p:nvPr/>
          </p:nvCxnSpPr>
          <p:spPr>
            <a:xfrm>
              <a:off x="3594426" y="6134394"/>
              <a:ext cx="6568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D3750A6-787F-4144-9155-AAB1E517B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609171" y="5378921"/>
              <a:ext cx="675018" cy="53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cap="all" spc="50" dirty="0">
                <a:latin typeface="Calibri" charset="0"/>
                <a:ea typeface="Calibri" charset="0"/>
                <a:cs typeface="Calibri" charset="0"/>
              </a:rPr>
              <a:t>EN LA ENTRADA ESTÁ LA RECEPCIÓN E INFORMACIÓN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Recepción e información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9929EE0-AECE-0B42-A67D-3ED7DB6C118F}"/>
              </a:ext>
            </a:extLst>
          </p:cNvPr>
          <p:cNvGrpSpPr/>
          <p:nvPr/>
        </p:nvGrpSpPr>
        <p:grpSpPr>
          <a:xfrm>
            <a:off x="6761842" y="5317734"/>
            <a:ext cx="1705860" cy="816660"/>
            <a:chOff x="8316198" y="5317734"/>
            <a:chExt cx="1705860" cy="81666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316198" y="6134394"/>
              <a:ext cx="17058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1449" y="5317734"/>
              <a:ext cx="595358" cy="595358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4023476" y="5314368"/>
            <a:ext cx="1081168" cy="820026"/>
            <a:chOff x="5132366" y="5314368"/>
            <a:chExt cx="1081168" cy="820026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16506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2" name="Group 41"/>
          <p:cNvGrpSpPr/>
          <p:nvPr/>
        </p:nvGrpSpPr>
        <p:grpSpPr>
          <a:xfrm>
            <a:off x="5112527" y="5287846"/>
            <a:ext cx="1316781" cy="846548"/>
            <a:chOff x="3884634" y="5287846"/>
            <a:chExt cx="1316781" cy="84654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884634" y="6134394"/>
              <a:ext cx="13167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2895802" y="5219999"/>
            <a:ext cx="1145252" cy="914395"/>
            <a:chOff x="3468959" y="5219999"/>
            <a:chExt cx="1145252" cy="914395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468959" y="6134394"/>
              <a:ext cx="1145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1740EB58-82D4-514C-B28D-BD8BE9B4BD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40"/>
            <a:ext cx="6139498" cy="434568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0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8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628CB7-AADD-634F-BC9A-ECE93BADD5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9740"/>
            <a:ext cx="6140770" cy="43440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 LA IZQUIERDA DE LA RECEPCIÓN ESTÁN LAS TAQUILLAS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Taquillas 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7406728" y="5231491"/>
            <a:ext cx="1261028" cy="902903"/>
            <a:chOff x="5254736" y="5231491"/>
            <a:chExt cx="1261028" cy="902903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5254736" y="6134394"/>
              <a:ext cx="12610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7559" y="5231491"/>
              <a:ext cx="535383" cy="75850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949332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4679776" y="5287846"/>
            <a:ext cx="1316781" cy="846548"/>
            <a:chOff x="3884634" y="5287846"/>
            <a:chExt cx="1316781" cy="846548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884634" y="6134394"/>
              <a:ext cx="13167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grpSp>
        <p:nvGrpSpPr>
          <p:cNvPr id="7" name="Group 6"/>
          <p:cNvGrpSpPr/>
          <p:nvPr/>
        </p:nvGrpSpPr>
        <p:grpSpPr>
          <a:xfrm>
            <a:off x="2527923" y="5320705"/>
            <a:ext cx="1305622" cy="813689"/>
            <a:chOff x="1763847" y="5320705"/>
            <a:chExt cx="1305622" cy="813689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763847" y="6134394"/>
              <a:ext cx="130562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30" name="Rectangle 29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0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8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0ED098-7EEF-C942-8461-EA24CF8307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246879" y="268839"/>
            <a:ext cx="6138000" cy="4341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DETRÁS DE LA RECEPCIÓN ESTÁN LOS ASCENSORES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ASCENSORES 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324154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4075257" y="5287846"/>
            <a:ext cx="1316781" cy="846548"/>
            <a:chOff x="3884634" y="5287846"/>
            <a:chExt cx="1316781" cy="846548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884634" y="6134394"/>
              <a:ext cx="13167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80F5BE-3415-2748-B706-BD8261FFE08F}"/>
              </a:ext>
            </a:extLst>
          </p:cNvPr>
          <p:cNvGrpSpPr/>
          <p:nvPr/>
        </p:nvGrpSpPr>
        <p:grpSpPr>
          <a:xfrm>
            <a:off x="6830940" y="5320682"/>
            <a:ext cx="1512000" cy="813712"/>
            <a:chOff x="8392823" y="5320682"/>
            <a:chExt cx="1512000" cy="81371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6B62295-42CF-4E40-B7C9-672AA3FB3405}"/>
                </a:ext>
              </a:extLst>
            </p:cNvPr>
            <p:cNvCxnSpPr/>
            <p:nvPr/>
          </p:nvCxnSpPr>
          <p:spPr>
            <a:xfrm>
              <a:off x="8392823" y="6134394"/>
              <a:ext cx="15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766CD50-8D18-7541-97C5-E3D0EC1DA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3051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8E595A3-CE02-1146-ABA9-3E7BC992B9F3}"/>
              </a:ext>
            </a:extLst>
          </p:cNvPr>
          <p:cNvGrpSpPr/>
          <p:nvPr/>
        </p:nvGrpSpPr>
        <p:grpSpPr>
          <a:xfrm>
            <a:off x="2312839" y="5481790"/>
            <a:ext cx="884455" cy="652604"/>
            <a:chOff x="624727" y="5481790"/>
            <a:chExt cx="884455" cy="652604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D6122B2-4392-1A47-9DAA-D9414BA9D480}"/>
                </a:ext>
              </a:extLst>
            </p:cNvPr>
            <p:cNvCxnSpPr>
              <a:cxnSpLocks/>
            </p:cNvCxnSpPr>
            <p:nvPr/>
          </p:nvCxnSpPr>
          <p:spPr>
            <a:xfrm>
              <a:off x="624727" y="6134394"/>
              <a:ext cx="88445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69E121C-2676-A64D-B375-0F7E17B548E9}"/>
                </a:ext>
              </a:extLst>
            </p:cNvPr>
            <p:cNvGrpSpPr/>
            <p:nvPr/>
          </p:nvGrpSpPr>
          <p:grpSpPr>
            <a:xfrm>
              <a:off x="742749" y="5481790"/>
              <a:ext cx="649032" cy="430437"/>
              <a:chOff x="9186540" y="5886192"/>
              <a:chExt cx="361317" cy="239625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2946270-41AD-FF46-9D49-516B72DA9142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D226971-957F-5B45-9485-72FA422D7D92}"/>
                  </a:ext>
                </a:extLst>
              </p:cNvPr>
              <p:cNvSpPr/>
              <p:nvPr/>
            </p:nvSpPr>
            <p:spPr>
              <a:xfrm>
                <a:off x="9186540" y="5886196"/>
                <a:ext cx="239621" cy="23962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0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8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AL LADO DE LOS ASCENSORES ESTÁ LA TIENDA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TIENDA 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955724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54238" y="6134394"/>
              <a:ext cx="54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2795497" y="5480507"/>
            <a:ext cx="915899" cy="653887"/>
            <a:chOff x="1373159" y="5480507"/>
            <a:chExt cx="915899" cy="653887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80F5BE-3415-2748-B706-BD8261FFE08F}"/>
              </a:ext>
            </a:extLst>
          </p:cNvPr>
          <p:cNvGrpSpPr/>
          <p:nvPr/>
        </p:nvGrpSpPr>
        <p:grpSpPr>
          <a:xfrm>
            <a:off x="4579493" y="5320682"/>
            <a:ext cx="1512000" cy="813712"/>
            <a:chOff x="8392823" y="5320682"/>
            <a:chExt cx="1512000" cy="81371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6B62295-42CF-4E40-B7C9-672AA3FB3405}"/>
                </a:ext>
              </a:extLst>
            </p:cNvPr>
            <p:cNvCxnSpPr/>
            <p:nvPr/>
          </p:nvCxnSpPr>
          <p:spPr>
            <a:xfrm>
              <a:off x="8392823" y="6134394"/>
              <a:ext cx="15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6CD50-8D18-7541-97C5-E3D0EC1DA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3051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DA14332-4C38-C64C-ABC4-8D5D4CE24A76}"/>
              </a:ext>
            </a:extLst>
          </p:cNvPr>
          <p:cNvGrpSpPr/>
          <p:nvPr/>
        </p:nvGrpSpPr>
        <p:grpSpPr>
          <a:xfrm>
            <a:off x="7180544" y="5320853"/>
            <a:ext cx="903216" cy="813541"/>
            <a:chOff x="8955157" y="5320853"/>
            <a:chExt cx="903216" cy="813541"/>
          </a:xfrm>
        </p:grpSpPr>
        <p:cxnSp>
          <p:nvCxnSpPr>
            <p:cNvPr id="39" name="Straight Connector 38"/>
            <p:cNvCxnSpPr>
              <a:cxnSpLocks/>
            </p:cNvCxnSpPr>
            <p:nvPr/>
          </p:nvCxnSpPr>
          <p:spPr>
            <a:xfrm>
              <a:off x="8955157" y="6134394"/>
              <a:ext cx="9032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74BA366-1BA2-0542-A81A-BA57A3A9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3453" y="5320853"/>
              <a:ext cx="586625" cy="586625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6C9758FA-DAD8-114D-A777-2DAFE89DAA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39"/>
            <a:ext cx="6138000" cy="434125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0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9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061" y="6242400"/>
            <a:ext cx="1052623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_tradnl" sz="2200" cap="all" spc="-10" dirty="0">
                <a:latin typeface="Calibri" charset="0"/>
                <a:ea typeface="Calibri" charset="0"/>
                <a:cs typeface="Calibri" charset="0"/>
              </a:rPr>
              <a:t>DELANTE DE LOS ASCENSORES ESTÁN LAS </a:t>
            </a:r>
            <a:r>
              <a:rPr lang="es-ES_tradnl" sz="2200" cap="all" spc="-10" dirty="0">
                <a:latin typeface="Calibri" charset="0"/>
                <a:cs typeface="Calibri" charset="0"/>
              </a:rPr>
              <a:t>ESCALERAS FIJAS Y LAS </a:t>
            </a:r>
            <a:r>
              <a:rPr lang="es-ES_tradnl" sz="2200" cap="all" spc="-10" dirty="0">
                <a:latin typeface="Calibri" charset="0"/>
                <a:ea typeface="Calibri" charset="0"/>
                <a:cs typeface="Calibri" charset="0"/>
              </a:rPr>
              <a:t>ESCALERAS mecánicas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3651845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80F5BE-3415-2748-B706-BD8261FFE08F}"/>
              </a:ext>
            </a:extLst>
          </p:cNvPr>
          <p:cNvGrpSpPr/>
          <p:nvPr/>
        </p:nvGrpSpPr>
        <p:grpSpPr>
          <a:xfrm>
            <a:off x="2341756" y="5320682"/>
            <a:ext cx="1384038" cy="813712"/>
            <a:chOff x="8498483" y="5320682"/>
            <a:chExt cx="1384038" cy="81371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6B62295-42CF-4E40-B7C9-672AA3FB3405}"/>
                </a:ext>
              </a:extLst>
            </p:cNvPr>
            <p:cNvCxnSpPr>
              <a:cxnSpLocks/>
            </p:cNvCxnSpPr>
            <p:nvPr/>
          </p:nvCxnSpPr>
          <p:spPr>
            <a:xfrm>
              <a:off x="8498483" y="6134394"/>
              <a:ext cx="13840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6CD50-8D18-7541-97C5-E3D0EC1DA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3051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5062654" y="5344741"/>
            <a:ext cx="1906858" cy="789653"/>
            <a:chOff x="5331036" y="5344741"/>
            <a:chExt cx="1906858" cy="789653"/>
          </a:xfrm>
        </p:grpSpPr>
        <p:cxnSp>
          <p:nvCxnSpPr>
            <p:cNvPr id="39" name="Straight Connector 38"/>
            <p:cNvCxnSpPr>
              <a:cxnSpLocks/>
            </p:cNvCxnSpPr>
            <p:nvPr/>
          </p:nvCxnSpPr>
          <p:spPr>
            <a:xfrm>
              <a:off x="5331036" y="6134394"/>
              <a:ext cx="190685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9200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1735AED-5015-CB42-AF97-B964C8371E60}"/>
              </a:ext>
            </a:extLst>
          </p:cNvPr>
          <p:cNvGrpSpPr/>
          <p:nvPr/>
        </p:nvGrpSpPr>
        <p:grpSpPr>
          <a:xfrm>
            <a:off x="7672039" y="5218183"/>
            <a:ext cx="2647399" cy="916211"/>
            <a:chOff x="5415512" y="5218183"/>
            <a:chExt cx="2647399" cy="916211"/>
          </a:xfrm>
        </p:grpSpPr>
        <p:cxnSp>
          <p:nvCxnSpPr>
            <p:cNvPr id="45" name="Straight Connector 44"/>
            <p:cNvCxnSpPr>
              <a:cxnSpLocks/>
            </p:cNvCxnSpPr>
            <p:nvPr/>
          </p:nvCxnSpPr>
          <p:spPr>
            <a:xfrm>
              <a:off x="5415512" y="6134394"/>
              <a:ext cx="264739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4479" y="5218183"/>
              <a:ext cx="857746" cy="79848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54975" y="5481794"/>
            <a:ext cx="1037600" cy="652600"/>
            <a:chOff x="1610469" y="5481794"/>
            <a:chExt cx="1037600" cy="652600"/>
          </a:xfrm>
        </p:grpSpPr>
        <p:cxnSp>
          <p:nvCxnSpPr>
            <p:cNvPr id="48" name="Straight Connector 47"/>
            <p:cNvCxnSpPr>
              <a:cxnSpLocks/>
            </p:cNvCxnSpPr>
            <p:nvPr/>
          </p:nvCxnSpPr>
          <p:spPr>
            <a:xfrm>
              <a:off x="1610469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F82FAA9-D197-4B43-8245-73DF765B903F}"/>
                </a:ext>
              </a:extLst>
            </p:cNvPr>
            <p:cNvGrpSpPr/>
            <p:nvPr/>
          </p:nvGrpSpPr>
          <p:grpSpPr>
            <a:xfrm>
              <a:off x="1809648" y="5481794"/>
              <a:ext cx="649043" cy="430430"/>
              <a:chOff x="9186534" y="5886192"/>
              <a:chExt cx="361323" cy="23962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9" name="Rectangle 58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escaleras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149F885C-FCD3-F347-8F63-6FB648FF6C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6873" y="268840"/>
            <a:ext cx="3060000" cy="432919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0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147610A-3040-E54A-93B2-9B9489C105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7803" y="268842"/>
            <a:ext cx="3060001" cy="43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78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5290</TotalTime>
  <Words>527</Words>
  <Application>Microsoft Macintosh PowerPoint</Application>
  <PresentationFormat>Custom</PresentationFormat>
  <Paragraphs>115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231</cp:revision>
  <cp:lastPrinted>2023-05-04T08:14:46Z</cp:lastPrinted>
  <dcterms:created xsi:type="dcterms:W3CDTF">2022-05-17T11:22:10Z</dcterms:created>
  <dcterms:modified xsi:type="dcterms:W3CDTF">2023-06-16T08:12:25Z</dcterms:modified>
</cp:coreProperties>
</file>