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8" r:id="rId4"/>
    <p:sldId id="333" r:id="rId5"/>
    <p:sldId id="261" r:id="rId6"/>
    <p:sldId id="290" r:id="rId7"/>
    <p:sldId id="313" r:id="rId8"/>
    <p:sldId id="312" r:id="rId9"/>
    <p:sldId id="314" r:id="rId10"/>
    <p:sldId id="315" r:id="rId11"/>
    <p:sldId id="292" r:id="rId12"/>
    <p:sldId id="325" r:id="rId13"/>
    <p:sldId id="316" r:id="rId14"/>
    <p:sldId id="317" r:id="rId15"/>
    <p:sldId id="324" r:id="rId16"/>
    <p:sldId id="332" r:id="rId17"/>
    <p:sldId id="318" r:id="rId18"/>
    <p:sldId id="319" r:id="rId19"/>
    <p:sldId id="322" r:id="rId20"/>
    <p:sldId id="320" r:id="rId21"/>
    <p:sldId id="321" r:id="rId22"/>
    <p:sldId id="323" r:id="rId23"/>
    <p:sldId id="326" r:id="rId24"/>
    <p:sldId id="327" r:id="rId25"/>
    <p:sldId id="328" r:id="rId26"/>
    <p:sldId id="329" r:id="rId27"/>
    <p:sldId id="330" r:id="rId28"/>
    <p:sldId id="331" r:id="rId29"/>
    <p:sldId id="335" r:id="rId30"/>
    <p:sldId id="336" r:id="rId31"/>
    <p:sldId id="283" r:id="rId3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Pérez Monrós" initials="AP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3D"/>
    <a:srgbClr val="F2E4CD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valència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126">
            <a:extLst>
              <a:ext uri="{FF2B5EF4-FFF2-40B4-BE49-F238E27FC236}">
                <a16:creationId xmlns:a16="http://schemas.microsoft.com/office/drawing/2014/main" id="{4F8FAC75-4C36-C143-B405-C5C18006C4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valència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6356EC13-188D-0D46-929E-548315EDDA56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126">
            <a:extLst>
              <a:ext uri="{FF2B5EF4-FFF2-40B4-BE49-F238E27FC236}">
                <a16:creationId xmlns:a16="http://schemas.microsoft.com/office/drawing/2014/main" id="{27197DC6-39FA-AE43-8EAF-968B30F588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</a:t>
            </a:r>
            <a:r>
              <a:rPr lang="es-ES_tradnl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valència</a:t>
            </a:r>
            <a:endParaRPr lang="es-ES_tradnl" sz="700" b="0" i="0" cap="all" baseline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DC272252-E8CC-D54A-A3F1-7A7F0528779C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3103200" cy="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5.pn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9.png"/><Relationship Id="rId7" Type="http://schemas.openxmlformats.org/officeDocument/2006/relationships/image" Target="../media/image2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3.jpeg"/><Relationship Id="rId4" Type="http://schemas.openxmlformats.org/officeDocument/2006/relationships/image" Target="../media/image31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5" Type="http://schemas.openxmlformats.org/officeDocument/2006/relationships/image" Target="../media/image6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2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2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72.png"/><Relationship Id="rId4" Type="http://schemas.openxmlformats.org/officeDocument/2006/relationships/image" Target="../media/image31.png"/><Relationship Id="rId9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79.png"/><Relationship Id="rId10" Type="http://schemas.openxmlformats.org/officeDocument/2006/relationships/image" Target="../media/image80.jpeg"/><Relationship Id="rId4" Type="http://schemas.openxmlformats.org/officeDocument/2006/relationships/image" Target="../media/image23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2.png"/><Relationship Id="rId7" Type="http://schemas.openxmlformats.org/officeDocument/2006/relationships/image" Target="../media/image78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3" Type="http://schemas.openxmlformats.org/officeDocument/2006/relationships/image" Target="../media/image62.png"/><Relationship Id="rId7" Type="http://schemas.openxmlformats.org/officeDocument/2006/relationships/image" Target="../media/image86.png"/><Relationship Id="rId12" Type="http://schemas.openxmlformats.org/officeDocument/2006/relationships/image" Target="../media/image2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88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4.jpe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0.jpe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E4257D-1B82-5548-B846-73D26749C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9" y="2841567"/>
            <a:ext cx="10299600" cy="4536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a-ES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VALÈNCIA</a:t>
            </a:r>
            <a:endParaRPr lang="ca-ES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031892" y="653038"/>
            <a:ext cx="23549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9" y="1173375"/>
            <a:ext cx="5261928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Guia accessible </a:t>
            </a:r>
            <a:b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per a la visita</a:t>
            </a:r>
            <a:endParaRPr lang="ca-ES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A42EBCD8-2C34-03DC-373F-F491F25EF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PLANTA </a:t>
            </a:r>
            <a:r>
              <a:rPr lang="ca-ES" sz="2200" cap="all" spc="50" dirty="0">
                <a:latin typeface="Calibri" charset="0"/>
                <a:cs typeface="Calibri" charset="0"/>
              </a:rPr>
              <a:t>baixa HI HA LA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RECEPCIÓ VERMELLA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 VERMELLA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833937" y="5287846"/>
            <a:ext cx="2481429" cy="846548"/>
            <a:chOff x="6837516" y="5287846"/>
            <a:chExt cx="2481429" cy="84654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837516" y="6134394"/>
              <a:ext cx="248142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7549577" y="5287846"/>
              <a:ext cx="975191" cy="719328"/>
              <a:chOff x="7383304" y="5287846"/>
              <a:chExt cx="975191" cy="71932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2" name="Oval 1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rgbClr val="FF2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540864" y="5314368"/>
            <a:ext cx="1081168" cy="820026"/>
            <a:chOff x="5132366" y="5314368"/>
            <a:chExt cx="1081168" cy="8200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A5F29F-5E14-4041-AECD-70D3A92BF275}"/>
              </a:ext>
            </a:extLst>
          </p:cNvPr>
          <p:cNvCxnSpPr>
            <a:cxnSpLocks/>
          </p:cNvCxnSpPr>
          <p:nvPr/>
        </p:nvCxnSpPr>
        <p:spPr>
          <a:xfrm>
            <a:off x="2869537" y="6134394"/>
            <a:ext cx="163643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F54B7F7-2E5E-5542-8CAE-1FAAD19C64E9}"/>
              </a:ext>
            </a:extLst>
          </p:cNvPr>
          <p:cNvGrpSpPr/>
          <p:nvPr/>
        </p:nvGrpSpPr>
        <p:grpSpPr>
          <a:xfrm>
            <a:off x="2910100" y="5314367"/>
            <a:ext cx="1354587" cy="652160"/>
            <a:chOff x="4347716" y="5314367"/>
            <a:chExt cx="1354587" cy="65216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71E2D2D-45DB-8A43-BE9F-78DD873D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8305" y="5314367"/>
              <a:ext cx="937563" cy="596631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20599D2-C458-A041-975D-F039C88EFE07}"/>
                </a:ext>
              </a:extLst>
            </p:cNvPr>
            <p:cNvGrpSpPr/>
            <p:nvPr/>
          </p:nvGrpSpPr>
          <p:grpSpPr>
            <a:xfrm>
              <a:off x="4347716" y="5730578"/>
              <a:ext cx="1354587" cy="235949"/>
              <a:chOff x="3555093" y="1572260"/>
              <a:chExt cx="1006539" cy="175324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EC2C930-D7C8-C94D-8CCA-6D7EC173B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8D5C74AD-5488-1249-8256-29745892B76F}"/>
                  </a:ext>
                </a:extLst>
              </p:cNvPr>
              <p:cNvSpPr/>
              <p:nvPr/>
            </p:nvSpPr>
            <p:spPr>
              <a:xfrm>
                <a:off x="3729228" y="1572260"/>
                <a:ext cx="832404" cy="175324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5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082"/>
            <a:ext cx="6155074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DAVANT DE LA RECEPCIÓ</a:t>
            </a:r>
            <a:r>
              <a:rPr kumimoji="0" lang="ca-ES" sz="2200" b="0" i="0" u="none" strike="noStrike" kern="1200" cap="none" spc="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VERMELL</a:t>
            </a:r>
            <a:r>
              <a:rPr lang="ca-E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ca-E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HI HA LES ESCALES MECÀNIQUES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3300" b="0" i="0" u="none" strike="noStrike" kern="1200" cap="all" spc="0" normalizeH="0" baseline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ESCALES MECÀNIQUES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82961" y="5481794"/>
            <a:ext cx="1037600" cy="652600"/>
            <a:chOff x="3037511" y="5481794"/>
            <a:chExt cx="1037600" cy="652600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13395" y="5218183"/>
            <a:ext cx="2646893" cy="916211"/>
            <a:chOff x="6746489" y="5218183"/>
            <a:chExt cx="2646893" cy="916211"/>
          </a:xfrm>
        </p:grpSpPr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6746489" y="6134394"/>
              <a:ext cx="26468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1062" y="5218183"/>
              <a:ext cx="857746" cy="79848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388236" y="5314368"/>
            <a:ext cx="1081168" cy="820026"/>
            <a:chOff x="5132366" y="5314368"/>
            <a:chExt cx="1081168" cy="82002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1" name="Rectangle 30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85513" y="5287846"/>
            <a:ext cx="2481429" cy="846548"/>
            <a:chOff x="6826365" y="5287846"/>
            <a:chExt cx="2481429" cy="846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826365" y="6134394"/>
              <a:ext cx="248142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7549577" y="5287846"/>
              <a:ext cx="975191" cy="719328"/>
              <a:chOff x="7383304" y="5287846"/>
              <a:chExt cx="975191" cy="71932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49" name="Oval 48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rgbClr val="FF2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42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698FC37-728C-E1AC-4D88-4F436CE4F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L’ESQUERRA DE LA RECEPCIÓ </a:t>
            </a:r>
            <a:r>
              <a:rPr lang="ca-ES" sz="2200" spc="50" dirty="0">
                <a:latin typeface="Calibri" charset="0"/>
                <a:cs typeface="Calibri" charset="0"/>
              </a:rPr>
              <a:t>VERMELLA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BOTIGA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BOTIGA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A14332-4C38-C64C-ABC4-8D5D4CE24A76}"/>
              </a:ext>
            </a:extLst>
          </p:cNvPr>
          <p:cNvGrpSpPr/>
          <p:nvPr/>
        </p:nvGrpSpPr>
        <p:grpSpPr>
          <a:xfrm>
            <a:off x="7968672" y="5320853"/>
            <a:ext cx="903216" cy="813541"/>
            <a:chOff x="8955157" y="5320853"/>
            <a:chExt cx="903216" cy="813541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8955157" y="6134394"/>
              <a:ext cx="9032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681940" y="5314368"/>
            <a:ext cx="1081168" cy="820026"/>
            <a:chOff x="5132366" y="5314368"/>
            <a:chExt cx="1081168" cy="8200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34631" y="6134394"/>
              <a:ext cx="6428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4" name="Rectangle 43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91069" y="5287846"/>
            <a:ext cx="2481429" cy="846548"/>
            <a:chOff x="6837516" y="5287846"/>
            <a:chExt cx="2481429" cy="84654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837516" y="6134394"/>
              <a:ext cx="248142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7549577" y="5287846"/>
              <a:ext cx="975191" cy="719328"/>
              <a:chOff x="7383304" y="5287846"/>
              <a:chExt cx="975191" cy="71932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49" name="Oval 48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rgbClr val="FF2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186420" y="5294954"/>
            <a:ext cx="1282950" cy="839440"/>
            <a:chOff x="2118873" y="5294954"/>
            <a:chExt cx="1282950" cy="83944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118873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 flipH="1">
              <a:off x="2305703" y="5294954"/>
              <a:ext cx="1004400" cy="718743"/>
              <a:chOff x="4890374" y="5724275"/>
              <a:chExt cx="905568" cy="647058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8770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L’ESQUERRA DE LA </a:t>
            </a:r>
            <a:r>
              <a:rPr lang="ca-ES" sz="2200" spc="50" dirty="0">
                <a:latin typeface="Calibri" charset="0"/>
                <a:cs typeface="Calibri" charset="0"/>
              </a:rPr>
              <a:t>BOTIGA HI HA LA RECEPCIÓ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VERDA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 VERDA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A14332-4C38-C64C-ABC4-8D5D4CE24A76}"/>
              </a:ext>
            </a:extLst>
          </p:cNvPr>
          <p:cNvGrpSpPr/>
          <p:nvPr/>
        </p:nvGrpSpPr>
        <p:grpSpPr>
          <a:xfrm>
            <a:off x="4524059" y="5320853"/>
            <a:ext cx="903216" cy="813541"/>
            <a:chOff x="8932855" y="5320853"/>
            <a:chExt cx="903216" cy="813541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8932855" y="6134394"/>
              <a:ext cx="9032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345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622941" y="5287846"/>
            <a:ext cx="2019254" cy="846548"/>
            <a:chOff x="6578337" y="5287846"/>
            <a:chExt cx="2019254" cy="8465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578337" y="6134394"/>
              <a:ext cx="20192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179132" y="5287846"/>
              <a:ext cx="975191" cy="719328"/>
              <a:chOff x="7383304" y="5287846"/>
              <a:chExt cx="975191" cy="71932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30" name="Oval 29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319934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24670" y="5294954"/>
            <a:ext cx="1282950" cy="839440"/>
            <a:chOff x="2118873" y="5294954"/>
            <a:chExt cx="1282950" cy="83944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118873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 flipH="1">
              <a:off x="2305703" y="5294954"/>
              <a:ext cx="1004400" cy="718743"/>
              <a:chOff x="4890374" y="5724275"/>
              <a:chExt cx="905568" cy="647058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29476B4-51B3-B04F-874F-416BBCF9B1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2718" cy="43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07CE0EBD-5D5A-E275-D014-CC8F0A92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DARRERE LA RECEPCIÓ VERDA HI HA LA ZONA RELAXADA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RELAXADA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724211" y="5326244"/>
            <a:ext cx="1934098" cy="808150"/>
            <a:chOff x="4896548" y="5326244"/>
            <a:chExt cx="1934098" cy="808150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426283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1BEC58-0215-E84E-8BBF-591A7CAD00DA}"/>
              </a:ext>
            </a:extLst>
          </p:cNvPr>
          <p:cNvGrpSpPr/>
          <p:nvPr/>
        </p:nvGrpSpPr>
        <p:grpSpPr>
          <a:xfrm>
            <a:off x="1987404" y="5481794"/>
            <a:ext cx="1037600" cy="652600"/>
            <a:chOff x="3037511" y="5481794"/>
            <a:chExt cx="1037600" cy="6526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ED5A3E-63C5-CC47-A488-F7951F466C4D}"/>
                </a:ext>
              </a:extLst>
            </p:cNvPr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51E81F-D55B-C548-99A5-61CB4D40901A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42E4487-18B3-E649-9CF8-8D7E6D747F5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D899EC3-BE66-D646-B941-6647D26DB7C2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00786" y="5287846"/>
            <a:ext cx="2019254" cy="846548"/>
            <a:chOff x="6578337" y="5287846"/>
            <a:chExt cx="2019254" cy="84654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578337" y="6134394"/>
              <a:ext cx="20192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7179132" y="5287846"/>
              <a:ext cx="975191" cy="719328"/>
              <a:chOff x="7383304" y="5287846"/>
              <a:chExt cx="975191" cy="71932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45" name="Oval 44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19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C2270B3A-93D7-676A-264A-8B74F6B4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LA RECEPCIÓ VERDA HI HA L’ASCENSOR I LES ESCALES FIXES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 I ESCALES FIXES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285159" y="5481794"/>
            <a:ext cx="1037600" cy="652600"/>
            <a:chOff x="3037511" y="5481794"/>
            <a:chExt cx="1037600" cy="652600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54C0D2-2913-ED47-81F6-C80CDE25CB4F}"/>
              </a:ext>
            </a:extLst>
          </p:cNvPr>
          <p:cNvGrpSpPr/>
          <p:nvPr/>
        </p:nvGrpSpPr>
        <p:grpSpPr>
          <a:xfrm>
            <a:off x="7692074" y="5344741"/>
            <a:ext cx="1663799" cy="789653"/>
            <a:chOff x="5569938" y="5344741"/>
            <a:chExt cx="1663799" cy="78965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AEA459-F710-8D4F-AB25-FC1887C3E2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9938" y="6134394"/>
              <a:ext cx="16637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1D3A972-C215-734C-9C16-669FA40B6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2548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FA592F-5DC0-1740-8261-E4788C9EBFC6}"/>
              </a:ext>
            </a:extLst>
          </p:cNvPr>
          <p:cNvGrpSpPr/>
          <p:nvPr/>
        </p:nvGrpSpPr>
        <p:grpSpPr>
          <a:xfrm>
            <a:off x="5727777" y="5320682"/>
            <a:ext cx="1230731" cy="813712"/>
            <a:chOff x="8392824" y="5320682"/>
            <a:chExt cx="1230731" cy="81371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E5C336-0573-BC42-B751-0B9D1D7810CA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F2B855A-8DB4-1F40-B2C9-C2B48506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707999" y="5287846"/>
            <a:ext cx="2019254" cy="846548"/>
            <a:chOff x="6578337" y="5287846"/>
            <a:chExt cx="2019254" cy="84654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578337" y="6134394"/>
              <a:ext cx="20192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7179132" y="5287846"/>
              <a:ext cx="975191" cy="719328"/>
              <a:chOff x="7383304" y="5287846"/>
              <a:chExt cx="975191" cy="71932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383304" y="5287846"/>
                <a:ext cx="633837" cy="719328"/>
                <a:chOff x="3237519" y="5291021"/>
                <a:chExt cx="620873" cy="704615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7519" y="5291021"/>
                  <a:ext cx="620873" cy="620873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775"/>
                <a:stretch/>
              </p:blipFill>
              <p:spPr>
                <a:xfrm rot="19800000">
                  <a:off x="3399825" y="5784625"/>
                  <a:ext cx="296260" cy="211011"/>
                </a:xfrm>
                <a:prstGeom prst="rect">
                  <a:avLst/>
                </a:prstGeom>
              </p:spPr>
            </p:pic>
          </p:grpSp>
          <p:sp>
            <p:nvSpPr>
              <p:cNvPr id="47" name="Oval 46"/>
              <p:cNvSpPr/>
              <p:nvPr/>
            </p:nvSpPr>
            <p:spPr>
              <a:xfrm>
                <a:off x="8083062" y="5646250"/>
                <a:ext cx="275433" cy="2754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3B3793-256D-9844-BB18-7D5ACF13CCCD}"/>
              </a:ext>
            </a:extLst>
          </p:cNvPr>
          <p:cNvGrpSpPr/>
          <p:nvPr/>
        </p:nvGrpSpPr>
        <p:grpSpPr>
          <a:xfrm>
            <a:off x="4643110" y="5314368"/>
            <a:ext cx="1081168" cy="820026"/>
            <a:chOff x="5132366" y="5314368"/>
            <a:chExt cx="1081168" cy="82002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DB0071E-1366-4744-8DD2-DDDB006252C2}"/>
                </a:ext>
              </a:extLst>
            </p:cNvPr>
            <p:cNvCxnSpPr>
              <a:cxnSpLocks/>
            </p:cNvCxnSpPr>
            <p:nvPr/>
          </p:nvCxnSpPr>
          <p:spPr>
            <a:xfrm>
              <a:off x="5323480" y="6134394"/>
              <a:ext cx="6078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F161605-4B97-D245-85C5-97E72FAAA9BA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6E2FD43-AB75-AB4C-97F8-8E0CADBE7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B61E2B1-F243-604C-8718-6A8C048A7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0D2E08B-D30E-8045-A5D6-820F3D091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658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DE LA </a:t>
            </a:r>
            <a:r>
              <a:rPr lang="ca-ES" sz="2200" spc="50" dirty="0">
                <a:latin typeface="Calibri" charset="0"/>
                <a:cs typeface="Calibri" charset="0"/>
              </a:rPr>
              <a:t>BOTIGA HI HA LA GRADA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GRADA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48769" y="5481794"/>
            <a:ext cx="1037600" cy="652600"/>
            <a:chOff x="3037511" y="5481794"/>
            <a:chExt cx="1037600" cy="652600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754189" y="5320853"/>
            <a:ext cx="903216" cy="813541"/>
            <a:chOff x="3903743" y="5320853"/>
            <a:chExt cx="903216" cy="813541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3903743" y="6134394"/>
              <a:ext cx="90321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4BA366-1BA2-0542-A81A-BA57A3A9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2039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566889" y="5314368"/>
            <a:ext cx="1081168" cy="820026"/>
            <a:chOff x="5132366" y="5314368"/>
            <a:chExt cx="1081168" cy="8200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23480" y="6134394"/>
              <a:ext cx="6427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6866711" y="5248438"/>
            <a:ext cx="804593" cy="885956"/>
            <a:chOff x="5982812" y="5248438"/>
            <a:chExt cx="804593" cy="8859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EB1D9F-2D02-034B-B2F4-DA54C996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9308" y="5248438"/>
              <a:ext cx="771601" cy="771601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8900AA-B46D-2241-8499-CE9CE75FEFC4}"/>
                </a:ext>
              </a:extLst>
            </p:cNvPr>
            <p:cNvCxnSpPr>
              <a:cxnSpLocks/>
            </p:cNvCxnSpPr>
            <p:nvPr/>
          </p:nvCxnSpPr>
          <p:spPr>
            <a:xfrm>
              <a:off x="5982812" y="6134394"/>
              <a:ext cx="8045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E4D5F1C-C02A-FC4B-9122-39FB0D52AC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3"/>
            <a:ext cx="6147804" cy="43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ENMIG DE LA GRADA HI HA</a:t>
            </a:r>
            <a:r>
              <a:rPr lang="ca-ES" sz="2200" spc="50" dirty="0">
                <a:latin typeface="Calibri" charset="0"/>
                <a:cs typeface="Calibri" charset="0"/>
              </a:rPr>
              <a:t> LA RAMBLA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RAMBLA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15F5D7-D885-5F45-9BD9-2C80EDF265BD}"/>
              </a:ext>
            </a:extLst>
          </p:cNvPr>
          <p:cNvGrpSpPr/>
          <p:nvPr/>
        </p:nvGrpSpPr>
        <p:grpSpPr>
          <a:xfrm>
            <a:off x="4579435" y="5248438"/>
            <a:ext cx="804593" cy="885956"/>
            <a:chOff x="6243907" y="5248438"/>
            <a:chExt cx="804593" cy="88595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EE5FAE-F48B-0A45-99AA-E88A89D2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9392" y="5248438"/>
              <a:ext cx="771601" cy="771601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C82BE79-2D41-AD44-911E-F04E476BDC9F}"/>
                </a:ext>
              </a:extLst>
            </p:cNvPr>
            <p:cNvCxnSpPr>
              <a:cxnSpLocks/>
            </p:cNvCxnSpPr>
            <p:nvPr/>
          </p:nvCxnSpPr>
          <p:spPr>
            <a:xfrm>
              <a:off x="6243907" y="6134394"/>
              <a:ext cx="8045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10520A-8B7B-A94E-AAB9-AA04134B2EE2}"/>
              </a:ext>
            </a:extLst>
          </p:cNvPr>
          <p:cNvGrpSpPr/>
          <p:nvPr/>
        </p:nvGrpSpPr>
        <p:grpSpPr>
          <a:xfrm>
            <a:off x="2977554" y="5342352"/>
            <a:ext cx="823915" cy="792042"/>
            <a:chOff x="3191678" y="5342352"/>
            <a:chExt cx="823915" cy="7920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E56F7D-E124-854D-A594-D8DE9AC87FFF}"/>
                </a:ext>
              </a:extLst>
            </p:cNvPr>
            <p:cNvCxnSpPr/>
            <p:nvPr/>
          </p:nvCxnSpPr>
          <p:spPr>
            <a:xfrm>
              <a:off x="3191678" y="6134394"/>
              <a:ext cx="823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3422D1-24A8-9E49-874D-45410B48736B}"/>
                </a:ext>
              </a:extLst>
            </p:cNvPr>
            <p:cNvGrpSpPr/>
            <p:nvPr/>
          </p:nvGrpSpPr>
          <p:grpSpPr>
            <a:xfrm>
              <a:off x="3279523" y="5342352"/>
              <a:ext cx="648224" cy="648227"/>
              <a:chOff x="1972712" y="5263997"/>
              <a:chExt cx="648224" cy="64822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41B274D-78B5-7D43-A384-B13E4B70A7C5}"/>
                  </a:ext>
                </a:extLst>
              </p:cNvPr>
              <p:cNvSpPr/>
              <p:nvPr/>
            </p:nvSpPr>
            <p:spPr>
              <a:xfrm>
                <a:off x="1972712" y="5263997"/>
                <a:ext cx="648224" cy="6482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C711C9F-11BC-784E-9054-2A578EA91F07}"/>
                  </a:ext>
                </a:extLst>
              </p:cNvPr>
              <p:cNvSpPr/>
              <p:nvPr/>
            </p:nvSpPr>
            <p:spPr>
              <a:xfrm>
                <a:off x="2167321" y="5458606"/>
                <a:ext cx="259007" cy="259008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6103794-5119-BF48-8953-9AD101695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36" y="260081"/>
            <a:ext cx="6108700" cy="43307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6C75BC3-B490-4D44-A591-725E98DC1DD0}"/>
              </a:ext>
            </a:extLst>
          </p:cNvPr>
          <p:cNvGrpSpPr/>
          <p:nvPr/>
        </p:nvGrpSpPr>
        <p:grpSpPr>
          <a:xfrm>
            <a:off x="6656157" y="4889587"/>
            <a:ext cx="1373862" cy="1244807"/>
            <a:chOff x="2049104" y="4889587"/>
            <a:chExt cx="1373862" cy="12448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C1AC03-854A-5B44-AAE9-99810F5DE1F0}"/>
                </a:ext>
              </a:extLst>
            </p:cNvPr>
            <p:cNvCxnSpPr>
              <a:cxnSpLocks/>
            </p:cNvCxnSpPr>
            <p:nvPr/>
          </p:nvCxnSpPr>
          <p:spPr>
            <a:xfrm>
              <a:off x="2049104" y="6134394"/>
              <a:ext cx="13738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34A380B-45ED-D04C-B792-41A7BC6B2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9104" y="4889587"/>
              <a:ext cx="1373862" cy="1189317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B072179A-337E-6975-78B8-2E830C292042}"/>
              </a:ext>
            </a:extLst>
          </p:cNvPr>
          <p:cNvGrpSpPr/>
          <p:nvPr/>
        </p:nvGrpSpPr>
        <p:grpSpPr>
          <a:xfrm>
            <a:off x="5406330" y="5314368"/>
            <a:ext cx="1081168" cy="820026"/>
            <a:chOff x="5132366" y="5314368"/>
            <a:chExt cx="1081168" cy="820026"/>
          </a:xfrm>
        </p:grpSpPr>
        <p:cxnSp>
          <p:nvCxnSpPr>
            <p:cNvPr id="3" name="Straight Connector 17">
              <a:extLst>
                <a:ext uri="{FF2B5EF4-FFF2-40B4-BE49-F238E27FC236}">
                  <a16:creationId xmlns:a16="http://schemas.microsoft.com/office/drawing/2014/main" id="{BC2FF95F-684A-0759-E19A-28DA926D90B4}"/>
                </a:ext>
              </a:extLst>
            </p:cNvPr>
            <p:cNvCxnSpPr/>
            <p:nvPr/>
          </p:nvCxnSpPr>
          <p:spPr>
            <a:xfrm>
              <a:off x="5262336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BE25D534-BDA6-D9D6-9F33-E5F417CBDC7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" name="Picture 19">
                <a:extLst>
                  <a:ext uri="{FF2B5EF4-FFF2-40B4-BE49-F238E27FC236}">
                    <a16:creationId xmlns:a16="http://schemas.microsoft.com/office/drawing/2014/main" id="{F7B0BCD4-A278-EF05-40DE-80DF98BF8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7" name="Picture 20">
                <a:extLst>
                  <a:ext uri="{FF2B5EF4-FFF2-40B4-BE49-F238E27FC236}">
                    <a16:creationId xmlns:a16="http://schemas.microsoft.com/office/drawing/2014/main" id="{D7F83BFD-1381-0BDC-8925-B52BE2AED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8" name="Picture 22">
                <a:extLst>
                  <a:ext uri="{FF2B5EF4-FFF2-40B4-BE49-F238E27FC236}">
                    <a16:creationId xmlns:a16="http://schemas.microsoft.com/office/drawing/2014/main" id="{41A173C8-D79A-D865-9873-D16E2F385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908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cs typeface="Calibri" charset="0"/>
              </a:rPr>
              <a:t>A LA RAMBLA A L’ESQUERRA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SALA 1 D’EXPOSICIONS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1 D’EXPOSICIONS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752732" y="5320705"/>
            <a:ext cx="1305622" cy="813689"/>
            <a:chOff x="1763847" y="5320705"/>
            <a:chExt cx="1305622" cy="81368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241687" y="5311077"/>
            <a:ext cx="2712742" cy="823317"/>
            <a:chOff x="6502742" y="5311077"/>
            <a:chExt cx="2712742" cy="8233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616" y="5330287"/>
              <a:ext cx="576757" cy="57675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F5D080-0EAA-A744-9E16-64FEB28D1B14}"/>
                </a:ext>
              </a:extLst>
            </p:cNvPr>
            <p:cNvGrpSpPr/>
            <p:nvPr/>
          </p:nvGrpSpPr>
          <p:grpSpPr>
            <a:xfrm>
              <a:off x="6502742" y="5311077"/>
              <a:ext cx="2712742" cy="823317"/>
              <a:chOff x="5830067" y="5311077"/>
              <a:chExt cx="2712742" cy="823317"/>
            </a:xfrm>
          </p:grpSpPr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>
                <a:off x="5830067" y="6134394"/>
                <a:ext cx="271274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991F88B-A2C1-FC4A-B45A-681FC67D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9062" y="5311077"/>
                <a:ext cx="602602" cy="602602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967936" y="5314368"/>
            <a:ext cx="1081168" cy="820026"/>
            <a:chOff x="5132366" y="5314368"/>
            <a:chExt cx="1081168" cy="8200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E5A187-A48A-AA48-A8FF-58E9EDF16521}"/>
              </a:ext>
            </a:extLst>
          </p:cNvPr>
          <p:cNvGrpSpPr/>
          <p:nvPr/>
        </p:nvGrpSpPr>
        <p:grpSpPr>
          <a:xfrm>
            <a:off x="1923821" y="4889587"/>
            <a:ext cx="1373862" cy="1244807"/>
            <a:chOff x="2049104" y="4889587"/>
            <a:chExt cx="1373862" cy="12448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96F6D9-F993-B54A-B4DC-0EEC103B9946}"/>
                </a:ext>
              </a:extLst>
            </p:cNvPr>
            <p:cNvCxnSpPr>
              <a:cxnSpLocks/>
            </p:cNvCxnSpPr>
            <p:nvPr/>
          </p:nvCxnSpPr>
          <p:spPr>
            <a:xfrm>
              <a:off x="2049104" y="6134394"/>
              <a:ext cx="13738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F1F2913-B9A2-294C-8E4F-EAD1BB285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9104" y="4889587"/>
              <a:ext cx="1373862" cy="1189317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FA665A-C066-4F4C-B2EB-B0669A86E1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6434" y="256381"/>
            <a:ext cx="6108699" cy="43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2110D09A-8E2C-8B05-E80B-4BF62B0C6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cs typeface="Calibri" charset="0"/>
              </a:rPr>
              <a:t>A LA RAMBLA A LA DRETA HI HA L’AULA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S1 I L’AULA S2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AULA S1 </a:t>
              </a:r>
              <a:r>
                <a:rPr lang="ca-ES" sz="3300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</a:t>
              </a:r>
              <a:br>
                <a:rPr lang="ca-ES" sz="3300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AULA </a:t>
              </a: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225222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206581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64059-EC41-CF4F-86E9-CD9C5844100B}"/>
              </a:ext>
            </a:extLst>
          </p:cNvPr>
          <p:cNvGrpSpPr/>
          <p:nvPr/>
        </p:nvGrpSpPr>
        <p:grpSpPr>
          <a:xfrm>
            <a:off x="2396227" y="4889587"/>
            <a:ext cx="1373862" cy="1244807"/>
            <a:chOff x="2049104" y="4889587"/>
            <a:chExt cx="1373862" cy="12448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3F1DC4-E9D9-BC44-B93F-FFB41D691F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9104" y="6134394"/>
              <a:ext cx="13738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6A5789-13ED-DA47-8792-1E42E088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9104" y="4889587"/>
              <a:ext cx="1373862" cy="118931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7698BC-C54E-6B4E-9800-13F6F905836A}"/>
              </a:ext>
            </a:extLst>
          </p:cNvPr>
          <p:cNvGrpSpPr/>
          <p:nvPr/>
        </p:nvGrpSpPr>
        <p:grpSpPr>
          <a:xfrm>
            <a:off x="6229866" y="4890904"/>
            <a:ext cx="2315038" cy="1243490"/>
            <a:chOff x="6729104" y="4890904"/>
            <a:chExt cx="2315038" cy="124349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80A16C-9C85-BB42-8077-BB9E4BC52F30}"/>
                </a:ext>
              </a:extLst>
            </p:cNvPr>
            <p:cNvCxnSpPr>
              <a:cxnSpLocks/>
            </p:cNvCxnSpPr>
            <p:nvPr/>
          </p:nvCxnSpPr>
          <p:spPr>
            <a:xfrm>
              <a:off x="6729104" y="6134394"/>
              <a:ext cx="23150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Imatge 6">
              <a:extLst>
                <a:ext uri="{FF2B5EF4-FFF2-40B4-BE49-F238E27FC236}">
                  <a16:creationId xmlns:a16="http://schemas.microsoft.com/office/drawing/2014/main" id="{62C0B939-9A8C-3B4F-B020-276269BAD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5518" y="4890904"/>
              <a:ext cx="2042211" cy="1188000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242009" y="5294954"/>
            <a:ext cx="1005892" cy="839440"/>
            <a:chOff x="1553401" y="5294954"/>
            <a:chExt cx="1005892" cy="8394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7498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7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En Aquesta guia HI TROBARÀS </a:t>
            </a:r>
            <a:r>
              <a:rPr lang="ca-ES" sz="2200" cap="all" spc="50" dirty="0">
                <a:latin typeface="Calibri" charset="0"/>
                <a:cs typeface="Calibri" charset="0"/>
              </a:rPr>
              <a:t>informació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SOBRE Caixaforum VALÈNCIA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962206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hi trobaràs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diversos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espais per visitar.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Els podràs visitar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tots o crear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teu propi itinerari.</a:t>
            </a:r>
          </a:p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 ha autobusos de línia i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metro que et porten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ca-ES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té un pàrquing a prop.</a:t>
            </a:r>
            <a:endParaRPr lang="ca-E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273997" y="3897766"/>
            <a:ext cx="0" cy="6402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498512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web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hi pots trobar tota la informació del centre, les seves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activitats i exposicions: </a:t>
            </a:r>
            <a:r>
              <a:rPr lang="ca-ES" sz="15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.org</a:t>
            </a:r>
            <a:r>
              <a:rPr lang="ca-ES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/Valencia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29194"/>
            <a:ext cx="2081774" cy="936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Carrer Eduardo </a:t>
            </a:r>
            <a:b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Primo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Yúfera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, 1A</a:t>
            </a:r>
            <a:r>
              <a:rPr lang="en-U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. 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46013 València</a:t>
            </a:r>
          </a:p>
          <a:p>
            <a:pPr>
              <a:lnSpc>
                <a:spcPts val="1700"/>
              </a:lnSpc>
              <a:spcAft>
                <a:spcPts val="1000"/>
              </a:spcAft>
            </a:pP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960 901 960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8076892" y="5362647"/>
            <a:ext cx="0" cy="902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guia està creat com a anticipació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facilitar el seguiment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 la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Recomanem revisar la guia abans d’anar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per preparar la visita.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921013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57D60208-D6E0-3444-B65B-91021850D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82726"/>
            <a:ext cx="438692" cy="438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5B29E5-793C-E74A-B0E5-20E14A149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COSTAT DE LES </a:t>
            </a:r>
            <a:r>
              <a:rPr lang="ca-ES" sz="2200" spc="50" dirty="0">
                <a:latin typeface="Calibri" charset="0"/>
                <a:cs typeface="Calibri" charset="0"/>
              </a:rPr>
              <a:t>AULES HI HA LA SALA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2 D’EXPOSICIONS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2 D’EXPOSICIONS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21659" y="5311077"/>
            <a:ext cx="2708560" cy="823317"/>
            <a:chOff x="6791574" y="5311077"/>
            <a:chExt cx="2708560" cy="8233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5061" y="5330287"/>
              <a:ext cx="576757" cy="57675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F5D080-0EAA-A744-9E16-64FEB28D1B14}"/>
                </a:ext>
              </a:extLst>
            </p:cNvPr>
            <p:cNvGrpSpPr/>
            <p:nvPr/>
          </p:nvGrpSpPr>
          <p:grpSpPr>
            <a:xfrm>
              <a:off x="6791574" y="5311077"/>
              <a:ext cx="2708560" cy="823317"/>
              <a:chOff x="6118899" y="5311077"/>
              <a:chExt cx="2708560" cy="823317"/>
            </a:xfrm>
          </p:grpSpPr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6118899" y="6134394"/>
                <a:ext cx="270856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991F88B-A2C1-FC4A-B45A-681FC67D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43507" y="5311077"/>
                <a:ext cx="602602" cy="602602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898309" y="5314368"/>
            <a:ext cx="1081168" cy="820026"/>
            <a:chOff x="5132366" y="5314368"/>
            <a:chExt cx="1081168" cy="8200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20692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635204C-CFD9-684B-9FA8-B801D6C959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167" y="256381"/>
            <a:ext cx="6111235" cy="433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93654" y="4890904"/>
            <a:ext cx="762473" cy="1243490"/>
            <a:chOff x="3911126" y="4890904"/>
            <a:chExt cx="762473" cy="124349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1C2C53-DB78-F44E-BA34-8FC6B9145001}"/>
                </a:ext>
              </a:extLst>
            </p:cNvPr>
            <p:cNvCxnSpPr>
              <a:cxnSpLocks/>
            </p:cNvCxnSpPr>
            <p:nvPr/>
          </p:nvCxnSpPr>
          <p:spPr>
            <a:xfrm>
              <a:off x="3914775" y="6134394"/>
              <a:ext cx="75882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tge 6">
              <a:extLst>
                <a:ext uri="{FF2B5EF4-FFF2-40B4-BE49-F238E27FC236}">
                  <a16:creationId xmlns:a16="http://schemas.microsoft.com/office/drawing/2014/main" id="{0CA5F350-C6D3-3E40-82F6-8282B36CD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1126" y="4890904"/>
              <a:ext cx="758824" cy="11880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294236" y="5480507"/>
            <a:ext cx="915899" cy="653887"/>
            <a:chOff x="1373159" y="5480507"/>
            <a:chExt cx="915899" cy="65388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417043" y="6134394"/>
              <a:ext cx="775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60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LA PLANTA 1 ÉS LA PLAÇA ÀGORA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PLAÇA ÀGORA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731186-2360-F94C-A9D5-A88D19524A04}"/>
              </a:ext>
            </a:extLst>
          </p:cNvPr>
          <p:cNvGrpSpPr/>
          <p:nvPr/>
        </p:nvGrpSpPr>
        <p:grpSpPr>
          <a:xfrm>
            <a:off x="5758829" y="4890904"/>
            <a:ext cx="1678061" cy="1243490"/>
            <a:chOff x="5628203" y="4890904"/>
            <a:chExt cx="1678061" cy="124349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0ABB4A-6004-614B-B75C-C5BC1D229EC5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87D110-1FE0-6C4F-88B1-2A85141CE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678061" cy="1188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DB604D-4896-B644-9536-5D585EAE5628}"/>
              </a:ext>
            </a:extLst>
          </p:cNvPr>
          <p:cNvGrpSpPr/>
          <p:nvPr/>
        </p:nvGrpSpPr>
        <p:grpSpPr>
          <a:xfrm>
            <a:off x="3255717" y="5314367"/>
            <a:ext cx="1391358" cy="820027"/>
            <a:chOff x="4146263" y="5314367"/>
            <a:chExt cx="1391358" cy="82002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D89CE3-478F-BC4F-9954-A04F7CBE03A8}"/>
                </a:ext>
              </a:extLst>
            </p:cNvPr>
            <p:cNvCxnSpPr>
              <a:cxnSpLocks/>
            </p:cNvCxnSpPr>
            <p:nvPr/>
          </p:nvCxnSpPr>
          <p:spPr>
            <a:xfrm>
              <a:off x="4391734" y="6134394"/>
              <a:ext cx="11458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7AA49D-F03B-6C4A-8DF0-276BFE7EE604}"/>
                </a:ext>
              </a:extLst>
            </p:cNvPr>
            <p:cNvGrpSpPr/>
            <p:nvPr/>
          </p:nvGrpSpPr>
          <p:grpSpPr>
            <a:xfrm>
              <a:off x="4146263" y="5314367"/>
              <a:ext cx="1354587" cy="596631"/>
              <a:chOff x="4347716" y="5314367"/>
              <a:chExt cx="1354587" cy="59663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A0C7332-5C58-AF49-92F0-772450BCB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8305" y="5314367"/>
                <a:ext cx="937563" cy="596631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C0C7768-F95B-5944-B1DD-A52BC13BBEF9}"/>
                  </a:ext>
                </a:extLst>
              </p:cNvPr>
              <p:cNvGrpSpPr/>
              <p:nvPr/>
            </p:nvGrpSpPr>
            <p:grpSpPr>
              <a:xfrm>
                <a:off x="4347716" y="5560086"/>
                <a:ext cx="1354587" cy="185369"/>
                <a:chOff x="3555093" y="1445573"/>
                <a:chExt cx="1006539" cy="137740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ED737B0-C2C8-724A-9D11-AD4827EBD9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45573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0DBFE275-90A2-B44B-B60A-62B012BE95B0}"/>
                    </a:ext>
                  </a:extLst>
                </p:cNvPr>
                <p:cNvSpPr/>
                <p:nvPr/>
              </p:nvSpPr>
              <p:spPr>
                <a:xfrm>
                  <a:off x="3729228" y="1454389"/>
                  <a:ext cx="832404" cy="98989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Plaça Àgora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B1B60CF2-8104-F9F5-DFAB-8D518CB4114B}"/>
              </a:ext>
            </a:extLst>
          </p:cNvPr>
          <p:cNvGrpSpPr/>
          <p:nvPr/>
        </p:nvGrpSpPr>
        <p:grpSpPr>
          <a:xfrm>
            <a:off x="4656211" y="5314368"/>
            <a:ext cx="1081168" cy="820026"/>
            <a:chOff x="5132366" y="5314368"/>
            <a:chExt cx="1081168" cy="820026"/>
          </a:xfrm>
        </p:grpSpPr>
        <p:cxnSp>
          <p:nvCxnSpPr>
            <p:cNvPr id="9" name="Straight Connector 17">
              <a:extLst>
                <a:ext uri="{FF2B5EF4-FFF2-40B4-BE49-F238E27FC236}">
                  <a16:creationId xmlns:a16="http://schemas.microsoft.com/office/drawing/2014/main" id="{366B208A-0579-8864-BF8C-C40A4B102AA5}"/>
                </a:ext>
              </a:extLst>
            </p:cNvPr>
            <p:cNvCxnSpPr>
              <a:cxnSpLocks/>
            </p:cNvCxnSpPr>
            <p:nvPr/>
          </p:nvCxnSpPr>
          <p:spPr>
            <a:xfrm>
              <a:off x="5340393" y="6134394"/>
              <a:ext cx="3545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78018B1-8278-4E23-FA3F-B2B99FA3F43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1" name="Picture 19">
                <a:extLst>
                  <a:ext uri="{FF2B5EF4-FFF2-40B4-BE49-F238E27FC236}">
                    <a16:creationId xmlns:a16="http://schemas.microsoft.com/office/drawing/2014/main" id="{B4EE11C5-50C3-AA1A-ACD4-2828D65CE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2033E17A-8D87-3DA9-24DB-ACEEF8F47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4" name="Picture 22">
                <a:extLst>
                  <a:ext uri="{FF2B5EF4-FFF2-40B4-BE49-F238E27FC236}">
                    <a16:creationId xmlns:a16="http://schemas.microsoft.com/office/drawing/2014/main" id="{70A7011D-F075-834F-9B6A-8C098861D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282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PLAÇA ÀGORA HI HA ZONES RELAXADES AMB</a:t>
            </a:r>
            <a:r>
              <a:rPr lang="ca-ES" sz="2200" spc="50" dirty="0">
                <a:latin typeface="Calibri" charset="0"/>
                <a:cs typeface="Calibri" charset="0"/>
              </a:rPr>
              <a:t> SOFÀS VERDS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RELAXADA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31963" y="5326244"/>
            <a:ext cx="2199158" cy="808150"/>
            <a:chOff x="4896548" y="5326244"/>
            <a:chExt cx="2199158" cy="808150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4896548" y="6134394"/>
              <a:ext cx="21991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459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507342-203C-434E-BD67-A2668FB2EE12}"/>
              </a:ext>
            </a:extLst>
          </p:cNvPr>
          <p:cNvGrpSpPr/>
          <p:nvPr/>
        </p:nvGrpSpPr>
        <p:grpSpPr>
          <a:xfrm>
            <a:off x="1969069" y="4890904"/>
            <a:ext cx="1678061" cy="1243490"/>
            <a:chOff x="5628203" y="4890904"/>
            <a:chExt cx="1678061" cy="124349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D908D7-1D28-874A-BFAF-EC6747BB34DD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299D233-11A7-604E-910F-1755732BD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678061" cy="1188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549376" y="5507366"/>
            <a:ext cx="1629793" cy="628809"/>
            <a:chOff x="7549376" y="5507366"/>
            <a:chExt cx="1629793" cy="6288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43F437-5D31-8840-BE60-104A26DE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9868" y="5507366"/>
              <a:ext cx="628809" cy="628809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8BC62E-54A7-BF40-940A-B957EEDB3BC3}"/>
                </a:ext>
              </a:extLst>
            </p:cNvPr>
            <p:cNvCxnSpPr>
              <a:cxnSpLocks/>
            </p:cNvCxnSpPr>
            <p:nvPr/>
          </p:nvCxnSpPr>
          <p:spPr>
            <a:xfrm>
              <a:off x="7549376" y="6134394"/>
              <a:ext cx="16297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Plaça Àgora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6385F1-F586-CB48-BBB5-2B5FE8AE2E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60081"/>
            <a:ext cx="6142719" cy="4347910"/>
          </a:xfrm>
          <a:prstGeom prst="rect">
            <a:avLst/>
          </a:prstGeom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F2833186-5A6F-2F3E-6531-186962F8099D}"/>
              </a:ext>
            </a:extLst>
          </p:cNvPr>
          <p:cNvGrpSpPr/>
          <p:nvPr/>
        </p:nvGrpSpPr>
        <p:grpSpPr>
          <a:xfrm>
            <a:off x="3687115" y="5314368"/>
            <a:ext cx="1081168" cy="820026"/>
            <a:chOff x="5132366" y="5314368"/>
            <a:chExt cx="1081168" cy="820026"/>
          </a:xfrm>
        </p:grpSpPr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A68BAE6D-AFD9-9A73-B70C-5143A1E00F44}"/>
                </a:ext>
              </a:extLst>
            </p:cNvPr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70E4362D-626E-9423-E7E8-38D97DB6A10D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0" name="Picture 19">
                <a:extLst>
                  <a:ext uri="{FF2B5EF4-FFF2-40B4-BE49-F238E27FC236}">
                    <a16:creationId xmlns:a16="http://schemas.microsoft.com/office/drawing/2014/main" id="{51034C73-0B1A-E037-75C9-925371F72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1" name="Picture 20">
                <a:extLst>
                  <a:ext uri="{FF2B5EF4-FFF2-40B4-BE49-F238E27FC236}">
                    <a16:creationId xmlns:a16="http://schemas.microsoft.com/office/drawing/2014/main" id="{1359E8D1-F3E7-0F49-2038-8B21759F2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2" name="Picture 22">
                <a:extLst>
                  <a:ext uri="{FF2B5EF4-FFF2-40B4-BE49-F238E27FC236}">
                    <a16:creationId xmlns:a16="http://schemas.microsoft.com/office/drawing/2014/main" id="{2E94DD47-D15D-68BB-EF48-5FE3521B5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2170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L’ESQUERRA DE LA PLAÇA </a:t>
            </a:r>
            <a:r>
              <a:rPr lang="ca-ES" sz="2200" spc="50" dirty="0">
                <a:latin typeface="Calibri" charset="0"/>
                <a:cs typeface="Calibri" charset="0"/>
              </a:rPr>
              <a:t>ÀGORA HI HA EL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RESTAURANT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RESTAURANT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99778" y="5320705"/>
            <a:ext cx="1246310" cy="813689"/>
            <a:chOff x="1763847" y="5320705"/>
            <a:chExt cx="1246310" cy="81368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763847" y="6134394"/>
              <a:ext cx="12463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627CBE-9110-FA4E-B661-4E1C0CC1AD2C}"/>
              </a:ext>
            </a:extLst>
          </p:cNvPr>
          <p:cNvGrpSpPr/>
          <p:nvPr/>
        </p:nvGrpSpPr>
        <p:grpSpPr>
          <a:xfrm>
            <a:off x="7264144" y="5320852"/>
            <a:ext cx="1545319" cy="813542"/>
            <a:chOff x="7274788" y="5320852"/>
            <a:chExt cx="1545319" cy="81354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A6BBC7-6FEC-2548-924D-28149A37BFEA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5453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6B5344-1F13-034E-9553-B9B04C29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4047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247F93-64BF-AE48-A9BF-F591FAB14809}"/>
              </a:ext>
            </a:extLst>
          </p:cNvPr>
          <p:cNvGrpSpPr/>
          <p:nvPr/>
        </p:nvGrpSpPr>
        <p:grpSpPr>
          <a:xfrm>
            <a:off x="4395365" y="4890904"/>
            <a:ext cx="1678061" cy="1243490"/>
            <a:chOff x="5628203" y="4890904"/>
            <a:chExt cx="1678061" cy="124349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A6EFD00-ACCB-4C49-A0CC-6032776149B7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D324FB4-B22F-3D4F-A87D-E4CC56441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678061" cy="1188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86079D-1A6F-AB4A-83EA-EC33956F5CC3}"/>
              </a:ext>
            </a:extLst>
          </p:cNvPr>
          <p:cNvGrpSpPr/>
          <p:nvPr/>
        </p:nvGrpSpPr>
        <p:grpSpPr>
          <a:xfrm>
            <a:off x="6118645" y="5314368"/>
            <a:ext cx="1081168" cy="820026"/>
            <a:chOff x="5132366" y="5314368"/>
            <a:chExt cx="1081168" cy="82002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C58C8A-8F26-2C4A-8BE4-BF05AA35831F}"/>
                </a:ext>
              </a:extLst>
            </p:cNvPr>
            <p:cNvCxnSpPr>
              <a:cxnSpLocks/>
            </p:cNvCxnSpPr>
            <p:nvPr/>
          </p:nvCxnSpPr>
          <p:spPr>
            <a:xfrm>
              <a:off x="521532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BE912F-EBD8-D048-BDF8-B8CDEE22CD5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465207E-A558-D746-801D-672938C7A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35F6BA4-63C4-5345-8C27-475137AF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FE85E16-E51C-804B-9C49-A0D0D2FDB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6" name="Rectangle 25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Plaça Àgora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EA061E-4889-AC46-BE60-F763868F84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6" y="260081"/>
            <a:ext cx="6153350" cy="4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95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ENMIG DE LA PLAÇA ÀGORA HI HA EL NÚVOL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EL NÚVOL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82774" y="5342352"/>
            <a:ext cx="830050" cy="792042"/>
            <a:chOff x="4720163" y="5342352"/>
            <a:chExt cx="830050" cy="7920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532" y="5342352"/>
              <a:ext cx="709313" cy="709313"/>
            </a:xfrm>
            <a:prstGeom prst="rect">
              <a:avLst/>
            </a:prstGeom>
          </p:spPr>
        </p:pic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4720163" y="6134394"/>
              <a:ext cx="8300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A9D4C3-9C83-2441-A2D4-6746BE608963}"/>
              </a:ext>
            </a:extLst>
          </p:cNvPr>
          <p:cNvGrpSpPr/>
          <p:nvPr/>
        </p:nvGrpSpPr>
        <p:grpSpPr>
          <a:xfrm>
            <a:off x="2679213" y="5342352"/>
            <a:ext cx="823915" cy="792042"/>
            <a:chOff x="3191678" y="5342352"/>
            <a:chExt cx="823915" cy="79204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191678" y="6134394"/>
              <a:ext cx="823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3279523" y="5342352"/>
              <a:ext cx="648224" cy="648227"/>
              <a:chOff x="1972712" y="5263997"/>
              <a:chExt cx="648224" cy="64822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1972712" y="5263997"/>
                <a:ext cx="648224" cy="6482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2167321" y="5458606"/>
                <a:ext cx="259007" cy="259008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912003" y="5314368"/>
            <a:ext cx="1081168" cy="820026"/>
            <a:chOff x="5132366" y="5314368"/>
            <a:chExt cx="1081168" cy="82002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5AE955-1077-554E-802D-E98473AE8F95}"/>
              </a:ext>
            </a:extLst>
          </p:cNvPr>
          <p:cNvGrpSpPr/>
          <p:nvPr/>
        </p:nvGrpSpPr>
        <p:grpSpPr>
          <a:xfrm>
            <a:off x="4319413" y="4890904"/>
            <a:ext cx="1678061" cy="1243490"/>
            <a:chOff x="5628203" y="4890904"/>
            <a:chExt cx="1678061" cy="124349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1DD796-49AF-9540-8389-CB092FE710E2}"/>
                </a:ext>
              </a:extLst>
            </p:cNvPr>
            <p:cNvCxnSpPr>
              <a:cxnSpLocks/>
            </p:cNvCxnSpPr>
            <p:nvPr/>
          </p:nvCxnSpPr>
          <p:spPr>
            <a:xfrm>
              <a:off x="5628204" y="6134394"/>
              <a:ext cx="1678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7F0312-9EEA-0646-946D-153F6DAE9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203" y="4890904"/>
              <a:ext cx="1403187" cy="118800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Plaça Àgora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1185B48-96B4-6643-8603-F27C35DC1E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888"/>
            <a:ext cx="6153350" cy="43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7" y="260081"/>
            <a:ext cx="6153349" cy="4349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DEL </a:t>
            </a:r>
            <a:r>
              <a:rPr lang="ca-ES" sz="2200" spc="50" dirty="0">
                <a:latin typeface="Calibri" charset="0"/>
                <a:cs typeface="Calibri" charset="0"/>
              </a:rPr>
              <a:t>NÚVOL HI HA L’AUDITORI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48254" y="5481794"/>
            <a:ext cx="1037600" cy="652600"/>
            <a:chOff x="2992499" y="5481794"/>
            <a:chExt cx="1037600" cy="652600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2992499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191678" y="5481794"/>
              <a:ext cx="649043" cy="430430"/>
              <a:chOff x="9186534" y="5886192"/>
              <a:chExt cx="361323" cy="23962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467721" y="5282695"/>
            <a:ext cx="1137411" cy="851699"/>
            <a:chOff x="6862597" y="5282695"/>
            <a:chExt cx="1137411" cy="851699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6862597" y="6134394"/>
              <a:ext cx="11374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8395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Plaça Àgora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21041" y="5342352"/>
            <a:ext cx="830050" cy="792042"/>
            <a:chOff x="4720163" y="5342352"/>
            <a:chExt cx="830050" cy="79204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532" y="5342352"/>
              <a:ext cx="709313" cy="709313"/>
            </a:xfrm>
            <a:prstGeom prst="rect">
              <a:avLst/>
            </a:prstGeom>
          </p:spPr>
        </p:pic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4720163" y="6134394"/>
              <a:ext cx="8300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388650" y="5314368"/>
            <a:ext cx="1081168" cy="820026"/>
            <a:chOff x="5132366" y="5314368"/>
            <a:chExt cx="1081168" cy="8200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373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L’ESQUERRA DE </a:t>
            </a:r>
            <a:r>
              <a:rPr lang="ca-ES" sz="2200" spc="50" dirty="0">
                <a:latin typeface="Calibri" charset="0"/>
                <a:cs typeface="Calibri" charset="0"/>
              </a:rPr>
              <a:t>L’AUDITORI HI HA ELS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BANYS PER A HOMES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HOMES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433913" y="5297619"/>
            <a:ext cx="827850" cy="836775"/>
            <a:chOff x="8731657" y="5297619"/>
            <a:chExt cx="827850" cy="8367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53029" y="5314368"/>
            <a:ext cx="1081168" cy="820026"/>
            <a:chOff x="5132366" y="5314368"/>
            <a:chExt cx="1081168" cy="82002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8069770" y="5333551"/>
            <a:ext cx="885642" cy="800843"/>
            <a:chOff x="8128229" y="5333551"/>
            <a:chExt cx="885642" cy="8008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128229" y="6134394"/>
              <a:ext cx="8856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9618" y="5333551"/>
              <a:ext cx="582864" cy="58286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094889" y="5320705"/>
            <a:ext cx="1305622" cy="813689"/>
            <a:chOff x="1763847" y="5320705"/>
            <a:chExt cx="1305622" cy="81368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1D93D5C-37BD-7F4C-8C80-1FD4807037F5}"/>
              </a:ext>
            </a:extLst>
          </p:cNvPr>
          <p:cNvGrpSpPr/>
          <p:nvPr/>
        </p:nvGrpSpPr>
        <p:grpSpPr>
          <a:xfrm>
            <a:off x="3891776" y="5282695"/>
            <a:ext cx="1268311" cy="851699"/>
            <a:chOff x="6408839" y="5282695"/>
            <a:chExt cx="1268311" cy="85169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CB6950-CC1E-2C48-BD3A-5065726F28E7}"/>
                </a:ext>
              </a:extLst>
            </p:cNvPr>
            <p:cNvCxnSpPr>
              <a:cxnSpLocks/>
            </p:cNvCxnSpPr>
            <p:nvPr/>
          </p:nvCxnSpPr>
          <p:spPr>
            <a:xfrm>
              <a:off x="6408839" y="6134394"/>
              <a:ext cx="12683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822CBBF-C13F-6842-AC59-5A04A6C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347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Plaça Àgora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DC140D0-4FF2-C543-BCBC-3E4BBA0500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082"/>
            <a:ext cx="6153349" cy="43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BD0CBE2F-88AD-3BB7-8A87-CDAAD6946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60082"/>
            <a:ext cx="6144442" cy="4350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DRETA DE </a:t>
            </a:r>
            <a:r>
              <a:rPr lang="ca-ES" sz="2200" spc="50" dirty="0">
                <a:latin typeface="Calibri" charset="0"/>
                <a:cs typeface="Calibri" charset="0"/>
              </a:rPr>
              <a:t>L’AUDITORI HI HA ELS BANYS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PER A DONES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DONES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937240" y="5333551"/>
            <a:ext cx="824599" cy="800843"/>
            <a:chOff x="8960093" y="5333551"/>
            <a:chExt cx="824599" cy="8008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960093" y="6134394"/>
              <a:ext cx="8245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0960" y="5333551"/>
              <a:ext cx="582864" cy="58286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290604" y="5297619"/>
            <a:ext cx="827850" cy="836775"/>
            <a:chOff x="8731657" y="5297619"/>
            <a:chExt cx="827850" cy="8367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930368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D93D5C-37BD-7F4C-8C80-1FD4807037F5}"/>
              </a:ext>
            </a:extLst>
          </p:cNvPr>
          <p:cNvGrpSpPr/>
          <p:nvPr/>
        </p:nvGrpSpPr>
        <p:grpSpPr>
          <a:xfrm>
            <a:off x="3869473" y="5282695"/>
            <a:ext cx="1183556" cy="851699"/>
            <a:chOff x="6414758" y="5282695"/>
            <a:chExt cx="1183556" cy="85169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CB6950-CC1E-2C48-BD3A-5065726F28E7}"/>
                </a:ext>
              </a:extLst>
            </p:cNvPr>
            <p:cNvCxnSpPr>
              <a:cxnSpLocks/>
            </p:cNvCxnSpPr>
            <p:nvPr/>
          </p:nvCxnSpPr>
          <p:spPr>
            <a:xfrm>
              <a:off x="6414758" y="6134394"/>
              <a:ext cx="11835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822CBBF-C13F-6842-AC59-5A04A6C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629" y="5282695"/>
              <a:ext cx="685815" cy="685815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0" y="917815"/>
            <a:ext cx="14986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Plaça Àgora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89515" y="5294954"/>
            <a:ext cx="1005892" cy="839440"/>
            <a:chOff x="1553401" y="5294954"/>
            <a:chExt cx="1005892" cy="83944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6708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valència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baixa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20320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870492" cy="283022"/>
            <a:chOff x="9344025" y="6448333"/>
            <a:chExt cx="870492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710889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735" y="1589255"/>
            <a:ext cx="7085046" cy="4507295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4323064" y="279140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d’exposicions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2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B949C5-4630-8344-8CD4-1A55EF294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176" y="2333939"/>
            <a:ext cx="315220" cy="31522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4793310" y="461492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d’exposicions</a:t>
            </a:r>
            <a:b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1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3B949C5-4630-8344-8CD4-1A55EF294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22" y="4157457"/>
            <a:ext cx="315220" cy="31522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400643" y="2509012"/>
            <a:ext cx="49161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889224" y="2509012"/>
            <a:ext cx="49161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400642" y="3412562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rambla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7529702" y="2777194"/>
            <a:ext cx="614393" cy="2055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VERDA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7322366" y="4634908"/>
            <a:ext cx="632157" cy="1983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VERDA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ED386FB-80A0-A246-BB34-2DF335907A28}"/>
              </a:ext>
            </a:extLst>
          </p:cNvPr>
          <p:cNvSpPr/>
          <p:nvPr/>
        </p:nvSpPr>
        <p:spPr>
          <a:xfrm>
            <a:off x="6113845" y="6158785"/>
            <a:ext cx="1546807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 caixaforum</a:t>
            </a:r>
          </a:p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Des del PONT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2ED29B13-0EA7-6041-96D0-519DFA3DDC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4875" y="5889630"/>
            <a:ext cx="240728" cy="240728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BED386FB-80A0-A246-BB34-2DF335907A28}"/>
              </a:ext>
            </a:extLst>
          </p:cNvPr>
          <p:cNvSpPr/>
          <p:nvPr/>
        </p:nvSpPr>
        <p:spPr>
          <a:xfrm>
            <a:off x="6407716" y="1250044"/>
            <a:ext cx="1546807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 </a:t>
            </a:r>
            <a:r>
              <a:rPr lang="ca-ES" sz="1000" b="1" cap="all" dirty="0" err="1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endParaRPr lang="ca-ES" sz="1000" b="1" cap="all" dirty="0">
              <a:solidFill>
                <a:srgbClr val="B448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Des de </a:t>
            </a:r>
            <a:r>
              <a:rPr lang="ca-ES" sz="1000" b="1" cap="all" dirty="0" err="1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l’oceanogrÀfic</a:t>
            </a:r>
            <a:endParaRPr lang="ca-ES" sz="1000" b="1" cap="all" dirty="0">
              <a:solidFill>
                <a:srgbClr val="B448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2ED29B13-0EA7-6041-96D0-519DFA3DDC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10228" y="1553865"/>
            <a:ext cx="240728" cy="240728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6711593" y="2593553"/>
            <a:ext cx="525467" cy="1050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grades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10DC9A7-4DA1-B14F-945B-9AA2DFB6C1FB}"/>
              </a:ext>
            </a:extLst>
          </p:cNvPr>
          <p:cNvGrpSpPr/>
          <p:nvPr/>
        </p:nvGrpSpPr>
        <p:grpSpPr>
          <a:xfrm>
            <a:off x="7316729" y="2986811"/>
            <a:ext cx="288304" cy="288304"/>
            <a:chOff x="4861807" y="2365580"/>
            <a:chExt cx="288304" cy="28830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1873FBD-1669-704A-B3E1-158BFBF6A5AD}"/>
                </a:ext>
              </a:extLst>
            </p:cNvPr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2DB05A9-A017-7246-A908-8C102166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10DC9A7-4DA1-B14F-945B-9AA2DFB6C1FB}"/>
              </a:ext>
            </a:extLst>
          </p:cNvPr>
          <p:cNvGrpSpPr/>
          <p:nvPr/>
        </p:nvGrpSpPr>
        <p:grpSpPr>
          <a:xfrm>
            <a:off x="7330387" y="4297784"/>
            <a:ext cx="288304" cy="288304"/>
            <a:chOff x="4861807" y="2365580"/>
            <a:chExt cx="288304" cy="288304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873FBD-1669-704A-B3E1-158BFBF6A5AD}"/>
                </a:ext>
              </a:extLst>
            </p:cNvPr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2DB05A9-A017-7246-A908-8C102166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7530603" y="4934570"/>
            <a:ext cx="288304" cy="288304"/>
            <a:chOff x="3369529" y="2915261"/>
            <a:chExt cx="288304" cy="28830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4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6907733" y="2866889"/>
            <a:ext cx="288304" cy="288304"/>
            <a:chOff x="3369529" y="2915261"/>
            <a:chExt cx="288304" cy="28830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7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2621048-DC2B-A247-AC22-6C62E55D7BD3}"/>
              </a:ext>
            </a:extLst>
          </p:cNvPr>
          <p:cNvGrpSpPr/>
          <p:nvPr/>
        </p:nvGrpSpPr>
        <p:grpSpPr>
          <a:xfrm>
            <a:off x="6355248" y="4340768"/>
            <a:ext cx="288304" cy="288304"/>
            <a:chOff x="2145998" y="2159559"/>
            <a:chExt cx="238513" cy="238513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4FA0E2A-77BB-2C4F-8C52-CE6CBC2A2C9C}"/>
                </a:ext>
              </a:extLst>
            </p:cNvPr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37787C2-4870-5C4D-AE12-09D1A3745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399127" y="5398318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Cafeteria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A20E53-0281-6F4F-ABA0-92E990784DEB}"/>
              </a:ext>
            </a:extLst>
          </p:cNvPr>
          <p:cNvSpPr/>
          <p:nvPr/>
        </p:nvSpPr>
        <p:spPr>
          <a:xfrm>
            <a:off x="6994984" y="3579317"/>
            <a:ext cx="777911" cy="2104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plaça Àgora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925B9821-F930-B64B-AAA6-7A86CC9983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96332" y="3765907"/>
            <a:ext cx="240728" cy="240728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6861721" y="4510834"/>
            <a:ext cx="288304" cy="288304"/>
            <a:chOff x="4033255" y="3882927"/>
            <a:chExt cx="238513" cy="238513"/>
          </a:xfrm>
        </p:grpSpPr>
        <p:sp>
          <p:nvSpPr>
            <p:cNvPr id="118" name="Oval 117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sp>
        <p:nvSpPr>
          <p:cNvPr id="122" name="Rectangle 121"/>
          <p:cNvSpPr/>
          <p:nvPr/>
        </p:nvSpPr>
        <p:spPr>
          <a:xfrm>
            <a:off x="7575367" y="394580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Botiga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130" y="3585643"/>
            <a:ext cx="255720" cy="25572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6711593" y="4050008"/>
            <a:ext cx="525467" cy="1050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grades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791" y="5315362"/>
            <a:ext cx="264628" cy="264628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7124384" y="2490191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ZONA RELAXADA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45677" y="2264373"/>
            <a:ext cx="288304" cy="288304"/>
            <a:chOff x="4335702" y="5664349"/>
            <a:chExt cx="288304" cy="28830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DE45693-8FAF-E443-B31B-C42E1B069B3F}"/>
                </a:ext>
              </a:extLst>
            </p:cNvPr>
            <p:cNvSpPr/>
            <p:nvPr/>
          </p:nvSpPr>
          <p:spPr>
            <a:xfrm>
              <a:off x="4335702" y="5664349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5219A3C-CC20-8545-A3C8-E4FC2420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6825" y="5701799"/>
              <a:ext cx="185201" cy="202563"/>
            </a:xfrm>
            <a:prstGeom prst="rect">
              <a:avLst/>
            </a:prstGeom>
          </p:spPr>
        </p:pic>
      </p:grpSp>
      <p:grpSp>
        <p:nvGrpSpPr>
          <p:cNvPr id="138" name="Group 137"/>
          <p:cNvGrpSpPr/>
          <p:nvPr/>
        </p:nvGrpSpPr>
        <p:grpSpPr>
          <a:xfrm>
            <a:off x="6099777" y="5254166"/>
            <a:ext cx="288304" cy="288304"/>
            <a:chOff x="3017129" y="1937388"/>
            <a:chExt cx="238513" cy="238513"/>
          </a:xfrm>
        </p:grpSpPr>
        <p:sp>
          <p:nvSpPr>
            <p:cNvPr id="139" name="Oval 138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B732939-D412-2244-A5A1-BCE40F8A2FD0}"/>
              </a:ext>
            </a:extLst>
          </p:cNvPr>
          <p:cNvGrpSpPr/>
          <p:nvPr/>
        </p:nvGrpSpPr>
        <p:grpSpPr>
          <a:xfrm>
            <a:off x="6706680" y="2261876"/>
            <a:ext cx="288304" cy="288304"/>
            <a:chOff x="3017129" y="1937388"/>
            <a:chExt cx="238513" cy="23851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ED2B19A-D017-8D42-B0BF-FA054BA4AF24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6BF6D4B-AD0E-7D4B-B054-4E3AD6ED5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CA530E-2CE1-B34E-BA56-312E42BBD6B1}"/>
              </a:ext>
            </a:extLst>
          </p:cNvPr>
          <p:cNvSpPr/>
          <p:nvPr/>
        </p:nvSpPr>
        <p:spPr>
          <a:xfrm>
            <a:off x="4832366" y="5764001"/>
            <a:ext cx="1078383" cy="27984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ACCÉS A RESTAURANT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9E572916-0B5F-B441-A726-84FCCA83F6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3989">
            <a:off x="7222749" y="5142315"/>
            <a:ext cx="240728" cy="240728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67E8019A-6881-6F46-BF7D-D017BA333F33}"/>
              </a:ext>
            </a:extLst>
          </p:cNvPr>
          <p:cNvSpPr/>
          <p:nvPr/>
        </p:nvSpPr>
        <p:spPr>
          <a:xfrm>
            <a:off x="6680176" y="4975025"/>
            <a:ext cx="596656" cy="41151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ACCÉS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cs typeface="Calibri Light" charset="0"/>
              </a:rPr>
              <a:t>A BANYS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FB6546-F26A-BF4D-BBE4-E6A9DA7178D1}"/>
              </a:ext>
            </a:extLst>
          </p:cNvPr>
          <p:cNvGrpSpPr/>
          <p:nvPr/>
        </p:nvGrpSpPr>
        <p:grpSpPr>
          <a:xfrm>
            <a:off x="6362652" y="2610525"/>
            <a:ext cx="288304" cy="288304"/>
            <a:chOff x="6221972" y="2540185"/>
            <a:chExt cx="288304" cy="28830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7739F44-DAA6-4040-A2D6-8C451792ADA5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81E8AF7-AD45-4C46-9D56-E783D16A3A72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8AF458C0-BDCF-E047-B2AA-51EB3093C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FFC61D-849E-C045-8489-A6D3C9ED195A}"/>
                </a:ext>
              </a:extLst>
            </p:cNvPr>
            <p:cNvSpPr/>
            <p:nvPr/>
          </p:nvSpPr>
          <p:spPr>
            <a:xfrm>
              <a:off x="6277395" y="2578819"/>
              <a:ext cx="81933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B846628-FE53-734F-A08A-8250DAF0213E}"/>
              </a:ext>
            </a:extLst>
          </p:cNvPr>
          <p:cNvGrpSpPr/>
          <p:nvPr/>
        </p:nvGrpSpPr>
        <p:grpSpPr>
          <a:xfrm>
            <a:off x="6362652" y="3601125"/>
            <a:ext cx="288304" cy="288304"/>
            <a:chOff x="6221972" y="2540185"/>
            <a:chExt cx="288304" cy="28830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2095C7C-250E-454C-89BE-84B128B5C646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6E6EA544-F595-8941-93CC-8DDEB0CD6BF6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D81C47F0-18C2-2049-A2CD-EE007FC5D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50951AA-0B39-BC42-99AD-3AA84CD02549}"/>
                </a:ext>
              </a:extLst>
            </p:cNvPr>
            <p:cNvSpPr/>
            <p:nvPr/>
          </p:nvSpPr>
          <p:spPr>
            <a:xfrm>
              <a:off x="6382734" y="2578819"/>
              <a:ext cx="81933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2D0DBE29-79E2-5842-999E-A31C9FD662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68267" y="5642441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8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735" y="1578185"/>
            <a:ext cx="7084799" cy="4507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valÈncia</a:t>
            </a:r>
            <a:endParaRPr lang="ca-E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Plaça Àgora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21965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870492" cy="283022"/>
            <a:chOff x="9344025" y="6448333"/>
            <a:chExt cx="870492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710889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123740" y="3979087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núvol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3012040-90C9-2F4C-9729-EDEED3C71DDB}"/>
              </a:ext>
            </a:extLst>
          </p:cNvPr>
          <p:cNvGrpSpPr/>
          <p:nvPr/>
        </p:nvGrpSpPr>
        <p:grpSpPr>
          <a:xfrm>
            <a:off x="6176196" y="2745345"/>
            <a:ext cx="288304" cy="288304"/>
            <a:chOff x="3369529" y="2915261"/>
            <a:chExt cx="288304" cy="28830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9C9EDD-1644-D24B-BEDB-93B43FB0FF7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7" name="Picture 22">
              <a:extLst>
                <a:ext uri="{FF2B5EF4-FFF2-40B4-BE49-F238E27FC236}">
                  <a16:creationId xmlns:a16="http://schemas.microsoft.com/office/drawing/2014/main" id="{EBD07074-50A0-C849-8474-E4009C6A3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2927133-8413-A942-9AC4-3BF2D95475E5}"/>
              </a:ext>
            </a:extLst>
          </p:cNvPr>
          <p:cNvGrpSpPr/>
          <p:nvPr/>
        </p:nvGrpSpPr>
        <p:grpSpPr>
          <a:xfrm>
            <a:off x="5611801" y="4994007"/>
            <a:ext cx="288304" cy="288304"/>
            <a:chOff x="2660144" y="2168158"/>
            <a:chExt cx="238513" cy="238513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DE45693-8FAF-E443-B31B-C42E1B069B3F}"/>
                </a:ext>
              </a:extLst>
            </p:cNvPr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01AEC77-8E90-144B-A713-8A70AA10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747C029-46F1-1E4D-846A-68125DB274AC}"/>
              </a:ext>
            </a:extLst>
          </p:cNvPr>
          <p:cNvSpPr/>
          <p:nvPr/>
        </p:nvSpPr>
        <p:spPr>
          <a:xfrm>
            <a:off x="5053433" y="5327726"/>
            <a:ext cx="883245" cy="1983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restaurant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A20E53-0281-6F4F-ABA0-92E990784DEB}"/>
              </a:ext>
            </a:extLst>
          </p:cNvPr>
          <p:cNvSpPr/>
          <p:nvPr/>
        </p:nvSpPr>
        <p:spPr>
          <a:xfrm>
            <a:off x="4834420" y="2671629"/>
            <a:ext cx="731615" cy="217868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plaça Àgora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6179296" y="4736787"/>
            <a:ext cx="288304" cy="288304"/>
            <a:chOff x="4033255" y="3882927"/>
            <a:chExt cx="238513" cy="238513"/>
          </a:xfrm>
        </p:grpSpPr>
        <p:sp>
          <p:nvSpPr>
            <p:cNvPr id="118" name="Oval 117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sp>
        <p:nvSpPr>
          <p:cNvPr id="120" name="Rectangle 119"/>
          <p:cNvSpPr/>
          <p:nvPr/>
        </p:nvSpPr>
        <p:spPr>
          <a:xfrm>
            <a:off x="3211608" y="398602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auditori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210" y="3485101"/>
            <a:ext cx="412525" cy="4125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491010E-5B15-7941-B5E8-DAA69F0DE7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11" y="5216353"/>
            <a:ext cx="264629" cy="26462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5376151" y="2320095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ZONA RELAXADA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AD73D9-2528-254D-803B-922BC4FEEC79}"/>
              </a:ext>
            </a:extLst>
          </p:cNvPr>
          <p:cNvSpPr/>
          <p:nvPr/>
        </p:nvSpPr>
        <p:spPr>
          <a:xfrm>
            <a:off x="4591344" y="4498959"/>
            <a:ext cx="715319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ZONA RELAXADA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162513" y="2985941"/>
            <a:ext cx="288304" cy="288304"/>
            <a:chOff x="4033255" y="3882927"/>
            <a:chExt cx="238513" cy="238513"/>
          </a:xfrm>
        </p:grpSpPr>
        <p:sp>
          <p:nvSpPr>
            <p:cNvPr id="67" name="Oval 66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6117104" y="5231160"/>
            <a:ext cx="288304" cy="288304"/>
            <a:chOff x="3017129" y="1937388"/>
            <a:chExt cx="238513" cy="238513"/>
          </a:xfrm>
        </p:grpSpPr>
        <p:sp>
          <p:nvSpPr>
            <p:cNvPr id="71" name="Oval 70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FFC97C-5B12-D148-A830-61AB3D397B1E}"/>
              </a:ext>
            </a:extLst>
          </p:cNvPr>
          <p:cNvGrpSpPr/>
          <p:nvPr/>
        </p:nvGrpSpPr>
        <p:grpSpPr>
          <a:xfrm>
            <a:off x="6586161" y="2373207"/>
            <a:ext cx="288304" cy="288304"/>
            <a:chOff x="3017129" y="1937388"/>
            <a:chExt cx="238513" cy="2385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95EA1D8-CBCA-1441-971F-640AF291D42B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16D3710-2D32-0648-8552-8D4B4699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12EC230-7877-194B-903D-B3D599BD44A0}"/>
              </a:ext>
            </a:extLst>
          </p:cNvPr>
          <p:cNvGrpSpPr/>
          <p:nvPr/>
        </p:nvGrpSpPr>
        <p:grpSpPr>
          <a:xfrm>
            <a:off x="5514813" y="3160632"/>
            <a:ext cx="288304" cy="288304"/>
            <a:chOff x="3017129" y="1937388"/>
            <a:chExt cx="238513" cy="23851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DF5B2DC-3526-A24A-AA54-175FD99F6E58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ED71409-7A8E-A645-8659-C5B289EA7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983EE3B-45D8-8547-AEB4-083E9B52AB88}"/>
              </a:ext>
            </a:extLst>
          </p:cNvPr>
          <p:cNvGrpSpPr/>
          <p:nvPr/>
        </p:nvGrpSpPr>
        <p:grpSpPr>
          <a:xfrm>
            <a:off x="4183355" y="2760023"/>
            <a:ext cx="288304" cy="288304"/>
            <a:chOff x="6221972" y="2540185"/>
            <a:chExt cx="288304" cy="28830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A5C97D5-FB5E-504C-BF2F-5523203BCE4D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E42F0DF-7558-E24C-9531-D581B8E0D91C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31894A2D-8059-8D4A-87DE-1157B349F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97F776C-1282-D54B-8048-426573B12A83}"/>
                </a:ext>
              </a:extLst>
            </p:cNvPr>
            <p:cNvSpPr/>
            <p:nvPr/>
          </p:nvSpPr>
          <p:spPr>
            <a:xfrm>
              <a:off x="6269227" y="2578819"/>
              <a:ext cx="84215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B296D1-B1C8-384B-A0BA-21A360713F5F}"/>
              </a:ext>
            </a:extLst>
          </p:cNvPr>
          <p:cNvGrpSpPr/>
          <p:nvPr/>
        </p:nvGrpSpPr>
        <p:grpSpPr>
          <a:xfrm>
            <a:off x="4183355" y="4652028"/>
            <a:ext cx="288304" cy="288304"/>
            <a:chOff x="6221972" y="2540185"/>
            <a:chExt cx="288304" cy="28830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C37B271-ADAF-3044-834E-DEFF8DCEB26E}"/>
                </a:ext>
              </a:extLst>
            </p:cNvPr>
            <p:cNvGrpSpPr/>
            <p:nvPr/>
          </p:nvGrpSpPr>
          <p:grpSpPr>
            <a:xfrm>
              <a:off x="6221972" y="2540185"/>
              <a:ext cx="288304" cy="288304"/>
              <a:chOff x="2660144" y="2168158"/>
              <a:chExt cx="238513" cy="238513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E540A15-F1B4-7E44-846F-5E7521E20861}"/>
                  </a:ext>
                </a:extLst>
              </p:cNvPr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7C30B7BB-35F3-E64E-9B28-2E2C110C2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60D3051-4C54-204E-933F-A7CA4005ADC7}"/>
                </a:ext>
              </a:extLst>
            </p:cNvPr>
            <p:cNvSpPr/>
            <p:nvPr/>
          </p:nvSpPr>
          <p:spPr>
            <a:xfrm>
              <a:off x="6382734" y="2578819"/>
              <a:ext cx="81933" cy="198519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3780DA-344A-8A4F-86BF-59B6E4AF013E}"/>
              </a:ext>
            </a:extLst>
          </p:cNvPr>
          <p:cNvSpPr/>
          <p:nvPr/>
        </p:nvSpPr>
        <p:spPr>
          <a:xfrm>
            <a:off x="6408583" y="4056195"/>
            <a:ext cx="191553" cy="137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FC1A100-D96D-964B-93F3-41509D314F07}"/>
              </a:ext>
            </a:extLst>
          </p:cNvPr>
          <p:cNvSpPr/>
          <p:nvPr/>
        </p:nvSpPr>
        <p:spPr>
          <a:xfrm>
            <a:off x="6420310" y="4072070"/>
            <a:ext cx="525467" cy="10509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377014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5774" y="2454163"/>
            <a:ext cx="2715846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SERVEIX PER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COM POTS ACCEDIR A CAIXAFORUM </a:t>
            </a:r>
            <a:r>
              <a:rPr lang="ca-ES" sz="19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valÈncia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POTSER L’HAURÀS D’USAR AMB L’AJUDA D’UNA PERSONA DE SUPORT.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43376" y="2275968"/>
            <a:ext cx="2628244" cy="2370338"/>
            <a:chOff x="843376" y="2275968"/>
            <a:chExt cx="2432483" cy="2370338"/>
          </a:xfrm>
        </p:grpSpPr>
        <p:cxnSp>
          <p:nvCxnSpPr>
            <p:cNvPr id="30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2275968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4646306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7192085" y="2454163"/>
            <a:ext cx="2478857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POTS PORTAR LA GUIA A LA PANTALLA DEL MÒBIL O TAULETA. </a:t>
            </a:r>
          </a:p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TAMBÉ POTS IMPRIMIR TOTA LA GUIA O NOMÉS UNA PART I PORTAR-LA AMB TU.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34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109672" y="1521368"/>
            <a:ext cx="2382815" cy="3997304"/>
            <a:chOff x="4055429" y="1521368"/>
            <a:chExt cx="2382815" cy="3997304"/>
          </a:xfrm>
        </p:grpSpPr>
        <p:sp>
          <p:nvSpPr>
            <p:cNvPr id="37" name="Rectangle 36"/>
            <p:cNvSpPr/>
            <p:nvPr/>
          </p:nvSpPr>
          <p:spPr>
            <a:xfrm>
              <a:off x="4082064" y="2454163"/>
              <a:ext cx="2250822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AQUESTA GUIA </a:t>
              </a:r>
              <a:r>
                <a:rPr lang="ca-E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 POT EDITAR PERQUÈ L’ADAPTIS A LES TEVES NECESSITATS</a:t>
              </a: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LA POTS CANVIAR, REDUIR O AMPLIAR.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55429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cxnSp>
          <p:nvCxnSpPr>
            <p:cNvPr id="39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2275968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4646306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8BBD1B8-18E8-8A42-86C9-76FAE2C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44" y="4860986"/>
              <a:ext cx="657686" cy="657686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E66D56A-DDD4-B744-8805-A11F8D9EC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D93188-D4C9-9D4F-9A6A-2F5285905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286" y="5860563"/>
            <a:ext cx="131342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ca-ES" sz="1500" spc="50" dirty="0">
                <a:latin typeface="Calibri" charset="0"/>
                <a:ea typeface="Calibri" charset="0"/>
                <a:cs typeface="Calibri" charset="0"/>
              </a:rPr>
              <a:t>Hi col·labora: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040279"/>
            <a:ext cx="5897880" cy="1060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CAIXAFORUM VALÈNCIA TÉ DUES ENTRADES A PEU DE CARRER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646123" y="5219999"/>
            <a:ext cx="1145252" cy="914395"/>
            <a:chOff x="3468959" y="5219999"/>
            <a:chExt cx="1145252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18" name="Straight Connector 17"/>
          <p:cNvCxnSpPr/>
          <p:nvPr/>
        </p:nvCxnSpPr>
        <p:spPr>
          <a:xfrm>
            <a:off x="1662545" y="6134394"/>
            <a:ext cx="27995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5E9912-0C54-B846-9CEA-2F2C80EBD8CE}"/>
              </a:ext>
            </a:extLst>
          </p:cNvPr>
          <p:cNvGrpSpPr/>
          <p:nvPr/>
        </p:nvGrpSpPr>
        <p:grpSpPr>
          <a:xfrm>
            <a:off x="7168023" y="5153484"/>
            <a:ext cx="1897342" cy="980910"/>
            <a:chOff x="4976764" y="5153484"/>
            <a:chExt cx="1897342" cy="980910"/>
          </a:xfrm>
        </p:grpSpPr>
        <p:grpSp>
          <p:nvGrpSpPr>
            <p:cNvPr id="25" name="object 16">
              <a:extLst>
                <a:ext uri="{FF2B5EF4-FFF2-40B4-BE49-F238E27FC236}">
                  <a16:creationId xmlns:a16="http://schemas.microsoft.com/office/drawing/2014/main" id="{B7F9D504-B22D-594B-A6E0-9BBAC35868F1}"/>
                </a:ext>
              </a:extLst>
            </p:cNvPr>
            <p:cNvGrpSpPr/>
            <p:nvPr/>
          </p:nvGrpSpPr>
          <p:grpSpPr>
            <a:xfrm>
              <a:off x="5522115" y="5153484"/>
              <a:ext cx="851252" cy="788897"/>
              <a:chOff x="6726663" y="4670819"/>
              <a:chExt cx="771525" cy="715010"/>
            </a:xfrm>
          </p:grpSpPr>
          <p:pic>
            <p:nvPicPr>
              <p:cNvPr id="27" name="object 17">
                <a:extLst>
                  <a:ext uri="{FF2B5EF4-FFF2-40B4-BE49-F238E27FC236}">
                    <a16:creationId xmlns:a16="http://schemas.microsoft.com/office/drawing/2014/main" id="{ADF6A48E-551D-9E42-86EA-6DC1E5B9B2A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31" name="object 18">
                <a:extLst>
                  <a:ext uri="{FF2B5EF4-FFF2-40B4-BE49-F238E27FC236}">
                    <a16:creationId xmlns:a16="http://schemas.microsoft.com/office/drawing/2014/main" id="{9D383B99-DD6D-284F-AE53-1B77FF95D0B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416A16-A5DD-5348-905B-44FF03FE6078}"/>
                </a:ext>
              </a:extLst>
            </p:cNvPr>
            <p:cNvCxnSpPr>
              <a:cxnSpLocks/>
            </p:cNvCxnSpPr>
            <p:nvPr/>
          </p:nvCxnSpPr>
          <p:spPr>
            <a:xfrm>
              <a:off x="4976764" y="6134394"/>
              <a:ext cx="18973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989758" y="5330287"/>
            <a:ext cx="576757" cy="804107"/>
            <a:chOff x="7321246" y="5330287"/>
            <a:chExt cx="576757" cy="80410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F2A3C7C-7FEE-8441-9B63-9056D6A42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46" y="5330287"/>
              <a:ext cx="576757" cy="576757"/>
            </a:xfrm>
            <a:prstGeom prst="rect">
              <a:avLst/>
            </a:prstGeom>
          </p:spPr>
        </p:pic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7350887" y="6134394"/>
              <a:ext cx="5174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FC8BCF6-784C-194B-9DD9-C0DBDCAC28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619003" y="4892391"/>
            <a:ext cx="2799589" cy="118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25C721-BC24-254E-A52C-175B38E661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0081"/>
            <a:ext cx="6143978" cy="433922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4433819" y="5378921"/>
            <a:ext cx="675018" cy="755473"/>
            <a:chOff x="3609171" y="5378921"/>
            <a:chExt cx="675018" cy="75547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682370" y="6134394"/>
              <a:ext cx="3458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30" dirty="0">
                <a:latin typeface="Calibri" charset="0"/>
                <a:ea typeface="Calibri" charset="0"/>
                <a:cs typeface="Calibri" charset="0"/>
              </a:rPr>
              <a:t>DAVANT DE L’ENTRADA DES DE L’OCEANOGRÀFIC HI HA LA SALA DE LACTÀNCIA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DE LACTÀNCIA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6CA523-3350-6D4D-8450-E0F71546187E}"/>
              </a:ext>
            </a:extLst>
          </p:cNvPr>
          <p:cNvGrpSpPr/>
          <p:nvPr/>
        </p:nvGrpSpPr>
        <p:grpSpPr>
          <a:xfrm>
            <a:off x="2322638" y="5219999"/>
            <a:ext cx="1051864" cy="914395"/>
            <a:chOff x="2426664" y="5219999"/>
            <a:chExt cx="1051864" cy="914395"/>
          </a:xfrm>
        </p:grpSpPr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2426664" y="6134394"/>
              <a:ext cx="10518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684573" y="5219999"/>
              <a:ext cx="536046" cy="783541"/>
              <a:chOff x="1030919" y="1253110"/>
              <a:chExt cx="421316" cy="61584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9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420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730406" y="5114940"/>
            <a:ext cx="896537" cy="1019454"/>
            <a:chOff x="2339946" y="5114940"/>
            <a:chExt cx="896537" cy="101945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339946" y="6134394"/>
              <a:ext cx="8965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A4C907-8C8D-8A41-8D04-D13BC6DA7558}"/>
              </a:ext>
            </a:extLst>
          </p:cNvPr>
          <p:cNvGrpSpPr/>
          <p:nvPr/>
        </p:nvGrpSpPr>
        <p:grpSpPr>
          <a:xfrm>
            <a:off x="6297560" y="5314368"/>
            <a:ext cx="1081168" cy="820026"/>
            <a:chOff x="6692408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6916975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6692408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90DD12-E954-784F-A81A-BB7AEB560A18}"/>
              </a:ext>
            </a:extLst>
          </p:cNvPr>
          <p:cNvGrpSpPr/>
          <p:nvPr/>
        </p:nvGrpSpPr>
        <p:grpSpPr>
          <a:xfrm>
            <a:off x="7534878" y="5295267"/>
            <a:ext cx="2360838" cy="839127"/>
            <a:chOff x="7853679" y="5295267"/>
            <a:chExt cx="2360838" cy="83912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7CA0EEE-8706-5544-A488-B2D4FB73D0DE}"/>
                </a:ext>
              </a:extLst>
            </p:cNvPr>
            <p:cNvCxnSpPr>
              <a:cxnSpLocks/>
            </p:cNvCxnSpPr>
            <p:nvPr/>
          </p:nvCxnSpPr>
          <p:spPr>
            <a:xfrm>
              <a:off x="7853679" y="6134394"/>
              <a:ext cx="23608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2E0F534-869F-0C48-A62A-E0DC9238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4905" y="5295267"/>
              <a:ext cx="619200" cy="67725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FE56C3-89C0-8449-B1B4-0DE5682A8903}"/>
              </a:ext>
            </a:extLst>
          </p:cNvPr>
          <p:cNvGrpSpPr/>
          <p:nvPr/>
        </p:nvGrpSpPr>
        <p:grpSpPr>
          <a:xfrm>
            <a:off x="4534948" y="5475200"/>
            <a:ext cx="1854701" cy="659194"/>
            <a:chOff x="4768418" y="5475200"/>
            <a:chExt cx="1854701" cy="65919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B07E97F-A5A0-1745-94F2-6BFFA862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764" y="5475200"/>
              <a:ext cx="994008" cy="431741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C61108-B277-944F-AB57-E124D52FEBCF}"/>
                </a:ext>
              </a:extLst>
            </p:cNvPr>
            <p:cNvCxnSpPr>
              <a:cxnSpLocks/>
            </p:cNvCxnSpPr>
            <p:nvPr/>
          </p:nvCxnSpPr>
          <p:spPr>
            <a:xfrm>
              <a:off x="4768418" y="6134394"/>
              <a:ext cx="185470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D0AEF1-59F9-3C49-B767-BC1CEFEC6F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29" y="271707"/>
            <a:ext cx="6143757" cy="43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COSTAT DE LA SALA DE LACTÀNCIA HI HA ELS BANYS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764961" y="5297619"/>
            <a:ext cx="827850" cy="836775"/>
            <a:chOff x="8731657" y="5297619"/>
            <a:chExt cx="827850" cy="8367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371545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2394595" y="5480507"/>
            <a:ext cx="915899" cy="653887"/>
            <a:chOff x="1373159" y="5480507"/>
            <a:chExt cx="915899" cy="65388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417043" y="6134394"/>
              <a:ext cx="775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90DD12-E954-784F-A81A-BB7AEB560A18}"/>
              </a:ext>
            </a:extLst>
          </p:cNvPr>
          <p:cNvGrpSpPr/>
          <p:nvPr/>
        </p:nvGrpSpPr>
        <p:grpSpPr>
          <a:xfrm>
            <a:off x="4090048" y="5295267"/>
            <a:ext cx="2360838" cy="839127"/>
            <a:chOff x="7853679" y="5295267"/>
            <a:chExt cx="2360838" cy="83912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CA0EEE-8706-5544-A488-B2D4FB73D0DE}"/>
                </a:ext>
              </a:extLst>
            </p:cNvPr>
            <p:cNvCxnSpPr>
              <a:cxnSpLocks/>
            </p:cNvCxnSpPr>
            <p:nvPr/>
          </p:nvCxnSpPr>
          <p:spPr>
            <a:xfrm>
              <a:off x="7853679" y="6134394"/>
              <a:ext cx="23608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2E0F534-869F-0C48-A62A-E0DC9238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4905" y="5295267"/>
              <a:ext cx="619200" cy="67725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657192E-6DCD-234E-9290-957161109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432" y="274399"/>
            <a:ext cx="6145718" cy="43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</a:t>
            </a:r>
            <a:r>
              <a:rPr lang="ca-ES" sz="2200" spc="50" dirty="0">
                <a:latin typeface="Calibri" charset="0"/>
                <a:cs typeface="Calibri" charset="0"/>
              </a:rPr>
              <a:t>ENTRADA DES DEL PONT A L’ESQUERRA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CAFETERIA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CAFETERIA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352128" y="5320705"/>
            <a:ext cx="1167037" cy="813689"/>
            <a:chOff x="1763847" y="5320705"/>
            <a:chExt cx="1167037" cy="81368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763847" y="6134394"/>
              <a:ext cx="11670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7824236" y="5320852"/>
            <a:ext cx="1217661" cy="813542"/>
            <a:chOff x="6793730" y="5320852"/>
            <a:chExt cx="1217661" cy="81354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516146" y="5314368"/>
            <a:ext cx="1081168" cy="820026"/>
            <a:chOff x="5132366" y="5314368"/>
            <a:chExt cx="1081168" cy="8200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BE9BF4-7C92-7B4D-9983-B693BAE85774}"/>
              </a:ext>
            </a:extLst>
          </p:cNvPr>
          <p:cNvGrpSpPr/>
          <p:nvPr/>
        </p:nvGrpSpPr>
        <p:grpSpPr>
          <a:xfrm>
            <a:off x="1905028" y="5219999"/>
            <a:ext cx="1145252" cy="914395"/>
            <a:chOff x="3468959" y="5219999"/>
            <a:chExt cx="1145252" cy="9143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A4DD205-4FC4-C24C-AE9E-0DF519DD7ED9}"/>
                </a:ext>
              </a:extLst>
            </p:cNvPr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4D35F31-171B-4140-A005-AF0B9E3F4973}"/>
                </a:ext>
              </a:extLst>
            </p:cNvPr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5862C7A-1CE8-E747-8433-C63B6704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87539C0-696F-0046-9F86-91D17F585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B5C5A-41F9-9A45-B082-0BC6BEF260E6}"/>
              </a:ext>
            </a:extLst>
          </p:cNvPr>
          <p:cNvGrpSpPr/>
          <p:nvPr/>
        </p:nvGrpSpPr>
        <p:grpSpPr>
          <a:xfrm>
            <a:off x="3985888" y="5287663"/>
            <a:ext cx="1081168" cy="846731"/>
            <a:chOff x="4030492" y="5287663"/>
            <a:chExt cx="1081168" cy="8467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3E573B-E511-A040-979D-EA50707C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0492" y="5287663"/>
              <a:ext cx="1081168" cy="686126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704B027-EDC1-4A48-9F6F-5E1B073A2CB3}"/>
                </a:ext>
              </a:extLst>
            </p:cNvPr>
            <p:cNvCxnSpPr>
              <a:cxnSpLocks/>
            </p:cNvCxnSpPr>
            <p:nvPr/>
          </p:nvCxnSpPr>
          <p:spPr>
            <a:xfrm>
              <a:off x="4231798" y="6134394"/>
              <a:ext cx="6858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56BF422-5AC1-0B48-BB62-8041F894096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0082"/>
            <a:ext cx="6153348" cy="4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3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DRETA DE LA </a:t>
            </a:r>
            <a:r>
              <a:rPr lang="ca-ES" sz="2200" spc="50" dirty="0">
                <a:latin typeface="Calibri" charset="0"/>
                <a:cs typeface="Calibri" charset="0"/>
              </a:rPr>
              <a:t>CAFETERIA HI HA LES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TAQUILLES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047063" y="5231491"/>
            <a:ext cx="1261028" cy="902903"/>
            <a:chOff x="5254736" y="5231491"/>
            <a:chExt cx="1261028" cy="902903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5254736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7559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646720" y="5314368"/>
            <a:ext cx="1081168" cy="820026"/>
            <a:chOff x="5132366" y="5314368"/>
            <a:chExt cx="1081168" cy="82002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4507478" y="5320852"/>
            <a:ext cx="1217661" cy="813542"/>
            <a:chOff x="6793730" y="5320852"/>
            <a:chExt cx="1217661" cy="81354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57645" y="5294954"/>
            <a:ext cx="1005892" cy="839440"/>
            <a:chOff x="1553401" y="5294954"/>
            <a:chExt cx="1005892" cy="83944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B2E49F6-F115-6549-913D-EDE2921060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517" y="258971"/>
            <a:ext cx="6158449" cy="43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7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05" y="6242400"/>
            <a:ext cx="1017803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DE LA CAFETERIA HI HA UNES ESCALES FIXES QUE VAN ALS BANYS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898218" y="5297619"/>
            <a:ext cx="827850" cy="836775"/>
            <a:chOff x="8731657" y="5297619"/>
            <a:chExt cx="827850" cy="8367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525334" y="5344741"/>
            <a:ext cx="1656051" cy="789653"/>
            <a:chOff x="5569938" y="5344741"/>
            <a:chExt cx="1656051" cy="789653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569938" y="6134394"/>
              <a:ext cx="16560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8674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70206" y="5114940"/>
            <a:ext cx="986205" cy="1019454"/>
            <a:chOff x="2277831" y="5114940"/>
            <a:chExt cx="986205" cy="10194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77831" y="6134394"/>
              <a:ext cx="98620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706098" y="5320852"/>
            <a:ext cx="1217661" cy="813542"/>
            <a:chOff x="6793730" y="5320852"/>
            <a:chExt cx="1217661" cy="81354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0" y="917815"/>
            <a:ext cx="152771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CFAD12-10F2-5F4B-82DE-F0CF71333A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28" y="258961"/>
            <a:ext cx="6142721" cy="4349921"/>
          </a:xfrm>
          <a:prstGeom prst="rect">
            <a:avLst/>
          </a:prstGeom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23BF2120-D0D0-C842-450B-105BDC947F0B}"/>
              </a:ext>
            </a:extLst>
          </p:cNvPr>
          <p:cNvGrpSpPr/>
          <p:nvPr/>
        </p:nvGrpSpPr>
        <p:grpSpPr>
          <a:xfrm>
            <a:off x="3853677" y="5314368"/>
            <a:ext cx="1081168" cy="820026"/>
            <a:chOff x="5132366" y="5314368"/>
            <a:chExt cx="1081168" cy="820026"/>
          </a:xfrm>
        </p:grpSpPr>
        <p:cxnSp>
          <p:nvCxnSpPr>
            <p:cNvPr id="3" name="Straight Connector 17">
              <a:extLst>
                <a:ext uri="{FF2B5EF4-FFF2-40B4-BE49-F238E27FC236}">
                  <a16:creationId xmlns:a16="http://schemas.microsoft.com/office/drawing/2014/main" id="{FC00685A-A1F7-059D-159C-72FAB38EAEFD}"/>
                </a:ext>
              </a:extLst>
            </p:cNvPr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">
              <a:extLst>
                <a:ext uri="{FF2B5EF4-FFF2-40B4-BE49-F238E27FC236}">
                  <a16:creationId xmlns:a16="http://schemas.microsoft.com/office/drawing/2014/main" id="{1BDE6B3A-C870-AC2F-6306-A231A0656BF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" name="Picture 19">
                <a:extLst>
                  <a:ext uri="{FF2B5EF4-FFF2-40B4-BE49-F238E27FC236}">
                    <a16:creationId xmlns:a16="http://schemas.microsoft.com/office/drawing/2014/main" id="{1110DAC3-E96B-C3F0-3406-7894C5FBA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" name="Picture 20">
                <a:extLst>
                  <a:ext uri="{FF2B5EF4-FFF2-40B4-BE49-F238E27FC236}">
                    <a16:creationId xmlns:a16="http://schemas.microsoft.com/office/drawing/2014/main" id="{A1182601-21BA-FBF1-2E81-DD59AD6FF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9" name="Picture 22">
                <a:extLst>
                  <a:ext uri="{FF2B5EF4-FFF2-40B4-BE49-F238E27FC236}">
                    <a16:creationId xmlns:a16="http://schemas.microsoft.com/office/drawing/2014/main" id="{42D98F87-1752-16DD-1D7A-E6AA6958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357B6E2C-6FFD-9CA9-D8AA-BF2B157ACB45}"/>
              </a:ext>
            </a:extLst>
          </p:cNvPr>
          <p:cNvGrpSpPr/>
          <p:nvPr/>
        </p:nvGrpSpPr>
        <p:grpSpPr>
          <a:xfrm>
            <a:off x="7798823" y="5334517"/>
            <a:ext cx="702375" cy="799877"/>
            <a:chOff x="1004930" y="5334517"/>
            <a:chExt cx="702375" cy="799877"/>
          </a:xfrm>
        </p:grpSpPr>
        <p:grpSp>
          <p:nvGrpSpPr>
            <p:cNvPr id="11" name="Group 29">
              <a:extLst>
                <a:ext uri="{FF2B5EF4-FFF2-40B4-BE49-F238E27FC236}">
                  <a16:creationId xmlns:a16="http://schemas.microsoft.com/office/drawing/2014/main" id="{4C39494E-9901-0BB2-BEAD-F6BACAC78AAF}"/>
                </a:ext>
              </a:extLst>
            </p:cNvPr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16" name="Picture 31">
                <a:extLst>
                  <a:ext uri="{FF2B5EF4-FFF2-40B4-BE49-F238E27FC236}">
                    <a16:creationId xmlns:a16="http://schemas.microsoft.com/office/drawing/2014/main" id="{367AF181-D9E4-1EC4-E89D-5E067D448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19" name="Picture 45">
                <a:extLst>
                  <a:ext uri="{FF2B5EF4-FFF2-40B4-BE49-F238E27FC236}">
                    <a16:creationId xmlns:a16="http://schemas.microsoft.com/office/drawing/2014/main" id="{6A19AECD-D48E-3AF0-87E4-00B0C7878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12" name="Straight Connector 30">
              <a:extLst>
                <a:ext uri="{FF2B5EF4-FFF2-40B4-BE49-F238E27FC236}">
                  <a16:creationId xmlns:a16="http://schemas.microsoft.com/office/drawing/2014/main" id="{D5157954-3910-F7A6-6FFA-19C0C8F63E6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30" y="6134394"/>
              <a:ext cx="5917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271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10006</TotalTime>
  <Words>539</Words>
  <Application>Microsoft Macintosh PowerPoint</Application>
  <PresentationFormat>Custom</PresentationFormat>
  <Paragraphs>127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274</cp:revision>
  <cp:lastPrinted>2023-06-16T08:11:20Z</cp:lastPrinted>
  <dcterms:created xsi:type="dcterms:W3CDTF">2022-05-17T11:22:10Z</dcterms:created>
  <dcterms:modified xsi:type="dcterms:W3CDTF">2023-06-16T08:11:21Z</dcterms:modified>
</cp:coreProperties>
</file>