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8" r:id="rId4"/>
    <p:sldId id="333" r:id="rId5"/>
    <p:sldId id="261" r:id="rId6"/>
    <p:sldId id="290" r:id="rId7"/>
    <p:sldId id="313" r:id="rId8"/>
    <p:sldId id="312" r:id="rId9"/>
    <p:sldId id="314" r:id="rId10"/>
    <p:sldId id="315" r:id="rId11"/>
    <p:sldId id="292" r:id="rId12"/>
    <p:sldId id="325" r:id="rId13"/>
    <p:sldId id="316" r:id="rId14"/>
    <p:sldId id="317" r:id="rId15"/>
    <p:sldId id="324" r:id="rId16"/>
    <p:sldId id="332" r:id="rId17"/>
    <p:sldId id="318" r:id="rId18"/>
    <p:sldId id="319" r:id="rId19"/>
    <p:sldId id="322" r:id="rId20"/>
    <p:sldId id="320" r:id="rId21"/>
    <p:sldId id="321" r:id="rId22"/>
    <p:sldId id="323" r:id="rId23"/>
    <p:sldId id="326" r:id="rId24"/>
    <p:sldId id="327" r:id="rId25"/>
    <p:sldId id="328" r:id="rId26"/>
    <p:sldId id="329" r:id="rId27"/>
    <p:sldId id="330" r:id="rId28"/>
    <p:sldId id="331" r:id="rId29"/>
    <p:sldId id="335" r:id="rId30"/>
    <p:sldId id="336" r:id="rId31"/>
    <p:sldId id="283" r:id="rId32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3D"/>
    <a:srgbClr val="F2E4CD"/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8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</a:t>
            </a: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valència</a:t>
            </a:r>
            <a:endParaRPr lang="es-ES_tradnl" sz="700" b="0" i="0" cap="all" baseline="0" noProof="0" dirty="0">
              <a:solidFill>
                <a:schemeClr val="tx1"/>
              </a:solidFill>
              <a:effectLst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</a:t>
            </a: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valència</a:t>
            </a:r>
            <a:endParaRPr lang="es-ES_tradnl" sz="700" b="0" i="0" cap="all" baseline="0" noProof="0" dirty="0">
              <a:solidFill>
                <a:schemeClr val="tx1"/>
              </a:solidFill>
              <a:effectLst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6" name="Marcador de número de diapositiva 8">
            <a:extLst>
              <a:ext uri="{FF2B5EF4-FFF2-40B4-BE49-F238E27FC236}">
                <a16:creationId xmlns:a16="http://schemas.microsoft.com/office/drawing/2014/main" id="{8909A313-9C90-F44D-9CFA-E786C2ED6BA5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D088FE60-2708-3E42-BD87-259D75D3014E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</a:t>
            </a: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valència</a:t>
            </a:r>
            <a:endParaRPr lang="es-ES_tradnl" sz="700" b="0" i="0" cap="all" baseline="0" noProof="0" dirty="0">
              <a:solidFill>
                <a:schemeClr val="tx1"/>
              </a:solidFill>
              <a:effectLst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7" name="Marcador de número de diapositiva 8">
            <a:extLst>
              <a:ext uri="{FF2B5EF4-FFF2-40B4-BE49-F238E27FC236}">
                <a16:creationId xmlns:a16="http://schemas.microsoft.com/office/drawing/2014/main" id="{EEBE400C-2413-B145-94DE-D48FBCB3B6ED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5DF0540E-DC8E-5E40-85FB-8EBFEC503C3C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5885F-7A86-E64D-BBAF-3FE0730C77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7" y="171900"/>
            <a:ext cx="2858400" cy="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31.png"/><Relationship Id="rId10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9.png"/><Relationship Id="rId10" Type="http://schemas.openxmlformats.org/officeDocument/2006/relationships/image" Target="../media/image50.jpeg"/><Relationship Id="rId4" Type="http://schemas.openxmlformats.org/officeDocument/2006/relationships/image" Target="../media/image31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3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1.jpeg"/><Relationship Id="rId4" Type="http://schemas.openxmlformats.org/officeDocument/2006/relationships/image" Target="../media/image31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2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5" Type="http://schemas.openxmlformats.org/officeDocument/2006/relationships/image" Target="../media/image70.png"/><Relationship Id="rId4" Type="http://schemas.openxmlformats.org/officeDocument/2006/relationships/image" Target="../media/image31.png"/><Relationship Id="rId9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77.png"/><Relationship Id="rId10" Type="http://schemas.openxmlformats.org/officeDocument/2006/relationships/image" Target="../media/image78.jpeg"/><Relationship Id="rId4" Type="http://schemas.openxmlformats.org/officeDocument/2006/relationships/image" Target="../media/image23.png"/><Relationship Id="rId9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0.png"/><Relationship Id="rId7" Type="http://schemas.openxmlformats.org/officeDocument/2006/relationships/image" Target="../media/image29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76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3" Type="http://schemas.openxmlformats.org/officeDocument/2006/relationships/image" Target="../media/image60.png"/><Relationship Id="rId7" Type="http://schemas.openxmlformats.org/officeDocument/2006/relationships/image" Target="../media/image84.png"/><Relationship Id="rId12" Type="http://schemas.openxmlformats.org/officeDocument/2006/relationships/image" Target="../media/image2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Relationship Id="rId1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86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34.jpeg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E4257D-1B82-5548-B846-73D26749C9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9" y="2841567"/>
            <a:ext cx="10299600" cy="4536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VALèNCIA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031892" y="653038"/>
            <a:ext cx="23549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9" y="1173375"/>
            <a:ext cx="5261928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Guía accesible </a:t>
            </a:r>
            <a:b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para la visita</a:t>
            </a:r>
            <a:endParaRPr lang="es-ES_tradnl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A42EBCD8-2C34-03DC-373F-F491F25EF1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EN LA PLANTA Baja ESTÁ LA RECEPCIÓN ROJA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RECEPCIÓN ROJA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013258" y="5287846"/>
            <a:ext cx="1990917" cy="846548"/>
            <a:chOff x="7041714" y="5287846"/>
            <a:chExt cx="1990917" cy="84654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041714" y="6134394"/>
              <a:ext cx="199091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7549577" y="5287846"/>
              <a:ext cx="975191" cy="719328"/>
              <a:chOff x="7383304" y="5287846"/>
              <a:chExt cx="975191" cy="71932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2" name="Oval 1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rgbClr val="FF2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4805949" y="5314368"/>
            <a:ext cx="1081168" cy="820026"/>
            <a:chOff x="5132366" y="5314368"/>
            <a:chExt cx="1081168" cy="82002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15D1A-2EFA-1941-A6C4-FF091A0D2CCA}"/>
              </a:ext>
            </a:extLst>
          </p:cNvPr>
          <p:cNvGrpSpPr/>
          <p:nvPr/>
        </p:nvGrpSpPr>
        <p:grpSpPr>
          <a:xfrm>
            <a:off x="3342139" y="5314367"/>
            <a:ext cx="1590276" cy="820027"/>
            <a:chOff x="4146263" y="5314367"/>
            <a:chExt cx="1590276" cy="82002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4166650" y="6134394"/>
              <a:ext cx="156988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54B7F7-2E5E-5542-8CAE-1FAAD19C64E9}"/>
                </a:ext>
              </a:extLst>
            </p:cNvPr>
            <p:cNvGrpSpPr/>
            <p:nvPr/>
          </p:nvGrpSpPr>
          <p:grpSpPr>
            <a:xfrm>
              <a:off x="4146263" y="5314367"/>
              <a:ext cx="1354587" cy="652160"/>
              <a:chOff x="4347716" y="5314367"/>
              <a:chExt cx="1354587" cy="65216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71E2D2D-45DB-8A43-BE9F-78DD873D0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8305" y="5314367"/>
                <a:ext cx="937563" cy="596631"/>
              </a:xfrm>
              <a:prstGeom prst="rect">
                <a:avLst/>
              </a:prstGeom>
            </p:spPr>
          </p:pic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20599D2-C458-A041-975D-F039C88EFE07}"/>
                  </a:ext>
                </a:extLst>
              </p:cNvPr>
              <p:cNvGrpSpPr/>
              <p:nvPr/>
            </p:nvGrpSpPr>
            <p:grpSpPr>
              <a:xfrm>
                <a:off x="4347716" y="5730578"/>
                <a:ext cx="1354587" cy="235949"/>
                <a:chOff x="3555093" y="1572260"/>
                <a:chExt cx="1006539" cy="175324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AEC2C930-D7C8-C94D-8CCA-6D7EC173B9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093" y="1572565"/>
                  <a:ext cx="137740" cy="137740"/>
                </a:xfrm>
                <a:prstGeom prst="rect">
                  <a:avLst/>
                </a:prstGeom>
              </p:spPr>
            </p:pic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8D5C74AD-5488-1249-8256-29745892B76F}"/>
                    </a:ext>
                  </a:extLst>
                </p:cNvPr>
                <p:cNvSpPr/>
                <p:nvPr/>
              </p:nvSpPr>
              <p:spPr>
                <a:xfrm>
                  <a:off x="3729228" y="1572260"/>
                  <a:ext cx="832404" cy="175324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147403-3FB4-4363-905F-C6DB10464782}"/>
              </a:ext>
            </a:extLst>
          </p:cNvPr>
          <p:cNvSpPr/>
          <p:nvPr/>
        </p:nvSpPr>
        <p:spPr>
          <a:xfrm>
            <a:off x="0" y="917815"/>
            <a:ext cx="1611086" cy="272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5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60082"/>
            <a:ext cx="6155074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DELANTE DE LA RECEPCIÓN </a:t>
            </a:r>
            <a:r>
              <a:rPr lang="en-US" sz="2200" spc="5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ROJA</a:t>
            </a:r>
            <a:r>
              <a:rPr kumimoji="0" lang="en-U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ESTÁN LAS ESCALERAS MECÁNICAS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3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</a:rPr>
                <a:t>ESCALERAS MECÁNICAS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272169" y="5481794"/>
            <a:ext cx="1037600" cy="652600"/>
            <a:chOff x="3037511" y="5481794"/>
            <a:chExt cx="1037600" cy="652600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612479" y="5218183"/>
            <a:ext cx="2780903" cy="916211"/>
            <a:chOff x="6612479" y="5218183"/>
            <a:chExt cx="2780903" cy="916211"/>
          </a:xfrm>
        </p:grpSpPr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6612479" y="6134394"/>
              <a:ext cx="278090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4057" y="5218183"/>
              <a:ext cx="857746" cy="798483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213528" y="5287846"/>
            <a:ext cx="1990917" cy="846548"/>
            <a:chOff x="7041714" y="5287846"/>
            <a:chExt cx="1990917" cy="84654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7041714" y="6134394"/>
              <a:ext cx="199091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7549577" y="5287846"/>
              <a:ext cx="975191" cy="719328"/>
              <a:chOff x="7383304" y="5287846"/>
              <a:chExt cx="975191" cy="71932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37" name="Oval 36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rgbClr val="FF2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120607" y="5314368"/>
            <a:ext cx="1081168" cy="820026"/>
            <a:chOff x="5132366" y="5314368"/>
            <a:chExt cx="1081168" cy="82002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0954849-A5A7-7613-7EED-61EA5CAA84E4}"/>
              </a:ext>
            </a:extLst>
          </p:cNvPr>
          <p:cNvSpPr/>
          <p:nvPr/>
        </p:nvSpPr>
        <p:spPr>
          <a:xfrm>
            <a:off x="0" y="917815"/>
            <a:ext cx="1611086" cy="272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2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3698FC37-728C-E1AC-4D88-4F436CE4F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IZQUIERDA DE LA RECEPCIÓN ROJA ESTÁ LA TIENDA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TIENDA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552722" y="5320705"/>
            <a:ext cx="1305622" cy="813689"/>
            <a:chOff x="1763847" y="5320705"/>
            <a:chExt cx="1305622" cy="81368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763847" y="6134394"/>
              <a:ext cx="130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A14332-4C38-C64C-ABC4-8D5D4CE24A76}"/>
              </a:ext>
            </a:extLst>
          </p:cNvPr>
          <p:cNvGrpSpPr/>
          <p:nvPr/>
        </p:nvGrpSpPr>
        <p:grpSpPr>
          <a:xfrm>
            <a:off x="7766361" y="5320853"/>
            <a:ext cx="903216" cy="813541"/>
            <a:chOff x="8955157" y="5320853"/>
            <a:chExt cx="903216" cy="813541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>
              <a:off x="8955157" y="6134394"/>
              <a:ext cx="9032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4BA366-1BA2-0542-A81A-BA57A3A9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3453" y="5320853"/>
              <a:ext cx="586625" cy="58662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704621" y="5287846"/>
            <a:ext cx="1990917" cy="846548"/>
            <a:chOff x="7041714" y="5287846"/>
            <a:chExt cx="1990917" cy="84654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041714" y="6134394"/>
              <a:ext cx="199091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7549577" y="5287846"/>
              <a:ext cx="975191" cy="719328"/>
              <a:chOff x="7383304" y="5287846"/>
              <a:chExt cx="975191" cy="71932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34" name="Oval 33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rgbClr val="FF2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6581581" y="5314368"/>
            <a:ext cx="1081168" cy="820026"/>
            <a:chOff x="5132366" y="5314368"/>
            <a:chExt cx="1081168" cy="82002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881065E-AFCB-A6DC-C843-89F5CF81045A}"/>
              </a:ext>
            </a:extLst>
          </p:cNvPr>
          <p:cNvSpPr/>
          <p:nvPr/>
        </p:nvSpPr>
        <p:spPr>
          <a:xfrm>
            <a:off x="0" y="917815"/>
            <a:ext cx="1611086" cy="272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0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IZQUIERDA DE LA TIENDA ESTÁ LA RECEPCIÓN VERDE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RECEPCIÓN VERDE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496786" y="5320705"/>
            <a:ext cx="1305622" cy="813689"/>
            <a:chOff x="1763847" y="5320705"/>
            <a:chExt cx="1305622" cy="81368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763847" y="6134394"/>
              <a:ext cx="130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A14332-4C38-C64C-ABC4-8D5D4CE24A76}"/>
              </a:ext>
            </a:extLst>
          </p:cNvPr>
          <p:cNvGrpSpPr/>
          <p:nvPr/>
        </p:nvGrpSpPr>
        <p:grpSpPr>
          <a:xfrm>
            <a:off x="4579814" y="5320853"/>
            <a:ext cx="903216" cy="813541"/>
            <a:chOff x="8955157" y="5320853"/>
            <a:chExt cx="903216" cy="813541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8955157" y="6134394"/>
              <a:ext cx="9032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4BA366-1BA2-0542-A81A-BA57A3A9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3453" y="5320853"/>
              <a:ext cx="586625" cy="58662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578337" y="5287846"/>
            <a:ext cx="2176780" cy="846548"/>
            <a:chOff x="6578337" y="5287846"/>
            <a:chExt cx="2176780" cy="84654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578337" y="6134394"/>
              <a:ext cx="21767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179132" y="5287846"/>
              <a:ext cx="975191" cy="719328"/>
              <a:chOff x="7383304" y="5287846"/>
              <a:chExt cx="975191" cy="71932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30" name="Oval 29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342236" y="5314368"/>
            <a:ext cx="1081168" cy="820026"/>
            <a:chOff x="5132366" y="5314368"/>
            <a:chExt cx="1081168" cy="82002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8988ED9F-D103-114E-806B-39677D90CB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2718" cy="43485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8BDCF6-9360-20F9-3B4A-A7444C7DEF63}"/>
              </a:ext>
            </a:extLst>
          </p:cNvPr>
          <p:cNvSpPr/>
          <p:nvPr/>
        </p:nvSpPr>
        <p:spPr>
          <a:xfrm>
            <a:off x="0" y="917815"/>
            <a:ext cx="1611086" cy="272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0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07CE0EBD-5D5A-E275-D014-CC8F0A92AA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DETRÁS DE LA RECEPCIÓN VERDE ESTÁ LA ZONA RELAJADA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RELAJADA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869174" y="5326244"/>
            <a:ext cx="1934098" cy="808150"/>
            <a:chOff x="4896548" y="5326244"/>
            <a:chExt cx="1934098" cy="808150"/>
          </a:xfrm>
        </p:grpSpPr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614176" y="5287846"/>
            <a:ext cx="2176780" cy="846548"/>
            <a:chOff x="6578337" y="5287846"/>
            <a:chExt cx="2176780" cy="84654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578337" y="6134394"/>
              <a:ext cx="21767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7179132" y="5287846"/>
              <a:ext cx="975191" cy="719328"/>
              <a:chOff x="7383304" y="5287846"/>
              <a:chExt cx="975191" cy="71932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21" name="Oval 20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653654" y="5314368"/>
            <a:ext cx="1081168" cy="820026"/>
            <a:chOff x="5132366" y="5314368"/>
            <a:chExt cx="1081168" cy="8200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1BEC58-0215-E84E-8BBF-591A7CAD00DA}"/>
              </a:ext>
            </a:extLst>
          </p:cNvPr>
          <p:cNvGrpSpPr/>
          <p:nvPr/>
        </p:nvGrpSpPr>
        <p:grpSpPr>
          <a:xfrm>
            <a:off x="1800351" y="5481794"/>
            <a:ext cx="1037600" cy="652600"/>
            <a:chOff x="3037511" y="5481794"/>
            <a:chExt cx="1037600" cy="6526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BED5A3E-63C5-CC47-A488-F7951F466C4D}"/>
                </a:ext>
              </a:extLst>
            </p:cNvPr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51E81F-D55B-C548-99A5-61CB4D40901A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42E4487-18B3-E649-9CF8-8D7E6D747F5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D899EC3-BE66-D646-B941-6647D26DB7C2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DBFFF98-3F64-9844-B78B-44B094B1A469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9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C2270B3A-93D7-676A-264A-8B74F6B4E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DELANTE DE LA RECEPCIÓN VERDE ESTÁ EL ASCENSOR Y LAS ESCALERAS FIJAS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ASCENSOR Y ESCALERAS FIJAS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51321" y="5481794"/>
            <a:ext cx="1037600" cy="652600"/>
            <a:chOff x="3037511" y="5481794"/>
            <a:chExt cx="1037600" cy="652600"/>
          </a:xfrm>
        </p:grpSpPr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641399" y="5287846"/>
            <a:ext cx="2176780" cy="846548"/>
            <a:chOff x="6578337" y="5287846"/>
            <a:chExt cx="2176780" cy="84654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578337" y="6134394"/>
              <a:ext cx="21767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7179132" y="5287846"/>
              <a:ext cx="975191" cy="719328"/>
              <a:chOff x="7383304" y="5287846"/>
              <a:chExt cx="975191" cy="7193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23" name="Oval 22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4698168" y="5314368"/>
            <a:ext cx="1081168" cy="820026"/>
            <a:chOff x="5132366" y="5314368"/>
            <a:chExt cx="1081168" cy="82002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54C0D2-2913-ED47-81F6-C80CDE25CB4F}"/>
              </a:ext>
            </a:extLst>
          </p:cNvPr>
          <p:cNvGrpSpPr/>
          <p:nvPr/>
        </p:nvGrpSpPr>
        <p:grpSpPr>
          <a:xfrm>
            <a:off x="7937401" y="5344741"/>
            <a:ext cx="1980789" cy="789653"/>
            <a:chOff x="5569938" y="5344741"/>
            <a:chExt cx="1980789" cy="78965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AEA459-F710-8D4F-AB25-FC1887C3E288}"/>
                </a:ext>
              </a:extLst>
            </p:cNvPr>
            <p:cNvCxnSpPr>
              <a:cxnSpLocks/>
            </p:cNvCxnSpPr>
            <p:nvPr/>
          </p:nvCxnSpPr>
          <p:spPr>
            <a:xfrm>
              <a:off x="5569938" y="6134394"/>
              <a:ext cx="198078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1D3A972-C215-734C-9C16-669FA40B6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1043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FA592F-5DC0-1740-8261-E4788C9EBFC6}"/>
              </a:ext>
            </a:extLst>
          </p:cNvPr>
          <p:cNvGrpSpPr/>
          <p:nvPr/>
        </p:nvGrpSpPr>
        <p:grpSpPr>
          <a:xfrm>
            <a:off x="5895043" y="5320682"/>
            <a:ext cx="1230731" cy="813712"/>
            <a:chOff x="8392824" y="5320682"/>
            <a:chExt cx="1230731" cy="81371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E5C336-0573-BC42-B751-0B9D1D7810CA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F2B855A-8DB4-1F40-B2C9-C2B48506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33B974B-8901-2146-8F1B-6092A6E61E59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8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D5F1C-C02A-FC4B-9122-39FB0D52AC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3"/>
            <a:ext cx="6147804" cy="435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DELANTE DE LA TIENDA ESTÁ LA GRADA</a:t>
            </a:r>
            <a:endParaRPr lang="en-US" sz="2200" i="1" spc="5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GRADA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82222" y="5481794"/>
            <a:ext cx="1037600" cy="652600"/>
            <a:chOff x="3037511" y="5481794"/>
            <a:chExt cx="1037600" cy="652600"/>
          </a:xfrm>
        </p:grpSpPr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857976" y="6134394"/>
            <a:ext cx="903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74BA366-1BA2-0542-A81A-BA57A3A94E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272" y="5320853"/>
            <a:ext cx="586625" cy="58662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613407" y="5314368"/>
            <a:ext cx="1081168" cy="820026"/>
            <a:chOff x="5132366" y="5314368"/>
            <a:chExt cx="1081168" cy="8200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EA37ED-ED07-924E-B3CE-23516C4EDACA}"/>
              </a:ext>
            </a:extLst>
          </p:cNvPr>
          <p:cNvGrpSpPr/>
          <p:nvPr/>
        </p:nvGrpSpPr>
        <p:grpSpPr>
          <a:xfrm>
            <a:off x="6831742" y="5248438"/>
            <a:ext cx="804593" cy="885956"/>
            <a:chOff x="6243907" y="5248438"/>
            <a:chExt cx="804593" cy="8859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EB1D9F-2D02-034B-B2F4-DA54C9967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9392" y="5248438"/>
              <a:ext cx="771601" cy="771601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28900AA-B46D-2241-8499-CE9CE75FEFC4}"/>
                </a:ext>
              </a:extLst>
            </p:cNvPr>
            <p:cNvCxnSpPr>
              <a:cxnSpLocks/>
            </p:cNvCxnSpPr>
            <p:nvPr/>
          </p:nvCxnSpPr>
          <p:spPr>
            <a:xfrm>
              <a:off x="6243907" y="6134394"/>
              <a:ext cx="8045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A5A0FABF-BEC0-EF4D-AF32-396FCE0F8740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2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MEDIO DE LA GRADA </a:t>
            </a:r>
            <a:r>
              <a:rPr lang="en-US" sz="2200" spc="50" dirty="0">
                <a:latin typeface="Calibri" charset="0"/>
                <a:cs typeface="Calibri" charset="0"/>
              </a:rPr>
              <a:t>ESTÁ LA RAMBLA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RAMBLA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15F5D7-D885-5F45-9BD9-2C80EDF265BD}"/>
              </a:ext>
            </a:extLst>
          </p:cNvPr>
          <p:cNvGrpSpPr/>
          <p:nvPr/>
        </p:nvGrpSpPr>
        <p:grpSpPr>
          <a:xfrm>
            <a:off x="4878882" y="5248438"/>
            <a:ext cx="804593" cy="885956"/>
            <a:chOff x="6243907" y="5248438"/>
            <a:chExt cx="804593" cy="88595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BEE5FAE-F48B-0A45-99AA-E88A89D2E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9392" y="5248438"/>
              <a:ext cx="771601" cy="771601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C82BE79-2D41-AD44-911E-F04E476BDC9F}"/>
                </a:ext>
              </a:extLst>
            </p:cNvPr>
            <p:cNvCxnSpPr>
              <a:cxnSpLocks/>
            </p:cNvCxnSpPr>
            <p:nvPr/>
          </p:nvCxnSpPr>
          <p:spPr>
            <a:xfrm>
              <a:off x="6243907" y="6134394"/>
              <a:ext cx="8045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10520A-8B7B-A94E-AAB9-AA04134B2EE2}"/>
              </a:ext>
            </a:extLst>
          </p:cNvPr>
          <p:cNvGrpSpPr/>
          <p:nvPr/>
        </p:nvGrpSpPr>
        <p:grpSpPr>
          <a:xfrm>
            <a:off x="3247813" y="5342352"/>
            <a:ext cx="823915" cy="792042"/>
            <a:chOff x="3191678" y="5342352"/>
            <a:chExt cx="823915" cy="79204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E56F7D-E124-854D-A594-D8DE9AC87FFF}"/>
                </a:ext>
              </a:extLst>
            </p:cNvPr>
            <p:cNvCxnSpPr/>
            <p:nvPr/>
          </p:nvCxnSpPr>
          <p:spPr>
            <a:xfrm>
              <a:off x="3191678" y="6134394"/>
              <a:ext cx="823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23422D1-24A8-9E49-874D-45410B48736B}"/>
                </a:ext>
              </a:extLst>
            </p:cNvPr>
            <p:cNvGrpSpPr/>
            <p:nvPr/>
          </p:nvGrpSpPr>
          <p:grpSpPr>
            <a:xfrm>
              <a:off x="3279523" y="5342352"/>
              <a:ext cx="648224" cy="648227"/>
              <a:chOff x="1972712" y="5263997"/>
              <a:chExt cx="648224" cy="64822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41B274D-78B5-7D43-A384-B13E4B70A7C5}"/>
                  </a:ext>
                </a:extLst>
              </p:cNvPr>
              <p:cNvSpPr/>
              <p:nvPr/>
            </p:nvSpPr>
            <p:spPr>
              <a:xfrm>
                <a:off x="1972712" y="5263997"/>
                <a:ext cx="648224" cy="6482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C711C9F-11BC-784E-9054-2A578EA91F07}"/>
                  </a:ext>
                </a:extLst>
              </p:cNvPr>
              <p:cNvSpPr/>
              <p:nvPr/>
            </p:nvSpPr>
            <p:spPr>
              <a:xfrm>
                <a:off x="2167321" y="5458606"/>
                <a:ext cx="259007" cy="259008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6103794-5119-BF48-8953-9AD101695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436" y="260081"/>
            <a:ext cx="6108700" cy="43307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6C75BC3-B490-4D44-A591-725E98DC1DD0}"/>
              </a:ext>
            </a:extLst>
          </p:cNvPr>
          <p:cNvGrpSpPr/>
          <p:nvPr/>
        </p:nvGrpSpPr>
        <p:grpSpPr>
          <a:xfrm>
            <a:off x="6787783" y="4889587"/>
            <a:ext cx="1373862" cy="1244807"/>
            <a:chOff x="2049104" y="4889587"/>
            <a:chExt cx="1373862" cy="12448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C1AC03-854A-5B44-AAE9-99810F5DE1F0}"/>
                </a:ext>
              </a:extLst>
            </p:cNvPr>
            <p:cNvCxnSpPr>
              <a:cxnSpLocks/>
            </p:cNvCxnSpPr>
            <p:nvPr/>
          </p:nvCxnSpPr>
          <p:spPr>
            <a:xfrm>
              <a:off x="2049104" y="6134394"/>
              <a:ext cx="13738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34A380B-45ED-D04C-B792-41A7BC6B2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9104" y="4889587"/>
              <a:ext cx="1373862" cy="1189317"/>
            </a:xfrm>
            <a:prstGeom prst="rect">
              <a:avLst/>
            </a:prstGeom>
          </p:spPr>
        </p:pic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59ACA13D-AA26-B310-F5DA-1E7AC2BF5391}"/>
              </a:ext>
            </a:extLst>
          </p:cNvPr>
          <p:cNvGrpSpPr/>
          <p:nvPr/>
        </p:nvGrpSpPr>
        <p:grpSpPr>
          <a:xfrm>
            <a:off x="5694519" y="5314368"/>
            <a:ext cx="1081168" cy="820026"/>
            <a:chOff x="5132366" y="5314368"/>
            <a:chExt cx="1081168" cy="820026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2D24CDB5-018B-6FC1-3144-C6473A0F3C9B}"/>
                </a:ext>
              </a:extLst>
            </p:cNvPr>
            <p:cNvCxnSpPr>
              <a:cxnSpLocks/>
            </p:cNvCxnSpPr>
            <p:nvPr/>
          </p:nvCxnSpPr>
          <p:spPr>
            <a:xfrm>
              <a:off x="5258321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1A9CBF89-0E72-80C9-10E7-265DA50AEA4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7" name="Picture 24">
                <a:extLst>
                  <a:ext uri="{FF2B5EF4-FFF2-40B4-BE49-F238E27FC236}">
                    <a16:creationId xmlns:a16="http://schemas.microsoft.com/office/drawing/2014/main" id="{83C0E46C-7342-5D26-65F6-CFEC95D5B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8" name="Picture 25">
                <a:extLst>
                  <a:ext uri="{FF2B5EF4-FFF2-40B4-BE49-F238E27FC236}">
                    <a16:creationId xmlns:a16="http://schemas.microsoft.com/office/drawing/2014/main" id="{ED212171-04E1-8333-55D8-8ECB9360E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9" name="Picture 29">
                <a:extLst>
                  <a:ext uri="{FF2B5EF4-FFF2-40B4-BE49-F238E27FC236}">
                    <a16:creationId xmlns:a16="http://schemas.microsoft.com/office/drawing/2014/main" id="{35275B81-4618-2FB7-5808-908B948C0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A465C1C-2BD8-CC40-9000-7E388014DB8C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cs typeface="Calibri" charset="0"/>
              </a:rPr>
              <a:t>EN LA RAMBLA A </a:t>
            </a:r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LA IZQUIERDA ESTÁ LA SALA 1 DE EXPOSICIONES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1 DE EXPOSICIONES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87308" y="5320705"/>
            <a:ext cx="1305622" cy="813689"/>
            <a:chOff x="1763847" y="5320705"/>
            <a:chExt cx="1305622" cy="81368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63847" y="6134394"/>
              <a:ext cx="130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6241687" y="5311077"/>
            <a:ext cx="2997392" cy="823317"/>
            <a:chOff x="6502742" y="5311077"/>
            <a:chExt cx="2997392" cy="82331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2A3C7C-7FEE-8441-9B63-9056D6A42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246" y="5330287"/>
              <a:ext cx="576757" cy="57675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AF5D080-0EAA-A744-9E16-64FEB28D1B14}"/>
                </a:ext>
              </a:extLst>
            </p:cNvPr>
            <p:cNvGrpSpPr/>
            <p:nvPr/>
          </p:nvGrpSpPr>
          <p:grpSpPr>
            <a:xfrm>
              <a:off x="6502742" y="5311077"/>
              <a:ext cx="2997392" cy="823317"/>
              <a:chOff x="5830067" y="5311077"/>
              <a:chExt cx="2997392" cy="823317"/>
            </a:xfrm>
          </p:grpSpPr>
          <p:cxnSp>
            <p:nvCxnSpPr>
              <p:cNvPr id="26" name="Straight Connector 25"/>
              <p:cNvCxnSpPr>
                <a:cxnSpLocks/>
              </p:cNvCxnSpPr>
              <p:nvPr/>
            </p:nvCxnSpPr>
            <p:spPr>
              <a:xfrm>
                <a:off x="5830067" y="6134394"/>
                <a:ext cx="299739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991F88B-A2C1-FC4A-B45A-681FC67D6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692" y="5311077"/>
                <a:ext cx="602602" cy="602602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023691" y="5314368"/>
            <a:ext cx="1081168" cy="820026"/>
            <a:chOff x="5132366" y="5314368"/>
            <a:chExt cx="1081168" cy="82002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E5A187-A48A-AA48-A8FF-58E9EDF16521}"/>
              </a:ext>
            </a:extLst>
          </p:cNvPr>
          <p:cNvGrpSpPr/>
          <p:nvPr/>
        </p:nvGrpSpPr>
        <p:grpSpPr>
          <a:xfrm>
            <a:off x="1834613" y="4889587"/>
            <a:ext cx="1373862" cy="1244807"/>
            <a:chOff x="2049104" y="4889587"/>
            <a:chExt cx="1373862" cy="12448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D96F6D9-F993-B54A-B4DC-0EEC103B9946}"/>
                </a:ext>
              </a:extLst>
            </p:cNvPr>
            <p:cNvCxnSpPr>
              <a:cxnSpLocks/>
            </p:cNvCxnSpPr>
            <p:nvPr/>
          </p:nvCxnSpPr>
          <p:spPr>
            <a:xfrm>
              <a:off x="2049104" y="6134394"/>
              <a:ext cx="13738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F1F2913-B9A2-294C-8E4F-EAD1BB2859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9104" y="4889587"/>
              <a:ext cx="1373862" cy="118931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03E9F56-5967-B048-9265-A6300D7892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6434" y="256381"/>
            <a:ext cx="6108699" cy="43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9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2110D09A-8E2C-8B05-E80B-4BF62B0C6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cs typeface="Calibri" charset="0"/>
              </a:rPr>
              <a:t>EN LA RAMBLA A LA </a:t>
            </a:r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DERECHA ESTÁN EL AULA S1 Y EL AULA S2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AULA S1 Y AULA S2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100625" y="5320705"/>
            <a:ext cx="1074336" cy="813689"/>
            <a:chOff x="4248753" y="5320705"/>
            <a:chExt cx="1074336" cy="813689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4248753" y="6134394"/>
              <a:ext cx="1074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122410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C64059-EC41-CF4F-86E9-CD9C5844100B}"/>
              </a:ext>
            </a:extLst>
          </p:cNvPr>
          <p:cNvGrpSpPr/>
          <p:nvPr/>
        </p:nvGrpSpPr>
        <p:grpSpPr>
          <a:xfrm>
            <a:off x="2049104" y="4889587"/>
            <a:ext cx="1373862" cy="1244807"/>
            <a:chOff x="2049104" y="4889587"/>
            <a:chExt cx="1373862" cy="12448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3F1DC4-E9D9-BC44-B93F-FFB41D691F84}"/>
                </a:ext>
              </a:extLst>
            </p:cNvPr>
            <p:cNvCxnSpPr>
              <a:cxnSpLocks/>
            </p:cNvCxnSpPr>
            <p:nvPr/>
          </p:nvCxnSpPr>
          <p:spPr>
            <a:xfrm>
              <a:off x="2049104" y="6134394"/>
              <a:ext cx="13738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C6A5789-13ED-DA47-8792-1E42E0881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9104" y="4889587"/>
              <a:ext cx="1373862" cy="118931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7698BC-C54E-6B4E-9800-13F6F905836A}"/>
              </a:ext>
            </a:extLst>
          </p:cNvPr>
          <p:cNvGrpSpPr/>
          <p:nvPr/>
        </p:nvGrpSpPr>
        <p:grpSpPr>
          <a:xfrm>
            <a:off x="6433587" y="4890904"/>
            <a:ext cx="2587865" cy="1243490"/>
            <a:chOff x="6729104" y="4890904"/>
            <a:chExt cx="2587865" cy="124349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80A16C-9C85-BB42-8077-BB9E4BC52F30}"/>
                </a:ext>
              </a:extLst>
            </p:cNvPr>
            <p:cNvCxnSpPr>
              <a:cxnSpLocks/>
            </p:cNvCxnSpPr>
            <p:nvPr/>
          </p:nvCxnSpPr>
          <p:spPr>
            <a:xfrm>
              <a:off x="6729104" y="6134394"/>
              <a:ext cx="258786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Imatge 6">
              <a:extLst>
                <a:ext uri="{FF2B5EF4-FFF2-40B4-BE49-F238E27FC236}">
                  <a16:creationId xmlns:a16="http://schemas.microsoft.com/office/drawing/2014/main" id="{62C0B939-9A8C-3B4F-B020-276269BAD8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931" y="4890904"/>
              <a:ext cx="2042211" cy="118800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359E948-CF92-1240-903C-58F32E2D667F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En esta </a:t>
            </a:r>
            <a:r>
              <a:rPr lang="es-ES_tradnl" sz="2200" spc="50" dirty="0">
                <a:latin typeface="Calibri" charset="0"/>
                <a:ea typeface="Calibri" charset="0"/>
                <a:cs typeface="Calibri" charset="0"/>
              </a:rPr>
              <a:t>GUÍA </a:t>
            </a:r>
            <a:r>
              <a:rPr lang="es-ES_tradnl" sz="2200" cap="all" spc="50" dirty="0">
                <a:latin typeface="Calibri" charset="0"/>
                <a:cs typeface="Calibri" charset="0"/>
              </a:rPr>
              <a:t>ENCONTRARÁS información</a:t>
            </a: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referente a CaixaForum VALèNCIA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69" y="2713756"/>
            <a:ext cx="2765057" cy="21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 CaixaForum encontrarás diferentes 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espacios para visitar. Podrás visitar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los todos o crear tu propio itinerario.</a:t>
            </a:r>
          </a:p>
          <a:p>
            <a:pPr>
              <a:lnSpc>
                <a:spcPts val="1800"/>
              </a:lnSpc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Hay autobuses de línea y 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metro que llevan a CaixaForum.</a:t>
            </a:r>
            <a:endParaRPr lang="es-ES_tradnl" sz="1600" dirty="0">
              <a:solidFill>
                <a:srgbClr val="000000"/>
              </a:solidFill>
              <a:highlight>
                <a:srgbClr val="00FFFF"/>
              </a:highlight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CaixaForum dispone de 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parquin cercano.</a:t>
            </a:r>
            <a:endParaRPr lang="es-ES_tradnl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6273997" y="3897766"/>
            <a:ext cx="0" cy="8623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D2E64B8-E690-B848-8BA7-4851234D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380ED4-14A0-0A4A-B7DB-41BBAC9C8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20A21C1-59F9-FF45-9B4F-5443CAA27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498512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la web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CaixaForum puedes encontrar toda la información del centro, sus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actividades y exposiciones: </a:t>
            </a:r>
            <a:r>
              <a:rPr lang="es-ES_tradnl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/Valencia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29194"/>
            <a:ext cx="2081774" cy="9361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Calle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Eduardo </a:t>
            </a:r>
            <a:b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Primo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Yúfera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, 1A</a:t>
            </a:r>
            <a:r>
              <a:rPr lang="en-U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. </a:t>
            </a:r>
          </a:p>
          <a:p>
            <a:pPr>
              <a:lnSpc>
                <a:spcPts val="1700"/>
              </a:lnSpc>
              <a:spcAft>
                <a:spcPts val="500"/>
              </a:spcAft>
            </a:pPr>
            <a:r>
              <a:rPr lang="en-U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46013 Valencia</a:t>
            </a:r>
          </a:p>
          <a:p>
            <a:pPr>
              <a:lnSpc>
                <a:spcPts val="1700"/>
              </a:lnSpc>
              <a:spcAft>
                <a:spcPts val="1000"/>
              </a:spcAft>
            </a:pP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960 901 960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076892" y="5362647"/>
            <a:ext cx="0" cy="902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DB269C07-6537-874A-B6CB-6E49F2275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</a:t>
            </a:r>
            <a:r>
              <a:rPr lang="es-ES_tradnl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inspirados en ARASAAC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guía está creado como anticipación para facilitar el seguimiento de tu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Recomendamos revisar la guía antes de ir a CaixaForum para preparar la visita.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31E611-1307-A24F-BE86-D498F7F5E6BD}"/>
              </a:ext>
            </a:extLst>
          </p:cNvPr>
          <p:cNvCxnSpPr>
            <a:cxnSpLocks/>
          </p:cNvCxnSpPr>
          <p:nvPr/>
        </p:nvCxnSpPr>
        <p:spPr>
          <a:xfrm>
            <a:off x="1370809" y="3904820"/>
            <a:ext cx="0" cy="6812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3760E85-B4FE-A643-B69D-653C8F6991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59479"/>
            <a:ext cx="438692" cy="4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9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 LAS AULAS ESTÁ LA SALA 2 DE EXPOSICIONES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2 DE EXPOSICIONES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732827" y="5311077"/>
            <a:ext cx="2997392" cy="823317"/>
            <a:chOff x="6502742" y="5311077"/>
            <a:chExt cx="2997392" cy="8233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2A3C7C-7FEE-8441-9B63-9056D6A42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46" y="5330287"/>
              <a:ext cx="576757" cy="57675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F5D080-0EAA-A744-9E16-64FEB28D1B14}"/>
                </a:ext>
              </a:extLst>
            </p:cNvPr>
            <p:cNvGrpSpPr/>
            <p:nvPr/>
          </p:nvGrpSpPr>
          <p:grpSpPr>
            <a:xfrm>
              <a:off x="6502742" y="5311077"/>
              <a:ext cx="2997392" cy="823317"/>
              <a:chOff x="5830067" y="5311077"/>
              <a:chExt cx="2997392" cy="823317"/>
            </a:xfrm>
          </p:grpSpPr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>
                <a:off x="5830067" y="6134394"/>
                <a:ext cx="299739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991F88B-A2C1-FC4A-B45A-681FC67D6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692" y="5311077"/>
                <a:ext cx="602602" cy="602602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4673599" y="5314368"/>
            <a:ext cx="1081168" cy="820026"/>
            <a:chOff x="5132366" y="5314368"/>
            <a:chExt cx="1081168" cy="8200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20692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2140877" y="5480507"/>
            <a:ext cx="915899" cy="653887"/>
            <a:chOff x="1373159" y="5480507"/>
            <a:chExt cx="915899" cy="65388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31C2C53-DB78-F44E-BA34-8FC6B9145001}"/>
              </a:ext>
            </a:extLst>
          </p:cNvPr>
          <p:cNvCxnSpPr>
            <a:cxnSpLocks/>
          </p:cNvCxnSpPr>
          <p:nvPr/>
        </p:nvCxnSpPr>
        <p:spPr>
          <a:xfrm>
            <a:off x="3914775" y="6134394"/>
            <a:ext cx="75882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tge 6">
            <a:extLst>
              <a:ext uri="{FF2B5EF4-FFF2-40B4-BE49-F238E27FC236}">
                <a16:creationId xmlns:a16="http://schemas.microsoft.com/office/drawing/2014/main" id="{0CA5F350-C6D3-3E40-82F6-8282B36CD7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1126" y="4890904"/>
            <a:ext cx="758824" cy="118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635204C-CFD9-684B-9FA8-B801D6C959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167" y="256381"/>
            <a:ext cx="6111235" cy="43335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926DC06-831F-E742-A5E0-B58790578107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0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LA PLANTA 1 ES LA PLAZA ÁGORA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PLAZA ÁGORA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731186-2360-F94C-A9D5-A88D19524A04}"/>
              </a:ext>
            </a:extLst>
          </p:cNvPr>
          <p:cNvGrpSpPr/>
          <p:nvPr/>
        </p:nvGrpSpPr>
        <p:grpSpPr>
          <a:xfrm>
            <a:off x="5628203" y="4890904"/>
            <a:ext cx="1678061" cy="1243490"/>
            <a:chOff x="5628203" y="4890904"/>
            <a:chExt cx="1678061" cy="124349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0ABB4A-6004-614B-B75C-C5BC1D229EC5}"/>
                </a:ext>
              </a:extLst>
            </p:cNvPr>
            <p:cNvCxnSpPr>
              <a:cxnSpLocks/>
            </p:cNvCxnSpPr>
            <p:nvPr/>
          </p:nvCxnSpPr>
          <p:spPr>
            <a:xfrm>
              <a:off x="5628204" y="6134394"/>
              <a:ext cx="16780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87D110-1FE0-6C4F-88B1-2A85141CE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8203" y="4890904"/>
              <a:ext cx="1678061" cy="1188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DB604D-4896-B644-9536-5D585EAE5628}"/>
              </a:ext>
            </a:extLst>
          </p:cNvPr>
          <p:cNvGrpSpPr/>
          <p:nvPr/>
        </p:nvGrpSpPr>
        <p:grpSpPr>
          <a:xfrm>
            <a:off x="3463338" y="5314367"/>
            <a:ext cx="1391358" cy="820027"/>
            <a:chOff x="4146263" y="5314367"/>
            <a:chExt cx="1391358" cy="82002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D89CE3-478F-BC4F-9954-A04F7CBE03A8}"/>
                </a:ext>
              </a:extLst>
            </p:cNvPr>
            <p:cNvCxnSpPr>
              <a:cxnSpLocks/>
            </p:cNvCxnSpPr>
            <p:nvPr/>
          </p:nvCxnSpPr>
          <p:spPr>
            <a:xfrm>
              <a:off x="4391734" y="6134394"/>
              <a:ext cx="11458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7AA49D-F03B-6C4A-8DF0-276BFE7EE604}"/>
                </a:ext>
              </a:extLst>
            </p:cNvPr>
            <p:cNvGrpSpPr/>
            <p:nvPr/>
          </p:nvGrpSpPr>
          <p:grpSpPr>
            <a:xfrm>
              <a:off x="4146263" y="5314367"/>
              <a:ext cx="1354587" cy="596631"/>
              <a:chOff x="4347716" y="5314367"/>
              <a:chExt cx="1354587" cy="59663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A0C7332-5C58-AF49-92F0-772450BCB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8305" y="5314367"/>
                <a:ext cx="937563" cy="596631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C0C7768-F95B-5944-B1DD-A52BC13BBEF9}"/>
                  </a:ext>
                </a:extLst>
              </p:cNvPr>
              <p:cNvGrpSpPr/>
              <p:nvPr/>
            </p:nvGrpSpPr>
            <p:grpSpPr>
              <a:xfrm>
                <a:off x="4347716" y="5560086"/>
                <a:ext cx="1354587" cy="185369"/>
                <a:chOff x="3555093" y="1445573"/>
                <a:chExt cx="1006539" cy="137740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2ED737B0-C2C8-724A-9D11-AD4827EBD9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093" y="1445573"/>
                  <a:ext cx="137740" cy="137740"/>
                </a:xfrm>
                <a:prstGeom prst="rect">
                  <a:avLst/>
                </a:prstGeom>
              </p:spPr>
            </p:pic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0DBFE275-90A2-B44B-B60A-62B012BE95B0}"/>
                    </a:ext>
                  </a:extLst>
                </p:cNvPr>
                <p:cNvSpPr/>
                <p:nvPr/>
              </p:nvSpPr>
              <p:spPr>
                <a:xfrm>
                  <a:off x="3729228" y="1454389"/>
                  <a:ext cx="832404" cy="98989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sp>
        <p:nvSpPr>
          <p:cNvPr id="18" name="Rectangle 17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Plaza ágora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2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PLAZA ÁGORA HAY ZONAS RELAJADAS </a:t>
            </a:r>
            <a:r>
              <a:rPr lang="en-US" sz="2200" spc="50" dirty="0">
                <a:latin typeface="Calibri" charset="0"/>
                <a:cs typeface="Calibri" charset="0"/>
              </a:rPr>
              <a:t>CON SOFÁS VERDES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RELAJADA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558324" y="5326244"/>
            <a:ext cx="2174170" cy="808150"/>
            <a:chOff x="4746940" y="5326244"/>
            <a:chExt cx="2174170" cy="808150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4746940" y="6134394"/>
              <a:ext cx="21741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459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507342-203C-434E-BD67-A2668FB2EE12}"/>
              </a:ext>
            </a:extLst>
          </p:cNvPr>
          <p:cNvGrpSpPr/>
          <p:nvPr/>
        </p:nvGrpSpPr>
        <p:grpSpPr>
          <a:xfrm>
            <a:off x="2150696" y="4890904"/>
            <a:ext cx="1678061" cy="1243490"/>
            <a:chOff x="5628203" y="4890904"/>
            <a:chExt cx="1678061" cy="124349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D908D7-1D28-874A-BFAF-EC6747BB34DD}"/>
                </a:ext>
              </a:extLst>
            </p:cNvPr>
            <p:cNvCxnSpPr>
              <a:cxnSpLocks/>
            </p:cNvCxnSpPr>
            <p:nvPr/>
          </p:nvCxnSpPr>
          <p:spPr>
            <a:xfrm>
              <a:off x="5628204" y="6134394"/>
              <a:ext cx="16780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299D233-11A7-604E-910F-1755732BD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8203" y="4890904"/>
              <a:ext cx="1678061" cy="11880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416523" y="5507366"/>
            <a:ext cx="1753681" cy="628809"/>
            <a:chOff x="7416523" y="5507366"/>
            <a:chExt cx="1753681" cy="6288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43F437-5D31-8840-BE60-104A26DE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8959" y="5507366"/>
              <a:ext cx="628809" cy="628809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A8BC62E-54A7-BF40-940A-B957EEDB3BC3}"/>
                </a:ext>
              </a:extLst>
            </p:cNvPr>
            <p:cNvCxnSpPr>
              <a:cxnSpLocks/>
            </p:cNvCxnSpPr>
            <p:nvPr/>
          </p:nvCxnSpPr>
          <p:spPr>
            <a:xfrm>
              <a:off x="7416523" y="6134394"/>
              <a:ext cx="17536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Plaza ágora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294193-4DA6-2148-942B-B9C83C3A5F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60081"/>
            <a:ext cx="6142719" cy="4347910"/>
          </a:xfrm>
          <a:prstGeom prst="rect">
            <a:avLst/>
          </a:prstGeom>
        </p:spPr>
      </p:pic>
      <p:grpSp>
        <p:nvGrpSpPr>
          <p:cNvPr id="2" name="Group 18">
            <a:extLst>
              <a:ext uri="{FF2B5EF4-FFF2-40B4-BE49-F238E27FC236}">
                <a16:creationId xmlns:a16="http://schemas.microsoft.com/office/drawing/2014/main" id="{DFC38FC2-A6DB-548C-5A91-825E27EBA1F7}"/>
              </a:ext>
            </a:extLst>
          </p:cNvPr>
          <p:cNvGrpSpPr/>
          <p:nvPr/>
        </p:nvGrpSpPr>
        <p:grpSpPr>
          <a:xfrm>
            <a:off x="3836535" y="5314368"/>
            <a:ext cx="1081168" cy="820026"/>
            <a:chOff x="5132366" y="5314368"/>
            <a:chExt cx="1081168" cy="820026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A84E2A0E-EE00-FF83-9821-DF28FF3238AF}"/>
                </a:ext>
              </a:extLst>
            </p:cNvPr>
            <p:cNvCxnSpPr>
              <a:cxnSpLocks/>
            </p:cNvCxnSpPr>
            <p:nvPr/>
          </p:nvCxnSpPr>
          <p:spPr>
            <a:xfrm>
              <a:off x="5283554" y="6134394"/>
              <a:ext cx="4991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0">
              <a:extLst>
                <a:ext uri="{FF2B5EF4-FFF2-40B4-BE49-F238E27FC236}">
                  <a16:creationId xmlns:a16="http://schemas.microsoft.com/office/drawing/2014/main" id="{C1A4CDF2-4B0C-7DD7-B5D1-750314727652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7" name="Picture 22">
                <a:extLst>
                  <a:ext uri="{FF2B5EF4-FFF2-40B4-BE49-F238E27FC236}">
                    <a16:creationId xmlns:a16="http://schemas.microsoft.com/office/drawing/2014/main" id="{95F6F0F0-3242-7785-E5B9-07DCA5017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8" name="Picture 23">
                <a:extLst>
                  <a:ext uri="{FF2B5EF4-FFF2-40B4-BE49-F238E27FC236}">
                    <a16:creationId xmlns:a16="http://schemas.microsoft.com/office/drawing/2014/main" id="{DE0C817F-8B06-944C-BF9A-F1D9F4585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9" name="Picture 24">
                <a:extLst>
                  <a:ext uri="{FF2B5EF4-FFF2-40B4-BE49-F238E27FC236}">
                    <a16:creationId xmlns:a16="http://schemas.microsoft.com/office/drawing/2014/main" id="{4C7D0206-1F2A-C2A5-5CC7-2B69CDE4A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21701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IZQUIERDA DE LA PLAZA ÁGORA ESTÁ EL RESTAURANTE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RESTAURANTE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344382" y="5320705"/>
            <a:ext cx="1305622" cy="813689"/>
            <a:chOff x="1763847" y="5320705"/>
            <a:chExt cx="1305622" cy="81368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763847" y="6134394"/>
              <a:ext cx="130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627CBE-9110-FA4E-B661-4E1C0CC1AD2C}"/>
              </a:ext>
            </a:extLst>
          </p:cNvPr>
          <p:cNvGrpSpPr/>
          <p:nvPr/>
        </p:nvGrpSpPr>
        <p:grpSpPr>
          <a:xfrm>
            <a:off x="7219540" y="5320852"/>
            <a:ext cx="1697237" cy="813542"/>
            <a:chOff x="7274788" y="5320852"/>
            <a:chExt cx="1697237" cy="81354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A6BBC7-6FEC-2548-924D-28149A37BFEA}"/>
                </a:ext>
              </a:extLst>
            </p:cNvPr>
            <p:cNvCxnSpPr>
              <a:cxnSpLocks/>
            </p:cNvCxnSpPr>
            <p:nvPr/>
          </p:nvCxnSpPr>
          <p:spPr>
            <a:xfrm>
              <a:off x="7274788" y="6134394"/>
              <a:ext cx="16972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6B5344-1F13-034E-9553-B9B04C29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006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247F93-64BF-AE48-A9BF-F591FAB14809}"/>
              </a:ext>
            </a:extLst>
          </p:cNvPr>
          <p:cNvGrpSpPr/>
          <p:nvPr/>
        </p:nvGrpSpPr>
        <p:grpSpPr>
          <a:xfrm>
            <a:off x="4465523" y="4890904"/>
            <a:ext cx="1678061" cy="1243490"/>
            <a:chOff x="5628203" y="4890904"/>
            <a:chExt cx="1678061" cy="124349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A6EFD00-ACCB-4C49-A0CC-6032776149B7}"/>
                </a:ext>
              </a:extLst>
            </p:cNvPr>
            <p:cNvCxnSpPr>
              <a:cxnSpLocks/>
            </p:cNvCxnSpPr>
            <p:nvPr/>
          </p:nvCxnSpPr>
          <p:spPr>
            <a:xfrm>
              <a:off x="5628204" y="6134394"/>
              <a:ext cx="16780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D324FB4-B22F-3D4F-A87D-E4CC56441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8203" y="4890904"/>
              <a:ext cx="1678061" cy="1188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86079D-1A6F-AB4A-83EA-EC33956F5CC3}"/>
              </a:ext>
            </a:extLst>
          </p:cNvPr>
          <p:cNvGrpSpPr/>
          <p:nvPr/>
        </p:nvGrpSpPr>
        <p:grpSpPr>
          <a:xfrm>
            <a:off x="6164875" y="5314368"/>
            <a:ext cx="1081168" cy="820026"/>
            <a:chOff x="5122841" y="5314368"/>
            <a:chExt cx="1081168" cy="82002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C58C8A-8F26-2C4A-8BE4-BF05AA35831F}"/>
                </a:ext>
              </a:extLst>
            </p:cNvPr>
            <p:cNvCxnSpPr>
              <a:cxnSpLocks/>
            </p:cNvCxnSpPr>
            <p:nvPr/>
          </p:nvCxnSpPr>
          <p:spPr>
            <a:xfrm>
              <a:off x="521532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BE912F-EBD8-D048-BDF8-B8CDEE22CD5B}"/>
                </a:ext>
              </a:extLst>
            </p:cNvPr>
            <p:cNvGrpSpPr/>
            <p:nvPr/>
          </p:nvGrpSpPr>
          <p:grpSpPr>
            <a:xfrm>
              <a:off x="5122841" y="5314368"/>
              <a:ext cx="1081168" cy="606822"/>
              <a:chOff x="7596482" y="4260259"/>
              <a:chExt cx="851923" cy="47815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465207E-A558-D746-801D-672938C7A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6482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35F6BA4-63C4-5345-8C27-475137AF8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28309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FE85E16-E51C-804B-9C49-A0D0D2FDB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26494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26" name="Rectangle 25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Plaza ágora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315490D-916E-6244-BB32-7106FA3357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6" y="260081"/>
            <a:ext cx="6153350" cy="4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95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EL MEDIO DE LA PLAZA ÁGORA ESTÁ LA NUBE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La NUBE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547445" y="5342352"/>
            <a:ext cx="717607" cy="792042"/>
            <a:chOff x="4720163" y="5342352"/>
            <a:chExt cx="717607" cy="7920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10" y="5342352"/>
              <a:ext cx="709313" cy="709313"/>
            </a:xfrm>
            <a:prstGeom prst="rect">
              <a:avLst/>
            </a:prstGeom>
          </p:spPr>
        </p:pic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4720163" y="6134394"/>
              <a:ext cx="71760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A9D4C3-9C83-2441-A2D4-6746BE608963}"/>
              </a:ext>
            </a:extLst>
          </p:cNvPr>
          <p:cNvGrpSpPr/>
          <p:nvPr/>
        </p:nvGrpSpPr>
        <p:grpSpPr>
          <a:xfrm>
            <a:off x="3191678" y="5342352"/>
            <a:ext cx="823915" cy="792042"/>
            <a:chOff x="3191678" y="5342352"/>
            <a:chExt cx="823915" cy="79204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191678" y="6134394"/>
              <a:ext cx="823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3279523" y="5342352"/>
              <a:ext cx="648224" cy="648227"/>
              <a:chOff x="1972712" y="5263997"/>
              <a:chExt cx="648224" cy="648227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1972712" y="5263997"/>
                <a:ext cx="648224" cy="6482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2167321" y="5458606"/>
                <a:ext cx="259007" cy="259008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6346901" y="5314368"/>
            <a:ext cx="1081168" cy="820026"/>
            <a:chOff x="5132366" y="5314368"/>
            <a:chExt cx="1081168" cy="82002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5AE955-1077-554E-802D-E98473AE8F95}"/>
              </a:ext>
            </a:extLst>
          </p:cNvPr>
          <p:cNvGrpSpPr/>
          <p:nvPr/>
        </p:nvGrpSpPr>
        <p:grpSpPr>
          <a:xfrm>
            <a:off x="4820191" y="4890904"/>
            <a:ext cx="1678061" cy="1243490"/>
            <a:chOff x="5628203" y="4890904"/>
            <a:chExt cx="1678061" cy="124349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1DD796-49AF-9540-8389-CB092FE710E2}"/>
                </a:ext>
              </a:extLst>
            </p:cNvPr>
            <p:cNvCxnSpPr>
              <a:cxnSpLocks/>
            </p:cNvCxnSpPr>
            <p:nvPr/>
          </p:nvCxnSpPr>
          <p:spPr>
            <a:xfrm>
              <a:off x="5628204" y="6134394"/>
              <a:ext cx="16780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07F0312-9EEA-0646-946D-153F6DAE9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8203" y="4890904"/>
              <a:ext cx="1403187" cy="1188000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Plaza ágora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25CA8CD-637A-9C48-A04A-31C3A04E39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60888"/>
            <a:ext cx="6153350" cy="43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8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7" y="260081"/>
            <a:ext cx="6153349" cy="4349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DELANTE DE LA NUBE ESTÁ EL AUDITORIO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AUDITORIO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852820" y="5481794"/>
            <a:ext cx="1037600" cy="652600"/>
            <a:chOff x="2834890" y="5481794"/>
            <a:chExt cx="1037600" cy="652600"/>
          </a:xfrm>
        </p:grpSpPr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2834890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034069" y="5481794"/>
              <a:ext cx="649043" cy="430430"/>
              <a:chOff x="9186534" y="5886192"/>
              <a:chExt cx="361323" cy="23962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6467721" y="5282695"/>
            <a:ext cx="1341792" cy="851699"/>
            <a:chOff x="6862597" y="5282695"/>
            <a:chExt cx="1341792" cy="851699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630045" y="5342352"/>
            <a:ext cx="713460" cy="792042"/>
            <a:chOff x="4724310" y="5342352"/>
            <a:chExt cx="713460" cy="7920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10" y="5342352"/>
              <a:ext cx="709313" cy="709313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cxnSpLocks/>
            </p:cNvCxnSpPr>
            <p:nvPr/>
          </p:nvCxnSpPr>
          <p:spPr>
            <a:xfrm>
              <a:off x="4854524" y="6134394"/>
              <a:ext cx="58324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Plaza ágora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9FBCC0FB-BE3D-A7AE-7342-414FE0622784}"/>
              </a:ext>
            </a:extLst>
          </p:cNvPr>
          <p:cNvGrpSpPr/>
          <p:nvPr/>
        </p:nvGrpSpPr>
        <p:grpSpPr>
          <a:xfrm>
            <a:off x="5379585" y="5314368"/>
            <a:ext cx="1081168" cy="820026"/>
            <a:chOff x="5132366" y="5314368"/>
            <a:chExt cx="1081168" cy="820026"/>
          </a:xfrm>
        </p:grpSpPr>
        <p:cxnSp>
          <p:nvCxnSpPr>
            <p:cNvPr id="5" name="Straight Connector 19">
              <a:extLst>
                <a:ext uri="{FF2B5EF4-FFF2-40B4-BE49-F238E27FC236}">
                  <a16:creationId xmlns:a16="http://schemas.microsoft.com/office/drawing/2014/main" id="{B29A39BD-0048-8605-2695-B2E4A1478EB6}"/>
                </a:ext>
              </a:extLst>
            </p:cNvPr>
            <p:cNvCxnSpPr/>
            <p:nvPr/>
          </p:nvCxnSpPr>
          <p:spPr>
            <a:xfrm>
              <a:off x="5245230" y="6134394"/>
              <a:ext cx="5597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F7129B77-8C46-ED1F-C534-4D05C74D1E35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9" name="Picture 22">
                <a:extLst>
                  <a:ext uri="{FF2B5EF4-FFF2-40B4-BE49-F238E27FC236}">
                    <a16:creationId xmlns:a16="http://schemas.microsoft.com/office/drawing/2014/main" id="{4EBCF06A-B385-D934-035E-1AC0DEE729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0" name="Picture 23">
                <a:extLst>
                  <a:ext uri="{FF2B5EF4-FFF2-40B4-BE49-F238E27FC236}">
                    <a16:creationId xmlns:a16="http://schemas.microsoft.com/office/drawing/2014/main" id="{33C6115B-8019-4229-5F16-340164283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1" name="Picture 24">
                <a:extLst>
                  <a:ext uri="{FF2B5EF4-FFF2-40B4-BE49-F238E27FC236}">
                    <a16:creationId xmlns:a16="http://schemas.microsoft.com/office/drawing/2014/main" id="{A9E6E30D-E150-23EF-8B73-96118AB94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43731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IZQUIERDA DEL AUDITORIO ESTÁN LOS ASEOS PARA HOMBRES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ASEOS HOMBRES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6523121" y="5297619"/>
            <a:ext cx="827850" cy="836775"/>
            <a:chOff x="8731657" y="5297619"/>
            <a:chExt cx="827850" cy="8367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097854" y="5314368"/>
            <a:ext cx="1081168" cy="820026"/>
            <a:chOff x="5132366" y="5314368"/>
            <a:chExt cx="1081168" cy="82002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8114374" y="5333551"/>
            <a:ext cx="1201209" cy="800843"/>
            <a:chOff x="8128229" y="5333551"/>
            <a:chExt cx="1201209" cy="8008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128229" y="6134394"/>
              <a:ext cx="12012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1007" y="5333551"/>
              <a:ext cx="582864" cy="58286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927621" y="5320705"/>
            <a:ext cx="1305622" cy="813689"/>
            <a:chOff x="1763847" y="5320705"/>
            <a:chExt cx="1305622" cy="81368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763847" y="6134394"/>
              <a:ext cx="130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1D93D5C-37BD-7F4C-8C80-1FD4807037F5}"/>
              </a:ext>
            </a:extLst>
          </p:cNvPr>
          <p:cNvGrpSpPr/>
          <p:nvPr/>
        </p:nvGrpSpPr>
        <p:grpSpPr>
          <a:xfrm>
            <a:off x="3818295" y="5282695"/>
            <a:ext cx="1341792" cy="851699"/>
            <a:chOff x="6335358" y="5282695"/>
            <a:chExt cx="1341792" cy="85169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CB6950-CC1E-2C48-BD3A-5065726F28E7}"/>
                </a:ext>
              </a:extLst>
            </p:cNvPr>
            <p:cNvCxnSpPr>
              <a:cxnSpLocks/>
            </p:cNvCxnSpPr>
            <p:nvPr/>
          </p:nvCxnSpPr>
          <p:spPr>
            <a:xfrm>
              <a:off x="6335358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822CBBF-C13F-6842-AC59-5A04A6C3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3347" y="5282695"/>
              <a:ext cx="685815" cy="685815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Plaza ágora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DC140D0-4FF2-C543-BCBC-3E4BBA05001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60082"/>
            <a:ext cx="6153349" cy="43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5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BD0CBE2F-88AD-3BB7-8A87-CDAAD6946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60082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DERECHA DEL AUDITORIO ESTÁN LOS ASEOS PARA MUJERES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ASEOS MUJERES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073400" y="5333551"/>
            <a:ext cx="1066335" cy="800843"/>
            <a:chOff x="8960093" y="5333551"/>
            <a:chExt cx="1066335" cy="8008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960093" y="6134394"/>
              <a:ext cx="10663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1828" y="5333551"/>
              <a:ext cx="582864" cy="58286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6523121" y="5297619"/>
            <a:ext cx="827850" cy="836775"/>
            <a:chOff x="8731657" y="5297619"/>
            <a:chExt cx="827850" cy="8367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053029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2086451" y="5320705"/>
            <a:ext cx="1074336" cy="813689"/>
            <a:chOff x="4248753" y="5320705"/>
            <a:chExt cx="1074336" cy="813689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4248753" y="6134394"/>
              <a:ext cx="1074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D93D5C-37BD-7F4C-8C80-1FD4807037F5}"/>
              </a:ext>
            </a:extLst>
          </p:cNvPr>
          <p:cNvGrpSpPr/>
          <p:nvPr/>
        </p:nvGrpSpPr>
        <p:grpSpPr>
          <a:xfrm>
            <a:off x="3790073" y="5282695"/>
            <a:ext cx="1341792" cy="851699"/>
            <a:chOff x="6335358" y="5282695"/>
            <a:chExt cx="1341792" cy="85169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8CB6950-CC1E-2C48-BD3A-5065726F28E7}"/>
                </a:ext>
              </a:extLst>
            </p:cNvPr>
            <p:cNvCxnSpPr>
              <a:cxnSpLocks/>
            </p:cNvCxnSpPr>
            <p:nvPr/>
          </p:nvCxnSpPr>
          <p:spPr>
            <a:xfrm>
              <a:off x="6335358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822CBBF-C13F-6842-AC59-5A04A6C3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3347" y="5282695"/>
              <a:ext cx="685815" cy="685815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Plaza ágora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08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valÈncia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</a:t>
            </a:r>
            <a:r>
              <a:rPr lang="en-US" sz="30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baja</a:t>
            </a:r>
            <a:endParaRPr lang="en-US" sz="3000" b="1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20320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9735" y="1589255"/>
            <a:ext cx="7085046" cy="4507295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4323064" y="279140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de exposiciones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2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3B949C5-4630-8344-8CD4-1A55EF294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176" y="2333939"/>
            <a:ext cx="315220" cy="31522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4793310" y="461492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de exposiciones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1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3B949C5-4630-8344-8CD4-1A55EF294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422" y="4157457"/>
            <a:ext cx="315220" cy="31522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400643" y="2509012"/>
            <a:ext cx="491614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889224" y="2509012"/>
            <a:ext cx="491614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400642" y="3412562"/>
            <a:ext cx="883245" cy="1983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rambla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7529702" y="2777194"/>
            <a:ext cx="614393" cy="20550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Recepción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VERDE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7322366" y="4634908"/>
            <a:ext cx="632157" cy="198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Recepción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ROJA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ED386FB-80A0-A246-BB34-2DF335907A28}"/>
              </a:ext>
            </a:extLst>
          </p:cNvPr>
          <p:cNvSpPr/>
          <p:nvPr/>
        </p:nvSpPr>
        <p:spPr>
          <a:xfrm>
            <a:off x="6113845" y="6158785"/>
            <a:ext cx="1546807" cy="27984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Entrada a caixaforum</a:t>
            </a:r>
          </a:p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Desde EL PUENTE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2ED29B13-0EA7-6041-96D0-519DFA3DDC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54875" y="5889630"/>
            <a:ext cx="240728" cy="240728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BED386FB-80A0-A246-BB34-2DF335907A28}"/>
              </a:ext>
            </a:extLst>
          </p:cNvPr>
          <p:cNvSpPr/>
          <p:nvPr/>
        </p:nvSpPr>
        <p:spPr>
          <a:xfrm>
            <a:off x="6407716" y="1250044"/>
            <a:ext cx="1546807" cy="27984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Entrada a caixaforum</a:t>
            </a:r>
          </a:p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Desde el oceanográfico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2ED29B13-0EA7-6041-96D0-519DFA3DDC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10228" y="1553865"/>
            <a:ext cx="240728" cy="240728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6711593" y="2593553"/>
            <a:ext cx="525467" cy="1050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gradas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10DC9A7-4DA1-B14F-945B-9AA2DFB6C1FB}"/>
              </a:ext>
            </a:extLst>
          </p:cNvPr>
          <p:cNvGrpSpPr/>
          <p:nvPr/>
        </p:nvGrpSpPr>
        <p:grpSpPr>
          <a:xfrm>
            <a:off x="7316729" y="2986811"/>
            <a:ext cx="288304" cy="288304"/>
            <a:chOff x="4861807" y="2365580"/>
            <a:chExt cx="288304" cy="288304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1873FBD-1669-704A-B3E1-158BFBF6A5AD}"/>
                </a:ext>
              </a:extLst>
            </p:cNvPr>
            <p:cNvSpPr/>
            <p:nvPr/>
          </p:nvSpPr>
          <p:spPr>
            <a:xfrm>
              <a:off x="4861807" y="236558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C2DB05A9-A017-7246-A908-8C1021665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17" y="2413818"/>
              <a:ext cx="178636" cy="178636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10DC9A7-4DA1-B14F-945B-9AA2DFB6C1FB}"/>
              </a:ext>
            </a:extLst>
          </p:cNvPr>
          <p:cNvGrpSpPr/>
          <p:nvPr/>
        </p:nvGrpSpPr>
        <p:grpSpPr>
          <a:xfrm>
            <a:off x="7330387" y="4297784"/>
            <a:ext cx="288304" cy="288304"/>
            <a:chOff x="4861807" y="2365580"/>
            <a:chExt cx="288304" cy="28830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1873FBD-1669-704A-B3E1-158BFBF6A5AD}"/>
                </a:ext>
              </a:extLst>
            </p:cNvPr>
            <p:cNvSpPr/>
            <p:nvPr/>
          </p:nvSpPr>
          <p:spPr>
            <a:xfrm>
              <a:off x="4861807" y="236558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2DB05A9-A017-7246-A908-8C1021665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17" y="2413818"/>
              <a:ext cx="178636" cy="17863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7530603" y="4934570"/>
            <a:ext cx="288304" cy="288304"/>
            <a:chOff x="3369529" y="2915261"/>
            <a:chExt cx="288304" cy="288304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4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6907733" y="2866889"/>
            <a:ext cx="288304" cy="288304"/>
            <a:chOff x="3369529" y="2915261"/>
            <a:chExt cx="288304" cy="28830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7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2621048-DC2B-A247-AC22-6C62E55D7BD3}"/>
              </a:ext>
            </a:extLst>
          </p:cNvPr>
          <p:cNvGrpSpPr/>
          <p:nvPr/>
        </p:nvGrpSpPr>
        <p:grpSpPr>
          <a:xfrm>
            <a:off x="6355248" y="4340768"/>
            <a:ext cx="288304" cy="288304"/>
            <a:chOff x="2145998" y="2159559"/>
            <a:chExt cx="238513" cy="238513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4FA0E2A-77BB-2C4F-8C52-CE6CBC2A2C9C}"/>
                </a:ext>
              </a:extLst>
            </p:cNvPr>
            <p:cNvSpPr/>
            <p:nvPr/>
          </p:nvSpPr>
          <p:spPr>
            <a:xfrm>
              <a:off x="2145998" y="2159559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37787C2-4870-5C4D-AE12-09D1A3745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982"/>
            <a:stretch/>
          </p:blipFill>
          <p:spPr>
            <a:xfrm>
              <a:off x="2172709" y="2177637"/>
              <a:ext cx="168587" cy="213352"/>
            </a:xfrm>
            <a:prstGeom prst="rect">
              <a:avLst/>
            </a:prstGeom>
          </p:spPr>
        </p:pic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399127" y="5398318"/>
            <a:ext cx="883245" cy="1983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Cafetería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8A20E53-0281-6F4F-ABA0-92E990784DEB}"/>
              </a:ext>
            </a:extLst>
          </p:cNvPr>
          <p:cNvSpPr/>
          <p:nvPr/>
        </p:nvSpPr>
        <p:spPr>
          <a:xfrm>
            <a:off x="6994984" y="3579317"/>
            <a:ext cx="731615" cy="2178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</a:t>
            </a:r>
            <a:r>
              <a:rPr lang="es-ES_tradnl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plaza ágora</a:t>
            </a:r>
            <a:endParaRPr lang="es-ES_tradnl" sz="1000" b="1" cap="all" dirty="0">
              <a:solidFill>
                <a:srgbClr val="B448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925B9821-F930-B64B-AAA6-7A86CC9983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96332" y="3765907"/>
            <a:ext cx="240728" cy="240728"/>
          </a:xfrm>
          <a:prstGeom prst="rect">
            <a:avLst/>
          </a:prstGeom>
        </p:spPr>
      </p:pic>
      <p:grpSp>
        <p:nvGrpSpPr>
          <p:cNvPr id="117" name="Group 116"/>
          <p:cNvGrpSpPr/>
          <p:nvPr/>
        </p:nvGrpSpPr>
        <p:grpSpPr>
          <a:xfrm>
            <a:off x="6861721" y="4510834"/>
            <a:ext cx="288304" cy="288304"/>
            <a:chOff x="4033255" y="3882927"/>
            <a:chExt cx="238513" cy="238513"/>
          </a:xfrm>
        </p:grpSpPr>
        <p:sp>
          <p:nvSpPr>
            <p:cNvPr id="118" name="Oval 117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sp>
        <p:nvSpPr>
          <p:cNvPr id="122" name="Rectangle 121"/>
          <p:cNvSpPr/>
          <p:nvPr/>
        </p:nvSpPr>
        <p:spPr>
          <a:xfrm>
            <a:off x="7575367" y="394580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tienda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130" y="3585643"/>
            <a:ext cx="255720" cy="25572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6711593" y="4050008"/>
            <a:ext cx="525467" cy="1050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gradas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70AB9825-74D3-8740-A168-9991022AE50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791" y="5315362"/>
            <a:ext cx="264628" cy="264628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5EAD73D9-2528-254D-803B-922BC4FEEC79}"/>
              </a:ext>
            </a:extLst>
          </p:cNvPr>
          <p:cNvSpPr/>
          <p:nvPr/>
        </p:nvSpPr>
        <p:spPr>
          <a:xfrm>
            <a:off x="7124384" y="2490191"/>
            <a:ext cx="715319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ZONA RELAJADA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45677" y="2264373"/>
            <a:ext cx="288304" cy="288304"/>
            <a:chOff x="4335702" y="5664349"/>
            <a:chExt cx="288304" cy="288304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DE45693-8FAF-E443-B31B-C42E1B069B3F}"/>
                </a:ext>
              </a:extLst>
            </p:cNvPr>
            <p:cNvSpPr/>
            <p:nvPr/>
          </p:nvSpPr>
          <p:spPr>
            <a:xfrm>
              <a:off x="4335702" y="5664349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65219A3C-CC20-8545-A3C8-E4FC2420A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6825" y="5701799"/>
              <a:ext cx="185201" cy="202563"/>
            </a:xfrm>
            <a:prstGeom prst="rect">
              <a:avLst/>
            </a:prstGeom>
          </p:spPr>
        </p:pic>
      </p:grpSp>
      <p:grpSp>
        <p:nvGrpSpPr>
          <p:cNvPr id="138" name="Group 137"/>
          <p:cNvGrpSpPr/>
          <p:nvPr/>
        </p:nvGrpSpPr>
        <p:grpSpPr>
          <a:xfrm>
            <a:off x="6099777" y="5254166"/>
            <a:ext cx="288304" cy="288304"/>
            <a:chOff x="3017129" y="1937388"/>
            <a:chExt cx="238513" cy="238513"/>
          </a:xfrm>
        </p:grpSpPr>
        <p:sp>
          <p:nvSpPr>
            <p:cNvPr id="139" name="Oval 138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B732939-D412-2244-A5A1-BCE40F8A2FD0}"/>
              </a:ext>
            </a:extLst>
          </p:cNvPr>
          <p:cNvGrpSpPr/>
          <p:nvPr/>
        </p:nvGrpSpPr>
        <p:grpSpPr>
          <a:xfrm>
            <a:off x="6706680" y="2261876"/>
            <a:ext cx="288304" cy="288304"/>
            <a:chOff x="3017129" y="1937388"/>
            <a:chExt cx="238513" cy="23851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ED2B19A-D017-8D42-B0BF-FA054BA4AF24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6BF6D4B-AD0E-7D4B-B054-4E3AD6ED5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ACA530E-2CE1-B34E-BA56-312E42BBD6B1}"/>
              </a:ext>
            </a:extLst>
          </p:cNvPr>
          <p:cNvSpPr/>
          <p:nvPr/>
        </p:nvSpPr>
        <p:spPr>
          <a:xfrm>
            <a:off x="4832366" y="5764001"/>
            <a:ext cx="1078383" cy="279848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en-US" sz="1000" b="1" cap="all" dirty="0">
                <a:solidFill>
                  <a:srgbClr val="B44800"/>
                </a:solidFill>
                <a:latin typeface="Calibri Light" charset="0"/>
                <a:cs typeface="Calibri Light" charset="0"/>
              </a:rPr>
              <a:t>ACCESO A RESTAURANTE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9E572916-0B5F-B441-A726-84FCCA83F6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73989">
            <a:off x="7222749" y="5142315"/>
            <a:ext cx="240728" cy="240728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67E8019A-6881-6F46-BF7D-D017BA333F33}"/>
              </a:ext>
            </a:extLst>
          </p:cNvPr>
          <p:cNvSpPr/>
          <p:nvPr/>
        </p:nvSpPr>
        <p:spPr>
          <a:xfrm>
            <a:off x="6680176" y="4975025"/>
            <a:ext cx="596656" cy="411514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900"/>
              </a:lnSpc>
            </a:pPr>
            <a:r>
              <a:rPr lang="en-US" sz="1000" b="1" cap="all" dirty="0">
                <a:solidFill>
                  <a:srgbClr val="B44800"/>
                </a:solidFill>
                <a:latin typeface="Calibri Light" charset="0"/>
                <a:cs typeface="Calibri Light" charset="0"/>
              </a:rPr>
              <a:t>ACCESO </a:t>
            </a:r>
            <a:br>
              <a:rPr lang="en-US" sz="1000" b="1" cap="all" dirty="0">
                <a:solidFill>
                  <a:srgbClr val="B44800"/>
                </a:solidFill>
                <a:latin typeface="Calibri Light" charset="0"/>
                <a:cs typeface="Calibri Light" charset="0"/>
              </a:rPr>
            </a:br>
            <a:r>
              <a:rPr lang="en-US" sz="1000" b="1" cap="all" dirty="0">
                <a:solidFill>
                  <a:srgbClr val="B44800"/>
                </a:solidFill>
                <a:latin typeface="Calibri Light" charset="0"/>
                <a:cs typeface="Calibri Light" charset="0"/>
              </a:rPr>
              <a:t>A BAÑOS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FB6546-F26A-BF4D-BBE4-E6A9DA7178D1}"/>
              </a:ext>
            </a:extLst>
          </p:cNvPr>
          <p:cNvGrpSpPr/>
          <p:nvPr/>
        </p:nvGrpSpPr>
        <p:grpSpPr>
          <a:xfrm>
            <a:off x="6362652" y="2610525"/>
            <a:ext cx="288304" cy="288304"/>
            <a:chOff x="6221972" y="2540185"/>
            <a:chExt cx="288304" cy="288304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7739F44-DAA6-4040-A2D6-8C451792ADA5}"/>
                </a:ext>
              </a:extLst>
            </p:cNvPr>
            <p:cNvGrpSpPr/>
            <p:nvPr/>
          </p:nvGrpSpPr>
          <p:grpSpPr>
            <a:xfrm>
              <a:off x="6221972" y="2540185"/>
              <a:ext cx="288304" cy="288304"/>
              <a:chOff x="2660144" y="2168158"/>
              <a:chExt cx="238513" cy="238513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81E8AF7-AD45-4C46-9D56-E783D16A3A72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8AF458C0-BDCF-E047-B2AA-51EB3093C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FFC61D-849E-C045-8489-A6D3C9ED195A}"/>
                </a:ext>
              </a:extLst>
            </p:cNvPr>
            <p:cNvSpPr/>
            <p:nvPr/>
          </p:nvSpPr>
          <p:spPr>
            <a:xfrm>
              <a:off x="6277395" y="2578819"/>
              <a:ext cx="81933" cy="198519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B846628-FE53-734F-A08A-8250DAF0213E}"/>
              </a:ext>
            </a:extLst>
          </p:cNvPr>
          <p:cNvGrpSpPr/>
          <p:nvPr/>
        </p:nvGrpSpPr>
        <p:grpSpPr>
          <a:xfrm>
            <a:off x="6362652" y="3601125"/>
            <a:ext cx="288304" cy="288304"/>
            <a:chOff x="6221972" y="2540185"/>
            <a:chExt cx="288304" cy="28830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2095C7C-250E-454C-89BE-84B128B5C646}"/>
                </a:ext>
              </a:extLst>
            </p:cNvPr>
            <p:cNvGrpSpPr/>
            <p:nvPr/>
          </p:nvGrpSpPr>
          <p:grpSpPr>
            <a:xfrm>
              <a:off x="6221972" y="2540185"/>
              <a:ext cx="288304" cy="288304"/>
              <a:chOff x="2660144" y="2168158"/>
              <a:chExt cx="238513" cy="23851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6E6EA544-F595-8941-93CC-8DDEB0CD6BF6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D81C47F0-18C2-2049-A2CD-EE007FC5D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50951AA-0B39-BC42-99AD-3AA84CD02549}"/>
                </a:ext>
              </a:extLst>
            </p:cNvPr>
            <p:cNvSpPr/>
            <p:nvPr/>
          </p:nvSpPr>
          <p:spPr>
            <a:xfrm>
              <a:off x="6382734" y="2578819"/>
              <a:ext cx="81933" cy="198519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2D0DBE29-79E2-5842-999E-A31C9FD662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68267" y="5642441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08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9735" y="1578185"/>
            <a:ext cx="7084799" cy="4507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valÈncia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Plaza ágora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21965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123740" y="3979087"/>
            <a:ext cx="883245" cy="1983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nube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6176196" y="2745345"/>
            <a:ext cx="288304" cy="288304"/>
            <a:chOff x="3369529" y="2915261"/>
            <a:chExt cx="288304" cy="28830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7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2927133-8413-A942-9AC4-3BF2D95475E5}"/>
              </a:ext>
            </a:extLst>
          </p:cNvPr>
          <p:cNvGrpSpPr/>
          <p:nvPr/>
        </p:nvGrpSpPr>
        <p:grpSpPr>
          <a:xfrm>
            <a:off x="5611801" y="4994007"/>
            <a:ext cx="288304" cy="288304"/>
            <a:chOff x="2660144" y="2168158"/>
            <a:chExt cx="238513" cy="238513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DE45693-8FAF-E443-B31B-C42E1B069B3F}"/>
                </a:ext>
              </a:extLst>
            </p:cNvPr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401AEC77-8E90-144B-A713-8A70AA101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053433" y="5327726"/>
            <a:ext cx="883245" cy="1983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restaurante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8A20E53-0281-6F4F-ABA0-92E990784DEB}"/>
              </a:ext>
            </a:extLst>
          </p:cNvPr>
          <p:cNvSpPr/>
          <p:nvPr/>
        </p:nvSpPr>
        <p:spPr>
          <a:xfrm>
            <a:off x="4834420" y="2671629"/>
            <a:ext cx="731615" cy="217868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plaza ágora</a:t>
            </a:r>
            <a:endParaRPr lang="es-ES_tradnl" sz="1000" b="1" cap="all" dirty="0">
              <a:solidFill>
                <a:srgbClr val="B448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6179296" y="4736787"/>
            <a:ext cx="288304" cy="288304"/>
            <a:chOff x="4033255" y="3882927"/>
            <a:chExt cx="238513" cy="238513"/>
          </a:xfrm>
        </p:grpSpPr>
        <p:sp>
          <p:nvSpPr>
            <p:cNvPr id="118" name="Oval 117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sp>
        <p:nvSpPr>
          <p:cNvPr id="120" name="Rectangle 119"/>
          <p:cNvSpPr/>
          <p:nvPr/>
        </p:nvSpPr>
        <p:spPr>
          <a:xfrm>
            <a:off x="3211608" y="398602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cap="all" dirty="0" err="1">
                <a:latin typeface="Calibri Light" charset="0"/>
                <a:ea typeface="Calibri Light" charset="0"/>
                <a:cs typeface="Calibri Light" charset="0"/>
              </a:rPr>
              <a:t>auditorio</a:t>
            </a:r>
            <a:endParaRPr lang="en-US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210" y="3485101"/>
            <a:ext cx="412525" cy="41252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491010E-5B15-7941-B5E8-DAA69F0DE7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11" y="5216353"/>
            <a:ext cx="264629" cy="26462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5EAD73D9-2528-254D-803B-922BC4FEEC79}"/>
              </a:ext>
            </a:extLst>
          </p:cNvPr>
          <p:cNvSpPr/>
          <p:nvPr/>
        </p:nvSpPr>
        <p:spPr>
          <a:xfrm>
            <a:off x="5376151" y="2320095"/>
            <a:ext cx="715319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ZONA RELAJADA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AD73D9-2528-254D-803B-922BC4FEEC79}"/>
              </a:ext>
            </a:extLst>
          </p:cNvPr>
          <p:cNvSpPr/>
          <p:nvPr/>
        </p:nvSpPr>
        <p:spPr>
          <a:xfrm>
            <a:off x="4591344" y="4498959"/>
            <a:ext cx="715319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ZONA RELAJADA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117104" y="5231160"/>
            <a:ext cx="288304" cy="288304"/>
            <a:chOff x="3017129" y="1937388"/>
            <a:chExt cx="238513" cy="238513"/>
          </a:xfrm>
        </p:grpSpPr>
        <p:sp>
          <p:nvSpPr>
            <p:cNvPr id="71" name="Oval 70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FFC97C-5B12-D148-A830-61AB3D397B1E}"/>
              </a:ext>
            </a:extLst>
          </p:cNvPr>
          <p:cNvGrpSpPr/>
          <p:nvPr/>
        </p:nvGrpSpPr>
        <p:grpSpPr>
          <a:xfrm>
            <a:off x="6586161" y="2373207"/>
            <a:ext cx="288304" cy="288304"/>
            <a:chOff x="3017129" y="1937388"/>
            <a:chExt cx="238513" cy="23851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95EA1D8-CBCA-1441-971F-640AF291D42B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16D3710-2D32-0648-8552-8D4B46996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12EC230-7877-194B-903D-B3D599BD44A0}"/>
              </a:ext>
            </a:extLst>
          </p:cNvPr>
          <p:cNvGrpSpPr/>
          <p:nvPr/>
        </p:nvGrpSpPr>
        <p:grpSpPr>
          <a:xfrm>
            <a:off x="5514813" y="3160632"/>
            <a:ext cx="288304" cy="288304"/>
            <a:chOff x="3017129" y="1937388"/>
            <a:chExt cx="238513" cy="23851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DF5B2DC-3526-A24A-AA54-175FD99F6E58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ED71409-7A8E-A645-8659-C5B289EA7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983EE3B-45D8-8547-AEB4-083E9B52AB88}"/>
              </a:ext>
            </a:extLst>
          </p:cNvPr>
          <p:cNvGrpSpPr/>
          <p:nvPr/>
        </p:nvGrpSpPr>
        <p:grpSpPr>
          <a:xfrm>
            <a:off x="4183355" y="2760023"/>
            <a:ext cx="288304" cy="288304"/>
            <a:chOff x="6221972" y="2540185"/>
            <a:chExt cx="288304" cy="28830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A5C97D5-FB5E-504C-BF2F-5523203BCE4D}"/>
                </a:ext>
              </a:extLst>
            </p:cNvPr>
            <p:cNvGrpSpPr/>
            <p:nvPr/>
          </p:nvGrpSpPr>
          <p:grpSpPr>
            <a:xfrm>
              <a:off x="6221972" y="2540185"/>
              <a:ext cx="288304" cy="288304"/>
              <a:chOff x="2660144" y="2168158"/>
              <a:chExt cx="238513" cy="238513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E42F0DF-7558-E24C-9531-D581B8E0D91C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31894A2D-8059-8D4A-87DE-1157B349F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97F776C-1282-D54B-8048-426573B12A83}"/>
                </a:ext>
              </a:extLst>
            </p:cNvPr>
            <p:cNvSpPr/>
            <p:nvPr/>
          </p:nvSpPr>
          <p:spPr>
            <a:xfrm>
              <a:off x="6269227" y="2578819"/>
              <a:ext cx="84215" cy="198519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CB296D1-B1C8-384B-A0BA-21A360713F5F}"/>
              </a:ext>
            </a:extLst>
          </p:cNvPr>
          <p:cNvGrpSpPr/>
          <p:nvPr/>
        </p:nvGrpSpPr>
        <p:grpSpPr>
          <a:xfrm>
            <a:off x="4183355" y="4652028"/>
            <a:ext cx="288304" cy="288304"/>
            <a:chOff x="6221972" y="2540185"/>
            <a:chExt cx="288304" cy="28830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C37B271-ADAF-3044-834E-DEFF8DCEB26E}"/>
                </a:ext>
              </a:extLst>
            </p:cNvPr>
            <p:cNvGrpSpPr/>
            <p:nvPr/>
          </p:nvGrpSpPr>
          <p:grpSpPr>
            <a:xfrm>
              <a:off x="6221972" y="2540185"/>
              <a:ext cx="288304" cy="288304"/>
              <a:chOff x="2660144" y="2168158"/>
              <a:chExt cx="238513" cy="238513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FE540A15-F1B4-7E44-846F-5E7521E20861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7C30B7BB-35F3-E64E-9B28-2E2C110C2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60D3051-4C54-204E-933F-A7CA4005ADC7}"/>
                </a:ext>
              </a:extLst>
            </p:cNvPr>
            <p:cNvSpPr/>
            <p:nvPr/>
          </p:nvSpPr>
          <p:spPr>
            <a:xfrm>
              <a:off x="6382734" y="2578819"/>
              <a:ext cx="81933" cy="198519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3780DA-344A-8A4F-86BF-59B6E4AF013E}"/>
              </a:ext>
            </a:extLst>
          </p:cNvPr>
          <p:cNvSpPr/>
          <p:nvPr/>
        </p:nvSpPr>
        <p:spPr>
          <a:xfrm>
            <a:off x="6408583" y="4056195"/>
            <a:ext cx="191553" cy="137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FC1A100-D96D-964B-93F3-41509D314F07}"/>
              </a:ext>
            </a:extLst>
          </p:cNvPr>
          <p:cNvSpPr/>
          <p:nvPr/>
        </p:nvSpPr>
        <p:spPr>
          <a:xfrm>
            <a:off x="6420310" y="4072070"/>
            <a:ext cx="525467" cy="10509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gradas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3253E5-9C6C-AD49-8EA0-1D97975CC42F}"/>
              </a:ext>
            </a:extLst>
          </p:cNvPr>
          <p:cNvGrpSpPr/>
          <p:nvPr/>
        </p:nvGrpSpPr>
        <p:grpSpPr>
          <a:xfrm>
            <a:off x="5139132" y="3012974"/>
            <a:ext cx="288304" cy="288304"/>
            <a:chOff x="3369529" y="2915261"/>
            <a:chExt cx="288304" cy="28830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881C84B-A1D6-E044-8480-3644ACC01358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7AEF2F5A-961E-394E-8FD0-B95B80D673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014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774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SIRVE PARA </a:t>
            </a:r>
            <a:r>
              <a:rPr lang="en-US" sz="19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CÓMO ACCEDER A CAIXAFORUM valència</a:t>
            </a:r>
            <a:r>
              <a:rPr lang="en-US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QUIZÁ LA TENGAS QUE USAR CON AYUDA DE UNA PERSONA DE APOYO.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0612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36AD9-06E9-8A48-AF5B-D9E6821C8E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727" y="4860986"/>
            <a:ext cx="657686" cy="6576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F291EA-EBE2-364F-BBBA-51BE1E66E8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2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778B5BA-8DBD-BB42-8BEA-447EC4E1C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006373-E0FF-384F-A5E3-7E4A88CA818E}"/>
              </a:ext>
            </a:extLst>
          </p:cNvPr>
          <p:cNvSpPr/>
          <p:nvPr/>
        </p:nvSpPr>
        <p:spPr>
          <a:xfrm>
            <a:off x="3987246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ESTÁ EN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FORMATO EDITABLE PARA QUE LA ADAPTES A TUS NECESIDADES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PUEDES CAMBIARLA, REDUCIRLA O AMPLIARLA.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B1DE09-A5A2-1B41-B71C-A224EFE19745}"/>
              </a:ext>
            </a:extLst>
          </p:cNvPr>
          <p:cNvSpPr/>
          <p:nvPr/>
        </p:nvSpPr>
        <p:spPr>
          <a:xfrm>
            <a:off x="7192085" y="2454163"/>
            <a:ext cx="2743954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PUEDES LLEVAR LA GUÍA EN LA PANTALLA </a:t>
            </a:r>
            <a:r>
              <a:rPr lang="en-US" sz="1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DEL </a:t>
            </a:r>
            <a:br>
              <a:rPr lang="en-US" sz="1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MÓVIL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 TABLETA. </a:t>
            </a:r>
          </a:p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TAMBIÉN PUEDES IMPRIMIR TODA LA GUÍA O SOLO UNA PARTE Y LLEVARLA CONTIGO. </a:t>
            </a:r>
          </a:p>
        </p:txBody>
      </p:sp>
    </p:spTree>
    <p:extLst>
      <p:ext uri="{BB962C8B-B14F-4D97-AF65-F5344CB8AC3E}">
        <p14:creationId xmlns:p14="http://schemas.microsoft.com/office/powerpoint/2010/main" val="2101742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10286" y="5860563"/>
            <a:ext cx="120502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es-ES" sz="1500" spc="50" dirty="0">
                <a:latin typeface="Calibri" charset="0"/>
                <a:ea typeface="Calibri" charset="0"/>
                <a:cs typeface="Calibri" charset="0"/>
              </a:rPr>
              <a:t>Colabora: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6B326-388F-494F-9E21-C2818B10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56" y="2997437"/>
            <a:ext cx="5846580" cy="1146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5D229E-7116-6248-83B2-6EA824596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CAIXAFORUM VALÈNCIA TIENE DOS ENTRADAS A PIE DE CALLE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5924428" y="5219999"/>
            <a:ext cx="1145252" cy="914395"/>
            <a:chOff x="3468959" y="5219999"/>
            <a:chExt cx="1145252" cy="91439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18" name="Straight Connector 17"/>
          <p:cNvCxnSpPr/>
          <p:nvPr/>
        </p:nvCxnSpPr>
        <p:spPr>
          <a:xfrm>
            <a:off x="1662545" y="6134394"/>
            <a:ext cx="27995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5E9912-0C54-B846-9CEA-2F2C80EBD8CE}"/>
              </a:ext>
            </a:extLst>
          </p:cNvPr>
          <p:cNvGrpSpPr/>
          <p:nvPr/>
        </p:nvGrpSpPr>
        <p:grpSpPr>
          <a:xfrm>
            <a:off x="7547741" y="5153484"/>
            <a:ext cx="1436586" cy="980910"/>
            <a:chOff x="5209853" y="5153484"/>
            <a:chExt cx="1436586" cy="980910"/>
          </a:xfrm>
        </p:grpSpPr>
        <p:grpSp>
          <p:nvGrpSpPr>
            <p:cNvPr id="25" name="object 16">
              <a:extLst>
                <a:ext uri="{FF2B5EF4-FFF2-40B4-BE49-F238E27FC236}">
                  <a16:creationId xmlns:a16="http://schemas.microsoft.com/office/drawing/2014/main" id="{B7F9D504-B22D-594B-A6E0-9BBAC35868F1}"/>
                </a:ext>
              </a:extLst>
            </p:cNvPr>
            <p:cNvGrpSpPr/>
            <p:nvPr/>
          </p:nvGrpSpPr>
          <p:grpSpPr>
            <a:xfrm>
              <a:off x="5522115" y="5153484"/>
              <a:ext cx="851252" cy="788897"/>
              <a:chOff x="6726663" y="4670819"/>
              <a:chExt cx="771525" cy="715010"/>
            </a:xfrm>
          </p:grpSpPr>
          <p:pic>
            <p:nvPicPr>
              <p:cNvPr id="27" name="object 17">
                <a:extLst>
                  <a:ext uri="{FF2B5EF4-FFF2-40B4-BE49-F238E27FC236}">
                    <a16:creationId xmlns:a16="http://schemas.microsoft.com/office/drawing/2014/main" id="{ADF6A48E-551D-9E42-86EA-6DC1E5B9B2A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26663" y="4670819"/>
                <a:ext cx="771471" cy="714672"/>
              </a:xfrm>
              <a:prstGeom prst="rect">
                <a:avLst/>
              </a:prstGeom>
            </p:spPr>
          </p:pic>
          <p:pic>
            <p:nvPicPr>
              <p:cNvPr id="31" name="object 18">
                <a:extLst>
                  <a:ext uri="{FF2B5EF4-FFF2-40B4-BE49-F238E27FC236}">
                    <a16:creationId xmlns:a16="http://schemas.microsoft.com/office/drawing/2014/main" id="{9D383B99-DD6D-284F-AE53-1B77FF95D0B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998045" y="4861384"/>
                <a:ext cx="228709" cy="228685"/>
              </a:xfrm>
              <a:prstGeom prst="rect">
                <a:avLst/>
              </a:prstGeom>
            </p:spPr>
          </p:pic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416A16-A5DD-5348-905B-44FF03FE6078}"/>
                </a:ext>
              </a:extLst>
            </p:cNvPr>
            <p:cNvCxnSpPr>
              <a:cxnSpLocks/>
            </p:cNvCxnSpPr>
            <p:nvPr/>
          </p:nvCxnSpPr>
          <p:spPr>
            <a:xfrm>
              <a:off x="5209853" y="6134394"/>
              <a:ext cx="143658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291147" y="5330287"/>
            <a:ext cx="576757" cy="804107"/>
            <a:chOff x="7321246" y="5330287"/>
            <a:chExt cx="576757" cy="80410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F2A3C7C-7FEE-8441-9B63-9056D6A42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46" y="5330287"/>
              <a:ext cx="576757" cy="576757"/>
            </a:xfrm>
            <a:prstGeom prst="rect">
              <a:avLst/>
            </a:prstGeom>
          </p:spPr>
        </p:pic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7350887" y="6134394"/>
              <a:ext cx="5174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FC8BCF6-784C-194B-9DD9-C0DBDCAC28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662545" y="4892391"/>
            <a:ext cx="2799589" cy="118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D2E9C5-4A94-2A47-A644-E6651B75D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3978" cy="433922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36D3983-9224-1C4B-A6BB-08239B82EC81}"/>
              </a:ext>
            </a:extLst>
          </p:cNvPr>
          <p:cNvGrpSpPr/>
          <p:nvPr/>
        </p:nvGrpSpPr>
        <p:grpSpPr>
          <a:xfrm>
            <a:off x="4594103" y="5378921"/>
            <a:ext cx="689763" cy="755473"/>
            <a:chOff x="3594426" y="5378921"/>
            <a:chExt cx="689763" cy="755473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594426" y="6134394"/>
              <a:ext cx="6568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05" y="6242400"/>
            <a:ext cx="1017803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30" dirty="0">
                <a:latin typeface="Calibri" charset="0"/>
                <a:ea typeface="Calibri" charset="0"/>
                <a:cs typeface="Calibri" charset="0"/>
              </a:rPr>
              <a:t>ENFRENTE DE LA ENTRADA DESDE EL OCEANOGRÁFICO ESTÁ LA SALA DE LACTANCIA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DE LACTANCIA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6CA523-3350-6D4D-8450-E0F71546187E}"/>
              </a:ext>
            </a:extLst>
          </p:cNvPr>
          <p:cNvGrpSpPr/>
          <p:nvPr/>
        </p:nvGrpSpPr>
        <p:grpSpPr>
          <a:xfrm>
            <a:off x="2437815" y="5219999"/>
            <a:ext cx="1051864" cy="914395"/>
            <a:chOff x="2426664" y="5219999"/>
            <a:chExt cx="1051864" cy="914395"/>
          </a:xfrm>
        </p:grpSpPr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2426664" y="6134394"/>
              <a:ext cx="10518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684573" y="5219999"/>
              <a:ext cx="536046" cy="783541"/>
              <a:chOff x="1030919" y="1253110"/>
              <a:chExt cx="421316" cy="61584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09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420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424103" y="5114940"/>
            <a:ext cx="1198774" cy="1019454"/>
            <a:chOff x="2177472" y="5114940"/>
            <a:chExt cx="1198774" cy="101945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177472" y="6134394"/>
              <a:ext cx="11987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 rot="16200000">
              <a:off x="2318910" y="5357031"/>
              <a:ext cx="915899" cy="431717"/>
              <a:chOff x="7757785" y="5886192"/>
              <a:chExt cx="508365" cy="23962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A4C907-8C8D-8A41-8D04-D13BC6DA7558}"/>
              </a:ext>
            </a:extLst>
          </p:cNvPr>
          <p:cNvGrpSpPr/>
          <p:nvPr/>
        </p:nvGrpSpPr>
        <p:grpSpPr>
          <a:xfrm>
            <a:off x="6692408" y="5314368"/>
            <a:ext cx="1081168" cy="820026"/>
            <a:chOff x="6692408" y="5314368"/>
            <a:chExt cx="1081168" cy="8200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6916975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6692408" y="5314368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90DD12-E954-784F-A81A-BB7AEB560A18}"/>
              </a:ext>
            </a:extLst>
          </p:cNvPr>
          <p:cNvGrpSpPr/>
          <p:nvPr/>
        </p:nvGrpSpPr>
        <p:grpSpPr>
          <a:xfrm>
            <a:off x="7853679" y="5295267"/>
            <a:ext cx="2360838" cy="839127"/>
            <a:chOff x="7853679" y="5295267"/>
            <a:chExt cx="2360838" cy="83912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7CA0EEE-8706-5544-A488-B2D4FB73D0DE}"/>
                </a:ext>
              </a:extLst>
            </p:cNvPr>
            <p:cNvCxnSpPr>
              <a:cxnSpLocks/>
            </p:cNvCxnSpPr>
            <p:nvPr/>
          </p:nvCxnSpPr>
          <p:spPr>
            <a:xfrm>
              <a:off x="7853679" y="6134394"/>
              <a:ext cx="23608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2E0F534-869F-0C48-A62A-E0DC92387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4905" y="5295267"/>
              <a:ext cx="619200" cy="67725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FE56C3-89C0-8449-B1B4-0DE5682A8903}"/>
              </a:ext>
            </a:extLst>
          </p:cNvPr>
          <p:cNvGrpSpPr/>
          <p:nvPr/>
        </p:nvGrpSpPr>
        <p:grpSpPr>
          <a:xfrm>
            <a:off x="4768418" y="5475200"/>
            <a:ext cx="2036116" cy="659194"/>
            <a:chOff x="4768418" y="5475200"/>
            <a:chExt cx="2036116" cy="65919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B07E97F-A5A0-1745-94F2-6BFFA8620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78321" y="5475200"/>
              <a:ext cx="994008" cy="431741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C61108-B277-944F-AB57-E124D52FEBCF}"/>
                </a:ext>
              </a:extLst>
            </p:cNvPr>
            <p:cNvCxnSpPr>
              <a:cxnSpLocks/>
            </p:cNvCxnSpPr>
            <p:nvPr/>
          </p:nvCxnSpPr>
          <p:spPr>
            <a:xfrm>
              <a:off x="4768418" y="6134394"/>
              <a:ext cx="20361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-1" y="917815"/>
            <a:ext cx="162287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350BC3F-FDD5-D04C-B7DF-C952C48AB7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29" y="271707"/>
            <a:ext cx="6143757" cy="43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4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05" y="6242400"/>
            <a:ext cx="1017803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 LA SALA DE LACTANCIA ESTÁN LOS ASEOS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ASEOS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7686904" y="5297619"/>
            <a:ext cx="827850" cy="836775"/>
            <a:chOff x="8731657" y="5297619"/>
            <a:chExt cx="827850" cy="8367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260035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2338840" y="5480507"/>
            <a:ext cx="915899" cy="653887"/>
            <a:chOff x="1373159" y="5480507"/>
            <a:chExt cx="915899" cy="65388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22B490-24FD-7D43-95AB-86C848DEBC12}"/>
              </a:ext>
            </a:extLst>
          </p:cNvPr>
          <p:cNvGrpSpPr/>
          <p:nvPr/>
        </p:nvGrpSpPr>
        <p:grpSpPr>
          <a:xfrm>
            <a:off x="3933595" y="5295267"/>
            <a:ext cx="2360838" cy="839127"/>
            <a:chOff x="7853679" y="5295267"/>
            <a:chExt cx="2360838" cy="83912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9376CAC-ED0F-334F-ACE8-F509B334D360}"/>
                </a:ext>
              </a:extLst>
            </p:cNvPr>
            <p:cNvCxnSpPr>
              <a:cxnSpLocks/>
            </p:cNvCxnSpPr>
            <p:nvPr/>
          </p:nvCxnSpPr>
          <p:spPr>
            <a:xfrm>
              <a:off x="7853679" y="6134394"/>
              <a:ext cx="23608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5219A3C-CC20-8545-A3C8-E4FC2420A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4905" y="5295267"/>
              <a:ext cx="619200" cy="677250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0" y="917815"/>
            <a:ext cx="1611086" cy="272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EE2FE44-8464-7C4C-B59B-74C39CD928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432" y="274399"/>
            <a:ext cx="6145718" cy="43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05" y="6242400"/>
            <a:ext cx="1017803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</a:t>
            </a:r>
            <a:r>
              <a:rPr lang="en-US" sz="2200" spc="50" dirty="0">
                <a:latin typeface="Calibri" charset="0"/>
                <a:cs typeface="Calibri" charset="0"/>
              </a:rPr>
              <a:t>ENTRADA DESDE EL PUENTE A LA </a:t>
            </a:r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IZQUIERDA ESTÁ LA CAFETERÍA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CAFETERÍA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856642" y="5320705"/>
            <a:ext cx="1305622" cy="813689"/>
            <a:chOff x="1763847" y="5320705"/>
            <a:chExt cx="1305622" cy="81368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763847" y="6134394"/>
              <a:ext cx="130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8231819" y="5320852"/>
            <a:ext cx="1217661" cy="813542"/>
            <a:chOff x="6793730" y="5320852"/>
            <a:chExt cx="1217661" cy="81354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7C0F16A-0338-E342-ACD6-113DB065A741}"/>
                </a:ext>
              </a:extLst>
            </p:cNvPr>
            <p:cNvCxnSpPr>
              <a:cxnSpLocks/>
            </p:cNvCxnSpPr>
            <p:nvPr/>
          </p:nvCxnSpPr>
          <p:spPr>
            <a:xfrm>
              <a:off x="6793730" y="6134394"/>
              <a:ext cx="12176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CD8DD02-D17B-5345-B529-938AD2D05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916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7019926" y="5314368"/>
            <a:ext cx="1081168" cy="820026"/>
            <a:chOff x="5132366" y="5314368"/>
            <a:chExt cx="1081168" cy="82002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BE9BF4-7C92-7B4D-9983-B693BAE85774}"/>
              </a:ext>
            </a:extLst>
          </p:cNvPr>
          <p:cNvGrpSpPr/>
          <p:nvPr/>
        </p:nvGrpSpPr>
        <p:grpSpPr>
          <a:xfrm>
            <a:off x="1827192" y="5219999"/>
            <a:ext cx="1145252" cy="914395"/>
            <a:chOff x="3468959" y="5219999"/>
            <a:chExt cx="1145252" cy="91439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A4DD205-4FC4-C24C-AE9E-0DF519DD7ED9}"/>
                </a:ext>
              </a:extLst>
            </p:cNvPr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4D35F31-171B-4140-A005-AF0B9E3F4973}"/>
                </a:ext>
              </a:extLst>
            </p:cNvPr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5862C7A-1CE8-E747-8433-C63B6704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87539C0-696F-0046-9F86-91D17F585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FB5C5A-41F9-9A45-B082-0BC6BEF260E6}"/>
              </a:ext>
            </a:extLst>
          </p:cNvPr>
          <p:cNvGrpSpPr/>
          <p:nvPr/>
        </p:nvGrpSpPr>
        <p:grpSpPr>
          <a:xfrm>
            <a:off x="4175244" y="5287663"/>
            <a:ext cx="1081168" cy="846731"/>
            <a:chOff x="4030492" y="5287663"/>
            <a:chExt cx="1081168" cy="8467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3E573B-E511-A040-979D-EA50707C6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30492" y="5287663"/>
              <a:ext cx="1081168" cy="686126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704B027-EDC1-4A48-9F6F-5E1B073A2CB3}"/>
                </a:ext>
              </a:extLst>
            </p:cNvPr>
            <p:cNvCxnSpPr>
              <a:cxnSpLocks/>
            </p:cNvCxnSpPr>
            <p:nvPr/>
          </p:nvCxnSpPr>
          <p:spPr>
            <a:xfrm>
              <a:off x="4060814" y="6134394"/>
              <a:ext cx="9849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3E7EDACD-1A38-A24E-944D-F3EE4C5B31F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60082"/>
            <a:ext cx="6153348" cy="43486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80995B-E4DF-5F32-2344-9F5D624ED0E8}"/>
              </a:ext>
            </a:extLst>
          </p:cNvPr>
          <p:cNvSpPr/>
          <p:nvPr/>
        </p:nvSpPr>
        <p:spPr>
          <a:xfrm>
            <a:off x="0" y="917815"/>
            <a:ext cx="1611086" cy="272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3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05" y="6242400"/>
            <a:ext cx="1017803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DERECHA DE LA CAFETERÍA ESTÁN LAS TAQUILLAS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TAQUILLAS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248491" y="5231491"/>
            <a:ext cx="1261028" cy="902903"/>
            <a:chOff x="5254736" y="5231491"/>
            <a:chExt cx="1261028" cy="902903"/>
          </a:xfrm>
        </p:grpSpPr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5254736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7559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802834" y="5314368"/>
            <a:ext cx="1081168" cy="820026"/>
            <a:chOff x="5132366" y="5314368"/>
            <a:chExt cx="1081168" cy="8200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4596686" y="5320852"/>
            <a:ext cx="1217661" cy="813542"/>
            <a:chOff x="6793730" y="5320852"/>
            <a:chExt cx="1217661" cy="81354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C0F16A-0338-E342-ACD6-113DB065A741}"/>
                </a:ext>
              </a:extLst>
            </p:cNvPr>
            <p:cNvCxnSpPr>
              <a:cxnSpLocks/>
            </p:cNvCxnSpPr>
            <p:nvPr/>
          </p:nvCxnSpPr>
          <p:spPr>
            <a:xfrm>
              <a:off x="6793730" y="6134394"/>
              <a:ext cx="12176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CD8DD02-D17B-5345-B529-938AD2D05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916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663566" y="5320705"/>
            <a:ext cx="1074336" cy="813689"/>
            <a:chOff x="4248753" y="5320705"/>
            <a:chExt cx="1074336" cy="81368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4248753" y="6134394"/>
              <a:ext cx="1074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0473772-A825-B149-90A1-47595D71F24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517" y="258971"/>
            <a:ext cx="6158449" cy="43526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0CA83A-7FF2-21B9-3A46-05A9733DD810}"/>
              </a:ext>
            </a:extLst>
          </p:cNvPr>
          <p:cNvSpPr/>
          <p:nvPr/>
        </p:nvSpPr>
        <p:spPr>
          <a:xfrm>
            <a:off x="0" y="917815"/>
            <a:ext cx="1611086" cy="272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7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05" y="6242400"/>
            <a:ext cx="1017803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ENFRENTE DE LA CAFETERÍA HAY UNAS ESCALERAS FIJAS HACIA LOS ASEOS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ASEOS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942822" y="5297619"/>
            <a:ext cx="827850" cy="836775"/>
            <a:chOff x="8731657" y="5297619"/>
            <a:chExt cx="827850" cy="8367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569938" y="5344741"/>
            <a:ext cx="1980789" cy="789653"/>
            <a:chOff x="5569938" y="5344741"/>
            <a:chExt cx="1980789" cy="789653"/>
          </a:xfrm>
        </p:grpSpPr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5569938" y="6134394"/>
              <a:ext cx="198078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1043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64897" y="5114940"/>
            <a:ext cx="1198774" cy="1019454"/>
            <a:chOff x="2177472" y="5114940"/>
            <a:chExt cx="1198774" cy="10194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177472" y="6134394"/>
              <a:ext cx="11987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 rot="16200000">
              <a:off x="2318910" y="5357031"/>
              <a:ext cx="915899" cy="431717"/>
              <a:chOff x="7757785" y="5886192"/>
              <a:chExt cx="508365" cy="239621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949672" y="5320852"/>
            <a:ext cx="1217661" cy="813542"/>
            <a:chOff x="6793730" y="5320852"/>
            <a:chExt cx="1217661" cy="81354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C0F16A-0338-E342-ACD6-113DB065A741}"/>
                </a:ext>
              </a:extLst>
            </p:cNvPr>
            <p:cNvCxnSpPr>
              <a:cxnSpLocks/>
            </p:cNvCxnSpPr>
            <p:nvPr/>
          </p:nvCxnSpPr>
          <p:spPr>
            <a:xfrm>
              <a:off x="6793730" y="6134394"/>
              <a:ext cx="12176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CD8DD02-D17B-5345-B529-938AD2D05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9160" y="5320852"/>
              <a:ext cx="586800" cy="586800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4E5CE96-4B46-4147-AA64-EC637FD92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28" y="258961"/>
            <a:ext cx="6142721" cy="43499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4E223C-9BCF-E2A2-B9BB-3E73E68BA389}"/>
              </a:ext>
            </a:extLst>
          </p:cNvPr>
          <p:cNvSpPr/>
          <p:nvPr/>
        </p:nvSpPr>
        <p:spPr>
          <a:xfrm>
            <a:off x="0" y="917815"/>
            <a:ext cx="1611086" cy="272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67F556C0-E377-DA3B-2993-C48FAE9E0330}"/>
              </a:ext>
            </a:extLst>
          </p:cNvPr>
          <p:cNvGrpSpPr/>
          <p:nvPr/>
        </p:nvGrpSpPr>
        <p:grpSpPr>
          <a:xfrm>
            <a:off x="4090152" y="5314368"/>
            <a:ext cx="1081168" cy="820026"/>
            <a:chOff x="5132366" y="5314368"/>
            <a:chExt cx="1081168" cy="820026"/>
          </a:xfrm>
        </p:grpSpPr>
        <p:cxnSp>
          <p:nvCxnSpPr>
            <p:cNvPr id="5" name="Straight Connector 17">
              <a:extLst>
                <a:ext uri="{FF2B5EF4-FFF2-40B4-BE49-F238E27FC236}">
                  <a16:creationId xmlns:a16="http://schemas.microsoft.com/office/drawing/2014/main" id="{056B564E-25E8-AEBF-7D77-37985D2C93AA}"/>
                </a:ext>
              </a:extLst>
            </p:cNvPr>
            <p:cNvCxnSpPr/>
            <p:nvPr/>
          </p:nvCxnSpPr>
          <p:spPr>
            <a:xfrm>
              <a:off x="5306940" y="6134394"/>
              <a:ext cx="4980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93EBB912-9020-5143-48BB-96F67ED95169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8" name="Picture 19">
                <a:extLst>
                  <a:ext uri="{FF2B5EF4-FFF2-40B4-BE49-F238E27FC236}">
                    <a16:creationId xmlns:a16="http://schemas.microsoft.com/office/drawing/2014/main" id="{B241C6DB-DA4C-F8B1-0EC7-C79C64E60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9" name="Picture 20">
                <a:extLst>
                  <a:ext uri="{FF2B5EF4-FFF2-40B4-BE49-F238E27FC236}">
                    <a16:creationId xmlns:a16="http://schemas.microsoft.com/office/drawing/2014/main" id="{C1BD1448-80B4-0D52-4321-2AE9BD59D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0" name="Picture 22">
                <a:extLst>
                  <a:ext uri="{FF2B5EF4-FFF2-40B4-BE49-F238E27FC236}">
                    <a16:creationId xmlns:a16="http://schemas.microsoft.com/office/drawing/2014/main" id="{D71BC0AC-FDF6-046C-B7F1-A43440829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F5FA6060-B7A3-95A1-C6AA-771CFA5CE82F}"/>
              </a:ext>
            </a:extLst>
          </p:cNvPr>
          <p:cNvGrpSpPr/>
          <p:nvPr/>
        </p:nvGrpSpPr>
        <p:grpSpPr>
          <a:xfrm>
            <a:off x="7649144" y="5334517"/>
            <a:ext cx="702375" cy="799877"/>
            <a:chOff x="1004930" y="5334517"/>
            <a:chExt cx="702375" cy="799877"/>
          </a:xfrm>
        </p:grpSpPr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F8CD1D9E-87E5-8EA5-13D2-74A52B550EBA}"/>
                </a:ext>
              </a:extLst>
            </p:cNvPr>
            <p:cNvGrpSpPr/>
            <p:nvPr/>
          </p:nvGrpSpPr>
          <p:grpSpPr>
            <a:xfrm>
              <a:off x="1039033" y="5334517"/>
              <a:ext cx="668272" cy="623102"/>
              <a:chOff x="9053125" y="1200339"/>
              <a:chExt cx="575769" cy="536851"/>
            </a:xfrm>
          </p:grpSpPr>
          <p:pic>
            <p:nvPicPr>
              <p:cNvPr id="19" name="Picture 31">
                <a:extLst>
                  <a:ext uri="{FF2B5EF4-FFF2-40B4-BE49-F238E27FC236}">
                    <a16:creationId xmlns:a16="http://schemas.microsoft.com/office/drawing/2014/main" id="{D1D4CF80-63B0-6957-2EAB-D6A60FE9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3125" y="1200339"/>
                <a:ext cx="536851" cy="536851"/>
              </a:xfrm>
              <a:prstGeom prst="rect">
                <a:avLst/>
              </a:prstGeom>
            </p:spPr>
          </p:pic>
          <p:pic>
            <p:nvPicPr>
              <p:cNvPr id="20" name="Picture 45">
                <a:extLst>
                  <a:ext uri="{FF2B5EF4-FFF2-40B4-BE49-F238E27FC236}">
                    <a16:creationId xmlns:a16="http://schemas.microsoft.com/office/drawing/2014/main" id="{0B15DE89-D2A8-D029-B282-37F23E11B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8210" y="1418775"/>
                <a:ext cx="190684" cy="190684"/>
              </a:xfrm>
              <a:prstGeom prst="rect">
                <a:avLst/>
              </a:prstGeom>
            </p:spPr>
          </p:pic>
        </p:grpSp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2570F267-4D98-989C-6EC3-297617FD294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930" y="6134394"/>
              <a:ext cx="70237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271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9983</TotalTime>
  <Words>557</Words>
  <Application>Microsoft Macintosh PowerPoint</Application>
  <PresentationFormat>Custom</PresentationFormat>
  <Paragraphs>125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260</cp:revision>
  <cp:lastPrinted>2023-05-31T20:52:44Z</cp:lastPrinted>
  <dcterms:created xsi:type="dcterms:W3CDTF">2022-05-17T11:22:10Z</dcterms:created>
  <dcterms:modified xsi:type="dcterms:W3CDTF">2023-06-16T08:06:14Z</dcterms:modified>
</cp:coreProperties>
</file>