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  <p:sldMasterId id="2147483664" r:id="rId2"/>
  </p:sldMasterIdLst>
  <p:notesMasterIdLst>
    <p:notesMasterId r:id="rId33"/>
  </p:notesMasterIdLst>
  <p:handoutMasterIdLst>
    <p:handoutMasterId r:id="rId34"/>
  </p:handoutMasterIdLst>
  <p:sldIdLst>
    <p:sldId id="256" r:id="rId3"/>
    <p:sldId id="288" r:id="rId4"/>
    <p:sldId id="333" r:id="rId5"/>
    <p:sldId id="261" r:id="rId6"/>
    <p:sldId id="290" r:id="rId7"/>
    <p:sldId id="313" r:id="rId8"/>
    <p:sldId id="312" r:id="rId9"/>
    <p:sldId id="314" r:id="rId10"/>
    <p:sldId id="315" r:id="rId11"/>
    <p:sldId id="292" r:id="rId12"/>
    <p:sldId id="325" r:id="rId13"/>
    <p:sldId id="316" r:id="rId14"/>
    <p:sldId id="317" r:id="rId15"/>
    <p:sldId id="324" r:id="rId16"/>
    <p:sldId id="332" r:id="rId17"/>
    <p:sldId id="318" r:id="rId18"/>
    <p:sldId id="319" r:id="rId19"/>
    <p:sldId id="322" r:id="rId20"/>
    <p:sldId id="320" r:id="rId21"/>
    <p:sldId id="321" r:id="rId22"/>
    <p:sldId id="323" r:id="rId23"/>
    <p:sldId id="326" r:id="rId24"/>
    <p:sldId id="327" r:id="rId25"/>
    <p:sldId id="328" r:id="rId26"/>
    <p:sldId id="329" r:id="rId27"/>
    <p:sldId id="330" r:id="rId28"/>
    <p:sldId id="331" r:id="rId29"/>
    <p:sldId id="335" r:id="rId30"/>
    <p:sldId id="336" r:id="rId31"/>
    <p:sldId id="283" r:id="rId32"/>
  </p:sldIdLst>
  <p:sldSz cx="10691813" cy="7559675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263D"/>
    <a:srgbClr val="F2E4CD"/>
    <a:srgbClr val="B448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418"/>
    <p:restoredTop sz="94622"/>
  </p:normalViewPr>
  <p:slideViewPr>
    <p:cSldViewPr snapToGrid="0" snapToObjects="1">
      <p:cViewPr varScale="1">
        <p:scale>
          <a:sx n="114" d="100"/>
          <a:sy n="114" d="100"/>
        </p:scale>
        <p:origin x="1304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134" d="100"/>
          <a:sy n="134" d="100"/>
        </p:scale>
        <p:origin x="4824" y="19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34" Type="http://schemas.openxmlformats.org/officeDocument/2006/relationships/handoutMaster" Target="handoutMasters/handout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notesMaster" Target="notesMasters/notesMaster1.xml"/><Relationship Id="rId38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presProps" Target="presProps.xml"/><Relationship Id="rId8" Type="http://schemas.openxmlformats.org/officeDocument/2006/relationships/slide" Target="slides/slide6.xml"/><Relationship Id="rId3" Type="http://schemas.openxmlformats.org/officeDocument/2006/relationships/slide" Target="slides/slid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A7C144-5A7A-4E4C-90B3-D6A408178DAC}" type="datetimeFigureOut">
              <a:rPr lang="es-ES_tradnl" smtClean="0"/>
              <a:t>16/6/23</a:t>
            </a:fld>
            <a:endParaRPr lang="es-ES_trad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EEAB677-D8E3-FE4D-8AA1-FAC345AC5D51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81755825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D91ABD4-494F-0240-9520-5CBBA25E332F}" type="datetimeFigureOut">
              <a:rPr lang="es-ES_tradnl" smtClean="0"/>
              <a:t>16/6/23</a:t>
            </a:fld>
            <a:endParaRPr lang="es-ES_tradnl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46188" y="1143000"/>
            <a:ext cx="43656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_tradnl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_trad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2182D59-D14A-4548-93B2-17B25710E21E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6091907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Conector recto 9">
            <a:extLst>
              <a:ext uri="{FF2B5EF4-FFF2-40B4-BE49-F238E27FC236}">
                <a16:creationId xmlns:a16="http://schemas.microsoft.com/office/drawing/2014/main" id="{76F751AF-18BA-F446-A561-485E9D0FDF15}"/>
              </a:ext>
            </a:extLst>
          </p:cNvPr>
          <p:cNvCxnSpPr>
            <a:cxnSpLocks/>
          </p:cNvCxnSpPr>
          <p:nvPr userDrawn="1"/>
        </p:nvCxnSpPr>
        <p:spPr>
          <a:xfrm>
            <a:off x="292964" y="7022004"/>
            <a:ext cx="10093911" cy="0"/>
          </a:xfrm>
          <a:prstGeom prst="line">
            <a:avLst/>
          </a:prstGeom>
          <a:ln w="635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Marcador de número de diapositiva 8"/>
          <p:cNvSpPr txBox="1">
            <a:spLocks/>
          </p:cNvSpPr>
          <p:nvPr userDrawn="1"/>
        </p:nvSpPr>
        <p:spPr>
          <a:xfrm>
            <a:off x="10171809" y="7057590"/>
            <a:ext cx="384310" cy="17145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r" eaLnBrk="0" hangingPunct="0">
              <a:defRPr sz="2400">
                <a:solidFill>
                  <a:srgbClr val="7F7F7F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l" defTabSz="6858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61D9D9B-F211-3F4F-B17B-5D34EB066A3B}" type="slidenum">
              <a:rPr kumimoji="0" lang="es-ES_tradnl" sz="7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  <a:ea typeface="Arial" charset="0"/>
                <a:cs typeface="Arial" charset="0"/>
              </a:rPr>
              <a:pPr marL="0" marR="0" lvl="0" indent="0" algn="l" defTabSz="6858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s-ES_tradnl" sz="7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0" name="CuadroTexto 11">
            <a:extLst>
              <a:ext uri="{FF2B5EF4-FFF2-40B4-BE49-F238E27FC236}">
                <a16:creationId xmlns:a16="http://schemas.microsoft.com/office/drawing/2014/main" id="{91CB8BD9-85F1-094D-B093-EAEB86C16424}"/>
              </a:ext>
            </a:extLst>
          </p:cNvPr>
          <p:cNvSpPr txBox="1"/>
          <p:nvPr userDrawn="1"/>
        </p:nvSpPr>
        <p:spPr>
          <a:xfrm>
            <a:off x="6426686" y="7062676"/>
            <a:ext cx="383376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spcAft>
                <a:spcPts val="0"/>
              </a:spcAft>
            </a:pPr>
            <a:r>
              <a:rPr lang="es-ES" sz="700" b="1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libri" panose="020F0502020204030204" pitchFamily="34" charset="0"/>
                <a:ea typeface="Times New Roman"/>
                <a:cs typeface="Calibri" panose="020F0502020204030204" pitchFamily="34" charset="0"/>
              </a:rPr>
              <a:t>© Fundación</a:t>
            </a:r>
            <a:r>
              <a:rPr lang="es-ES" sz="700" b="1" i="0" baseline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libri" panose="020F0502020204030204" pitchFamily="34" charset="0"/>
                <a:ea typeface="Times New Roman"/>
                <a:cs typeface="Calibri" panose="020F0502020204030204" pitchFamily="34" charset="0"/>
              </a:rPr>
              <a:t> ”la Caixa”</a:t>
            </a:r>
            <a:r>
              <a:rPr lang="es-ES" sz="700" b="1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libri" panose="020F0502020204030204" pitchFamily="34" charset="0"/>
                <a:ea typeface="Times New Roman"/>
                <a:cs typeface="Calibri" panose="020F0502020204030204" pitchFamily="34" charset="0"/>
              </a:rPr>
              <a:t>, Barcelona, 2023.</a:t>
            </a:r>
            <a:endParaRPr lang="es-ES_tradnl" sz="700" i="0" dirty="0">
              <a:solidFill>
                <a:schemeClr val="tx1">
                  <a:lumMod val="75000"/>
                  <a:lumOff val="25000"/>
                </a:schemeClr>
              </a:solidFill>
              <a:effectLst/>
              <a:latin typeface="Calibri" panose="020F0502020204030204" pitchFamily="34" charset="0"/>
              <a:ea typeface="Times New Roman"/>
              <a:cs typeface="Calibri" panose="020F0502020204030204" pitchFamily="34" charset="0"/>
            </a:endParaRPr>
          </a:p>
        </p:txBody>
      </p:sp>
      <p:sp>
        <p:nvSpPr>
          <p:cNvPr id="6" name="Rectangle 126">
            <a:extLst>
              <a:ext uri="{FF2B5EF4-FFF2-40B4-BE49-F238E27FC236}">
                <a16:creationId xmlns:a16="http://schemas.microsoft.com/office/drawing/2014/main" id="{DE41D912-AB77-C444-A7A3-566F8BD28863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239697" y="7071065"/>
            <a:ext cx="3113017" cy="2648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BBE0E3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0" vert="horz" wrap="square" lIns="68298" tIns="34155" rIns="68298" bIns="34155" anchor="t" anchorCtr="0" upright="1">
            <a:noAutofit/>
          </a:bodyPr>
          <a:lstStyle/>
          <a:p>
            <a:pPr>
              <a:lnSpc>
                <a:spcPct val="100000"/>
              </a:lnSpc>
              <a:spcAft>
                <a:spcPts val="0"/>
              </a:spcAft>
            </a:pPr>
            <a:r>
              <a:rPr lang="es-ES_tradnl" sz="700" b="1" i="0" cap="all" baseline="0" noProof="0" dirty="0">
                <a:solidFill>
                  <a:schemeClr val="tx1"/>
                </a:solidFill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Guía accesible para la visita</a:t>
            </a:r>
          </a:p>
          <a:p>
            <a:pPr>
              <a:lnSpc>
                <a:spcPct val="100000"/>
              </a:lnSpc>
              <a:spcAft>
                <a:spcPts val="0"/>
              </a:spcAft>
            </a:pPr>
            <a:r>
              <a:rPr lang="es-ES_tradnl" sz="700" b="0" i="0" cap="all" baseline="0" noProof="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CaixaForum </a:t>
            </a:r>
            <a:r>
              <a:rPr lang="es-ES_tradnl" sz="700" b="0" i="0" cap="all" baseline="0" noProof="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valència</a:t>
            </a:r>
            <a:endParaRPr lang="es-ES_tradnl" sz="700" b="0" i="0" cap="all" baseline="0" noProof="0" dirty="0">
              <a:solidFill>
                <a:schemeClr val="tx1"/>
              </a:solidFill>
              <a:effectLst/>
              <a:latin typeface="Calibri" panose="020F0502020204030204" pitchFamily="34" charset="0"/>
              <a:ea typeface="Arial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Conector recto 9">
            <a:extLst>
              <a:ext uri="{FF2B5EF4-FFF2-40B4-BE49-F238E27FC236}">
                <a16:creationId xmlns:a16="http://schemas.microsoft.com/office/drawing/2014/main" id="{76F751AF-18BA-F446-A561-485E9D0FDF15}"/>
              </a:ext>
            </a:extLst>
          </p:cNvPr>
          <p:cNvCxnSpPr>
            <a:cxnSpLocks/>
          </p:cNvCxnSpPr>
          <p:nvPr userDrawn="1"/>
        </p:nvCxnSpPr>
        <p:spPr>
          <a:xfrm>
            <a:off x="292964" y="7022004"/>
            <a:ext cx="10093911" cy="0"/>
          </a:xfrm>
          <a:prstGeom prst="line">
            <a:avLst/>
          </a:prstGeom>
          <a:ln w="635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Rectangle 126">
            <a:extLst>
              <a:ext uri="{FF2B5EF4-FFF2-40B4-BE49-F238E27FC236}">
                <a16:creationId xmlns:a16="http://schemas.microsoft.com/office/drawing/2014/main" id="{DE41D912-AB77-C444-A7A3-566F8BD28863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239697" y="7071065"/>
            <a:ext cx="3113017" cy="2648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BBE0E3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0" vert="horz" wrap="square" lIns="68298" tIns="34155" rIns="68298" bIns="34155" anchor="t" anchorCtr="0" upright="1">
            <a:noAutofit/>
          </a:bodyPr>
          <a:lstStyle/>
          <a:p>
            <a:pPr>
              <a:lnSpc>
                <a:spcPct val="100000"/>
              </a:lnSpc>
              <a:spcAft>
                <a:spcPts val="0"/>
              </a:spcAft>
            </a:pPr>
            <a:r>
              <a:rPr lang="es-ES_tradnl" sz="700" b="1" i="0" cap="all" baseline="0" noProof="0" dirty="0">
                <a:solidFill>
                  <a:schemeClr val="tx1"/>
                </a:solidFill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Guía accesible para la visita</a:t>
            </a:r>
          </a:p>
          <a:p>
            <a:pPr>
              <a:lnSpc>
                <a:spcPct val="100000"/>
              </a:lnSpc>
              <a:spcAft>
                <a:spcPts val="0"/>
              </a:spcAft>
            </a:pPr>
            <a:r>
              <a:rPr lang="es-ES_tradnl" sz="700" b="0" i="0" cap="all" baseline="0" noProof="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CaixaForum </a:t>
            </a:r>
            <a:r>
              <a:rPr lang="es-ES_tradnl" sz="700" b="0" i="0" cap="all" baseline="0" noProof="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valència</a:t>
            </a:r>
            <a:endParaRPr lang="es-ES_tradnl" sz="700" b="0" i="0" cap="all" baseline="0" noProof="0" dirty="0">
              <a:solidFill>
                <a:schemeClr val="tx1"/>
              </a:solidFill>
              <a:effectLst/>
              <a:latin typeface="Calibri" panose="020F0502020204030204" pitchFamily="34" charset="0"/>
              <a:ea typeface="Arial" charset="0"/>
              <a:cs typeface="Calibri" panose="020F0502020204030204" pitchFamily="34" charset="0"/>
            </a:endParaRPr>
          </a:p>
        </p:txBody>
      </p:sp>
      <p:sp>
        <p:nvSpPr>
          <p:cNvPr id="6" name="Marcador de número de diapositiva 8">
            <a:extLst>
              <a:ext uri="{FF2B5EF4-FFF2-40B4-BE49-F238E27FC236}">
                <a16:creationId xmlns:a16="http://schemas.microsoft.com/office/drawing/2014/main" id="{8909A313-9C90-F44D-9CFA-E786C2ED6BA5}"/>
              </a:ext>
            </a:extLst>
          </p:cNvPr>
          <p:cNvSpPr txBox="1">
            <a:spLocks/>
          </p:cNvSpPr>
          <p:nvPr userDrawn="1"/>
        </p:nvSpPr>
        <p:spPr>
          <a:xfrm>
            <a:off x="10171809" y="7057590"/>
            <a:ext cx="384310" cy="17145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r" eaLnBrk="0" hangingPunct="0">
              <a:defRPr sz="2400">
                <a:solidFill>
                  <a:srgbClr val="7F7F7F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l" defTabSz="6858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61D9D9B-F211-3F4F-B17B-5D34EB066A3B}" type="slidenum">
              <a:rPr kumimoji="0" lang="es-ES_tradnl" sz="7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  <a:ea typeface="Arial" charset="0"/>
                <a:cs typeface="Arial" charset="0"/>
              </a:rPr>
              <a:pPr marL="0" marR="0" lvl="0" indent="0" algn="l" defTabSz="6858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s-ES_tradnl" sz="7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8" name="CuadroTexto 11">
            <a:extLst>
              <a:ext uri="{FF2B5EF4-FFF2-40B4-BE49-F238E27FC236}">
                <a16:creationId xmlns:a16="http://schemas.microsoft.com/office/drawing/2014/main" id="{D088FE60-2708-3E42-BD87-259D75D3014E}"/>
              </a:ext>
            </a:extLst>
          </p:cNvPr>
          <p:cNvSpPr txBox="1"/>
          <p:nvPr userDrawn="1"/>
        </p:nvSpPr>
        <p:spPr>
          <a:xfrm>
            <a:off x="6426686" y="7062676"/>
            <a:ext cx="383376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spcAft>
                <a:spcPts val="0"/>
              </a:spcAft>
            </a:pPr>
            <a:r>
              <a:rPr lang="es-ES" sz="700" b="1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libri" panose="020F0502020204030204" pitchFamily="34" charset="0"/>
                <a:ea typeface="Times New Roman"/>
                <a:cs typeface="Calibri" panose="020F0502020204030204" pitchFamily="34" charset="0"/>
              </a:rPr>
              <a:t>© Fundación</a:t>
            </a:r>
            <a:r>
              <a:rPr lang="es-ES" sz="700" b="1" i="0" baseline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libri" panose="020F0502020204030204" pitchFamily="34" charset="0"/>
                <a:ea typeface="Times New Roman"/>
                <a:cs typeface="Calibri" panose="020F0502020204030204" pitchFamily="34" charset="0"/>
              </a:rPr>
              <a:t> ”la Caixa”</a:t>
            </a:r>
            <a:r>
              <a:rPr lang="es-ES" sz="700" b="1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libri" panose="020F0502020204030204" pitchFamily="34" charset="0"/>
                <a:ea typeface="Times New Roman"/>
                <a:cs typeface="Calibri" panose="020F0502020204030204" pitchFamily="34" charset="0"/>
              </a:rPr>
              <a:t>, Barcelona, 2023.</a:t>
            </a:r>
            <a:endParaRPr lang="es-ES_tradnl" sz="700" i="0" dirty="0">
              <a:solidFill>
                <a:schemeClr val="tx1">
                  <a:lumMod val="75000"/>
                  <a:lumOff val="25000"/>
                </a:schemeClr>
              </a:solidFill>
              <a:effectLst/>
              <a:latin typeface="Calibri" panose="020F0502020204030204" pitchFamily="34" charset="0"/>
              <a:ea typeface="Times New Roman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14562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CA0D78E-DD50-0544-8F60-0DDB49C7E42A}"/>
              </a:ext>
            </a:extLst>
          </p:cNvPr>
          <p:cNvSpPr/>
          <p:nvPr userDrawn="1"/>
        </p:nvSpPr>
        <p:spPr>
          <a:xfrm>
            <a:off x="292964" y="4848447"/>
            <a:ext cx="10093911" cy="191385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cxnSp>
        <p:nvCxnSpPr>
          <p:cNvPr id="3" name="Conector recto 9">
            <a:extLst>
              <a:ext uri="{FF2B5EF4-FFF2-40B4-BE49-F238E27FC236}">
                <a16:creationId xmlns:a16="http://schemas.microsoft.com/office/drawing/2014/main" id="{23C9FC5B-A1EF-F44E-B0EF-DC0CE7AF0BCF}"/>
              </a:ext>
            </a:extLst>
          </p:cNvPr>
          <p:cNvCxnSpPr>
            <a:cxnSpLocks/>
          </p:cNvCxnSpPr>
          <p:nvPr userDrawn="1"/>
        </p:nvCxnSpPr>
        <p:spPr>
          <a:xfrm>
            <a:off x="292964" y="7022004"/>
            <a:ext cx="10093911" cy="0"/>
          </a:xfrm>
          <a:prstGeom prst="line">
            <a:avLst/>
          </a:prstGeom>
          <a:ln w="635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Rectangle 126">
            <a:extLst>
              <a:ext uri="{FF2B5EF4-FFF2-40B4-BE49-F238E27FC236}">
                <a16:creationId xmlns:a16="http://schemas.microsoft.com/office/drawing/2014/main" id="{DE41D912-AB77-C444-A7A3-566F8BD28863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239697" y="7071065"/>
            <a:ext cx="3113017" cy="2648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BBE0E3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0" vert="horz" wrap="square" lIns="68298" tIns="34155" rIns="68298" bIns="34155" anchor="t" anchorCtr="0" upright="1">
            <a:noAutofit/>
          </a:bodyPr>
          <a:lstStyle/>
          <a:p>
            <a:pPr>
              <a:lnSpc>
                <a:spcPct val="100000"/>
              </a:lnSpc>
              <a:spcAft>
                <a:spcPts val="0"/>
              </a:spcAft>
            </a:pPr>
            <a:r>
              <a:rPr lang="es-ES_tradnl" sz="700" b="1" i="0" cap="all" baseline="0" noProof="0" dirty="0">
                <a:solidFill>
                  <a:schemeClr val="tx1"/>
                </a:solidFill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Guía accesible para la visita</a:t>
            </a:r>
          </a:p>
          <a:p>
            <a:pPr>
              <a:lnSpc>
                <a:spcPct val="100000"/>
              </a:lnSpc>
              <a:spcAft>
                <a:spcPts val="0"/>
              </a:spcAft>
            </a:pPr>
            <a:r>
              <a:rPr lang="es-ES_tradnl" sz="700" b="0" i="0" cap="all" baseline="0" noProof="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CaixaForum </a:t>
            </a:r>
            <a:r>
              <a:rPr lang="es-ES_tradnl" sz="700" b="0" i="0" cap="all" baseline="0" noProof="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valència</a:t>
            </a:r>
            <a:endParaRPr lang="es-ES_tradnl" sz="700" b="0" i="0" cap="all" baseline="0" noProof="0" dirty="0">
              <a:solidFill>
                <a:schemeClr val="tx1"/>
              </a:solidFill>
              <a:effectLst/>
              <a:latin typeface="Calibri" panose="020F0502020204030204" pitchFamily="34" charset="0"/>
              <a:ea typeface="Arial" charset="0"/>
              <a:cs typeface="Calibri" panose="020F0502020204030204" pitchFamily="34" charset="0"/>
            </a:endParaRPr>
          </a:p>
        </p:txBody>
      </p:sp>
      <p:sp>
        <p:nvSpPr>
          <p:cNvPr id="7" name="Marcador de número de diapositiva 8">
            <a:extLst>
              <a:ext uri="{FF2B5EF4-FFF2-40B4-BE49-F238E27FC236}">
                <a16:creationId xmlns:a16="http://schemas.microsoft.com/office/drawing/2014/main" id="{EEBE400C-2413-B145-94DE-D48FBCB3B6ED}"/>
              </a:ext>
            </a:extLst>
          </p:cNvPr>
          <p:cNvSpPr txBox="1">
            <a:spLocks/>
          </p:cNvSpPr>
          <p:nvPr userDrawn="1"/>
        </p:nvSpPr>
        <p:spPr>
          <a:xfrm>
            <a:off x="10171809" y="7057590"/>
            <a:ext cx="384310" cy="17145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r" eaLnBrk="0" hangingPunct="0">
              <a:defRPr sz="2400">
                <a:solidFill>
                  <a:srgbClr val="7F7F7F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l" defTabSz="6858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61D9D9B-F211-3F4F-B17B-5D34EB066A3B}" type="slidenum">
              <a:rPr kumimoji="0" lang="es-ES_tradnl" sz="7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  <a:ea typeface="Arial" charset="0"/>
                <a:cs typeface="Arial" charset="0"/>
              </a:rPr>
              <a:pPr marL="0" marR="0" lvl="0" indent="0" algn="l" defTabSz="6858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s-ES_tradnl" sz="7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8" name="CuadroTexto 11">
            <a:extLst>
              <a:ext uri="{FF2B5EF4-FFF2-40B4-BE49-F238E27FC236}">
                <a16:creationId xmlns:a16="http://schemas.microsoft.com/office/drawing/2014/main" id="{5DF0540E-DC8E-5E40-85FB-8EBFEC503C3C}"/>
              </a:ext>
            </a:extLst>
          </p:cNvPr>
          <p:cNvSpPr txBox="1"/>
          <p:nvPr userDrawn="1"/>
        </p:nvSpPr>
        <p:spPr>
          <a:xfrm>
            <a:off x="6426686" y="7062676"/>
            <a:ext cx="383376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spcAft>
                <a:spcPts val="0"/>
              </a:spcAft>
            </a:pPr>
            <a:r>
              <a:rPr lang="es-ES" sz="700" b="1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libri" panose="020F0502020204030204" pitchFamily="34" charset="0"/>
                <a:ea typeface="Times New Roman"/>
                <a:cs typeface="Calibri" panose="020F0502020204030204" pitchFamily="34" charset="0"/>
              </a:rPr>
              <a:t>© Fundación</a:t>
            </a:r>
            <a:r>
              <a:rPr lang="es-ES" sz="700" b="1" i="0" baseline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libri" panose="020F0502020204030204" pitchFamily="34" charset="0"/>
                <a:ea typeface="Times New Roman"/>
                <a:cs typeface="Calibri" panose="020F0502020204030204" pitchFamily="34" charset="0"/>
              </a:rPr>
              <a:t> ”la Caixa”</a:t>
            </a:r>
            <a:r>
              <a:rPr lang="es-ES" sz="700" b="1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libri" panose="020F0502020204030204" pitchFamily="34" charset="0"/>
                <a:ea typeface="Times New Roman"/>
                <a:cs typeface="Calibri" panose="020F0502020204030204" pitchFamily="34" charset="0"/>
              </a:rPr>
              <a:t>, Barcelona, 2023.</a:t>
            </a:r>
            <a:endParaRPr lang="es-ES_tradnl" sz="700" i="0" dirty="0">
              <a:solidFill>
                <a:schemeClr val="tx1">
                  <a:lumMod val="75000"/>
                  <a:lumOff val="25000"/>
                </a:schemeClr>
              </a:solidFill>
              <a:effectLst/>
              <a:latin typeface="Calibri" panose="020F0502020204030204" pitchFamily="34" charset="0"/>
              <a:ea typeface="Times New Roman"/>
              <a:cs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3DC5885F-7A86-E64D-BBAF-3FE0730C770C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5887" y="171900"/>
            <a:ext cx="2858400" cy="5604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59211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3" r:id="rId2"/>
    <p:sldLayoutId id="2147483662" r:id="rId3"/>
  </p:sldLayoutIdLst>
  <p:txStyles>
    <p:titleStyle>
      <a:lvl1pPr algn="l" defTabSz="1007943" rtl="0" eaLnBrk="1" latinLnBrk="0" hangingPunct="1">
        <a:lnSpc>
          <a:spcPct val="90000"/>
        </a:lnSpc>
        <a:spcBef>
          <a:spcPct val="0"/>
        </a:spcBef>
        <a:buNone/>
        <a:defRPr sz="485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1986" indent="-251986" algn="l" defTabSz="1007943" rtl="0" eaLnBrk="1" latinLnBrk="0" hangingPunct="1">
        <a:lnSpc>
          <a:spcPct val="90000"/>
        </a:lnSpc>
        <a:spcBef>
          <a:spcPts val="1102"/>
        </a:spcBef>
        <a:buFont typeface="Arial" panose="020B0604020202020204" pitchFamily="34" charset="0"/>
        <a:buChar char="•"/>
        <a:defRPr sz="3086" kern="1200">
          <a:solidFill>
            <a:schemeClr val="tx1"/>
          </a:solidFill>
          <a:latin typeface="+mn-lt"/>
          <a:ea typeface="+mn-ea"/>
          <a:cs typeface="+mn-cs"/>
        </a:defRPr>
      </a:lvl1pPr>
      <a:lvl2pPr marL="75595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646" kern="1200">
          <a:solidFill>
            <a:schemeClr val="tx1"/>
          </a:solidFill>
          <a:latin typeface="+mn-lt"/>
          <a:ea typeface="+mn-ea"/>
          <a:cs typeface="+mn-cs"/>
        </a:defRPr>
      </a:lvl2pPr>
      <a:lvl3pPr marL="1259929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205" kern="1200">
          <a:solidFill>
            <a:schemeClr val="tx1"/>
          </a:solidFill>
          <a:latin typeface="+mn-lt"/>
          <a:ea typeface="+mn-ea"/>
          <a:cs typeface="+mn-cs"/>
        </a:defRPr>
      </a:lvl3pPr>
      <a:lvl4pPr marL="1763900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267872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771844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275815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77978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283758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1pPr>
      <a:lvl2pPr marL="5039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1007943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3pPr>
      <a:lvl4pPr marL="1511915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015886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519858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023829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527801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0317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418414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</p:sldLayoutIdLst>
  <p:txStyles>
    <p:titleStyle>
      <a:lvl1pPr algn="l" defTabSz="1007943" rtl="0" eaLnBrk="1" latinLnBrk="0" hangingPunct="1">
        <a:lnSpc>
          <a:spcPct val="90000"/>
        </a:lnSpc>
        <a:spcBef>
          <a:spcPct val="0"/>
        </a:spcBef>
        <a:buNone/>
        <a:defRPr sz="485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1986" indent="-251986" algn="l" defTabSz="1007943" rtl="0" eaLnBrk="1" latinLnBrk="0" hangingPunct="1">
        <a:lnSpc>
          <a:spcPct val="90000"/>
        </a:lnSpc>
        <a:spcBef>
          <a:spcPts val="1102"/>
        </a:spcBef>
        <a:buFont typeface="Arial" panose="020B0604020202020204" pitchFamily="34" charset="0"/>
        <a:buChar char="•"/>
        <a:defRPr sz="3086" kern="1200">
          <a:solidFill>
            <a:schemeClr val="tx1"/>
          </a:solidFill>
          <a:latin typeface="+mn-lt"/>
          <a:ea typeface="+mn-ea"/>
          <a:cs typeface="+mn-cs"/>
        </a:defRPr>
      </a:lvl1pPr>
      <a:lvl2pPr marL="75595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646" kern="1200">
          <a:solidFill>
            <a:schemeClr val="tx1"/>
          </a:solidFill>
          <a:latin typeface="+mn-lt"/>
          <a:ea typeface="+mn-ea"/>
          <a:cs typeface="+mn-cs"/>
        </a:defRPr>
      </a:lvl2pPr>
      <a:lvl3pPr marL="1259929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205" kern="1200">
          <a:solidFill>
            <a:schemeClr val="tx1"/>
          </a:solidFill>
          <a:latin typeface="+mn-lt"/>
          <a:ea typeface="+mn-ea"/>
          <a:cs typeface="+mn-cs"/>
        </a:defRPr>
      </a:lvl3pPr>
      <a:lvl4pPr marL="1763900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267872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771844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275815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77978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283758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1pPr>
      <a:lvl2pPr marL="5039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1007943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3pPr>
      <a:lvl4pPr marL="1511915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015886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519858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023829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527801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0317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image" Target="../media/image42.png"/><Relationship Id="rId7" Type="http://schemas.openxmlformats.org/officeDocument/2006/relationships/image" Target="../media/image44.pn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4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7" Type="http://schemas.openxmlformats.org/officeDocument/2006/relationships/image" Target="../media/image23.pn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2.png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29.png"/><Relationship Id="rId7" Type="http://schemas.openxmlformats.org/officeDocument/2006/relationships/image" Target="../media/image42.pn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9.png"/><Relationship Id="rId5" Type="http://schemas.openxmlformats.org/officeDocument/2006/relationships/image" Target="../media/image31.png"/><Relationship Id="rId10" Type="http://schemas.openxmlformats.org/officeDocument/2006/relationships/image" Target="../media/image23.png"/><Relationship Id="rId4" Type="http://schemas.openxmlformats.org/officeDocument/2006/relationships/image" Target="../media/image30.png"/><Relationship Id="rId9" Type="http://schemas.openxmlformats.org/officeDocument/2006/relationships/image" Target="../media/image22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30.png"/><Relationship Id="rId7" Type="http://schemas.openxmlformats.org/officeDocument/2006/relationships/image" Target="../media/image43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2.png"/><Relationship Id="rId5" Type="http://schemas.openxmlformats.org/officeDocument/2006/relationships/image" Target="../media/image49.png"/><Relationship Id="rId10" Type="http://schemas.openxmlformats.org/officeDocument/2006/relationships/image" Target="../media/image50.jpeg"/><Relationship Id="rId4" Type="http://schemas.openxmlformats.org/officeDocument/2006/relationships/image" Target="../media/image31.png"/><Relationship Id="rId9" Type="http://schemas.openxmlformats.org/officeDocument/2006/relationships/image" Target="../media/image2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7" Type="http://schemas.openxmlformats.org/officeDocument/2006/relationships/image" Target="../media/image23.pn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2.png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3" Type="http://schemas.openxmlformats.org/officeDocument/2006/relationships/image" Target="../media/image42.png"/><Relationship Id="rId7" Type="http://schemas.openxmlformats.org/officeDocument/2006/relationships/image" Target="../media/image37.pn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4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6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58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30.png"/><Relationship Id="rId7" Type="http://schemas.openxmlformats.org/officeDocument/2006/relationships/image" Target="../media/image22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0.png"/><Relationship Id="rId5" Type="http://schemas.openxmlformats.org/officeDocument/2006/relationships/image" Target="../media/image59.png"/><Relationship Id="rId10" Type="http://schemas.openxmlformats.org/officeDocument/2006/relationships/image" Target="../media/image61.jpeg"/><Relationship Id="rId4" Type="http://schemas.openxmlformats.org/officeDocument/2006/relationships/image" Target="../media/image31.png"/><Relationship Id="rId9" Type="http://schemas.openxmlformats.org/officeDocument/2006/relationships/image" Target="../media/image58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png"/><Relationship Id="rId3" Type="http://schemas.openxmlformats.org/officeDocument/2006/relationships/image" Target="../media/image29.png"/><Relationship Id="rId7" Type="http://schemas.openxmlformats.org/officeDocument/2006/relationships/image" Target="../media/image23.png"/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Relationship Id="rId9" Type="http://schemas.openxmlformats.org/officeDocument/2006/relationships/image" Target="../media/image63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5.png"/><Relationship Id="rId7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10" Type="http://schemas.openxmlformats.org/officeDocument/2006/relationships/image" Target="../media/image10.png"/><Relationship Id="rId4" Type="http://schemas.openxmlformats.org/officeDocument/2006/relationships/image" Target="../media/image6.png"/><Relationship Id="rId9" Type="http://schemas.microsoft.com/office/2007/relationships/hdphoto" Target="../media/hdphoto2.wdp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7" Type="http://schemas.openxmlformats.org/officeDocument/2006/relationships/image" Target="../media/image65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4.jpe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7" Type="http://schemas.openxmlformats.org/officeDocument/2006/relationships/image" Target="../media/image2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2.png"/><Relationship Id="rId5" Type="http://schemas.openxmlformats.org/officeDocument/2006/relationships/image" Target="../media/image69.jpeg"/><Relationship Id="rId4" Type="http://schemas.openxmlformats.org/officeDocument/2006/relationships/image" Target="../media/image68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30.png"/><Relationship Id="rId7" Type="http://schemas.openxmlformats.org/officeDocument/2006/relationships/image" Target="../media/image22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7.jpeg"/><Relationship Id="rId5" Type="http://schemas.openxmlformats.org/officeDocument/2006/relationships/image" Target="../media/image70.png"/><Relationship Id="rId4" Type="http://schemas.openxmlformats.org/officeDocument/2006/relationships/image" Target="../media/image31.png"/><Relationship Id="rId9" Type="http://schemas.openxmlformats.org/officeDocument/2006/relationships/image" Target="../media/image71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4.jpeg"/><Relationship Id="rId5" Type="http://schemas.openxmlformats.org/officeDocument/2006/relationships/image" Target="../media/image73.jpeg"/><Relationship Id="rId4" Type="http://schemas.openxmlformats.org/officeDocument/2006/relationships/image" Target="../media/image23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72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22.png"/><Relationship Id="rId7" Type="http://schemas.openxmlformats.org/officeDocument/2006/relationships/image" Target="../media/image30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9.png"/><Relationship Id="rId5" Type="http://schemas.openxmlformats.org/officeDocument/2006/relationships/image" Target="../media/image77.png"/><Relationship Id="rId10" Type="http://schemas.openxmlformats.org/officeDocument/2006/relationships/image" Target="../media/image78.jpeg"/><Relationship Id="rId4" Type="http://schemas.openxmlformats.org/officeDocument/2006/relationships/image" Target="../media/image23.png"/><Relationship Id="rId9" Type="http://schemas.openxmlformats.org/officeDocument/2006/relationships/image" Target="../media/image76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80.png"/><Relationship Id="rId7" Type="http://schemas.openxmlformats.org/officeDocument/2006/relationships/image" Target="../media/image29.png"/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10" Type="http://schemas.openxmlformats.org/officeDocument/2006/relationships/image" Target="../media/image76.png"/><Relationship Id="rId4" Type="http://schemas.openxmlformats.org/officeDocument/2006/relationships/image" Target="../media/image27.png"/><Relationship Id="rId9" Type="http://schemas.openxmlformats.org/officeDocument/2006/relationships/image" Target="../media/image31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5.png"/><Relationship Id="rId13" Type="http://schemas.openxmlformats.org/officeDocument/2006/relationships/image" Target="../media/image89.png"/><Relationship Id="rId3" Type="http://schemas.openxmlformats.org/officeDocument/2006/relationships/image" Target="../media/image60.png"/><Relationship Id="rId7" Type="http://schemas.openxmlformats.org/officeDocument/2006/relationships/image" Target="../media/image84.png"/><Relationship Id="rId12" Type="http://schemas.openxmlformats.org/officeDocument/2006/relationships/image" Target="../media/image24.png"/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1.xml"/><Relationship Id="rId6" Type="http://schemas.microsoft.com/office/2007/relationships/hdphoto" Target="../media/hdphoto3.wdp"/><Relationship Id="rId11" Type="http://schemas.openxmlformats.org/officeDocument/2006/relationships/image" Target="../media/image88.png"/><Relationship Id="rId5" Type="http://schemas.openxmlformats.org/officeDocument/2006/relationships/image" Target="../media/image83.png"/><Relationship Id="rId10" Type="http://schemas.openxmlformats.org/officeDocument/2006/relationships/image" Target="../media/image87.png"/><Relationship Id="rId4" Type="http://schemas.openxmlformats.org/officeDocument/2006/relationships/image" Target="../media/image82.png"/><Relationship Id="rId9" Type="http://schemas.openxmlformats.org/officeDocument/2006/relationships/image" Target="../media/image86.png"/><Relationship Id="rId14" Type="http://schemas.openxmlformats.org/officeDocument/2006/relationships/image" Target="../media/image90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9.png"/><Relationship Id="rId3" Type="http://schemas.openxmlformats.org/officeDocument/2006/relationships/image" Target="../media/image84.png"/><Relationship Id="rId7" Type="http://schemas.openxmlformats.org/officeDocument/2006/relationships/image" Target="../media/image93.png"/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2.png"/><Relationship Id="rId5" Type="http://schemas.openxmlformats.org/officeDocument/2006/relationships/image" Target="../media/image86.png"/><Relationship Id="rId4" Type="http://schemas.openxmlformats.org/officeDocument/2006/relationships/image" Target="../media/image9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png"/><Relationship Id="rId2" Type="http://schemas.openxmlformats.org/officeDocument/2006/relationships/image" Target="../media/image94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3" Type="http://schemas.openxmlformats.org/officeDocument/2006/relationships/image" Target="../media/image15.png"/><Relationship Id="rId7" Type="http://schemas.openxmlformats.org/officeDocument/2006/relationships/image" Target="../media/image19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Relationship Id="rId9" Type="http://schemas.openxmlformats.org/officeDocument/2006/relationships/image" Target="../media/image21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jpeg"/><Relationship Id="rId3" Type="http://schemas.openxmlformats.org/officeDocument/2006/relationships/image" Target="../media/image15.png"/><Relationship Id="rId7" Type="http://schemas.openxmlformats.org/officeDocument/2006/relationships/image" Target="../media/image2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8.jpe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30.png"/><Relationship Id="rId7" Type="http://schemas.openxmlformats.org/officeDocument/2006/relationships/image" Target="../media/image23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2.png"/><Relationship Id="rId11" Type="http://schemas.openxmlformats.org/officeDocument/2006/relationships/image" Target="../media/image34.jpeg"/><Relationship Id="rId5" Type="http://schemas.openxmlformats.org/officeDocument/2006/relationships/image" Target="../media/image32.png"/><Relationship Id="rId10" Type="http://schemas.openxmlformats.org/officeDocument/2006/relationships/image" Target="../media/image33.png"/><Relationship Id="rId4" Type="http://schemas.openxmlformats.org/officeDocument/2006/relationships/image" Target="../media/image31.png"/><Relationship Id="rId9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22.png"/><Relationship Id="rId7" Type="http://schemas.openxmlformats.org/officeDocument/2006/relationships/image" Target="../media/image30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9.png"/><Relationship Id="rId5" Type="http://schemas.openxmlformats.org/officeDocument/2006/relationships/image" Target="../media/image32.png"/><Relationship Id="rId4" Type="http://schemas.openxmlformats.org/officeDocument/2006/relationships/image" Target="../media/image23.png"/><Relationship Id="rId9" Type="http://schemas.openxmlformats.org/officeDocument/2006/relationships/image" Target="../media/image36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../media/image37.png"/><Relationship Id="rId7" Type="http://schemas.openxmlformats.org/officeDocument/2006/relationships/image" Target="../media/image23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2.png"/><Relationship Id="rId5" Type="http://schemas.openxmlformats.org/officeDocument/2006/relationships/image" Target="../media/image38.jpeg"/><Relationship Id="rId4" Type="http://schemas.openxmlformats.org/officeDocument/2006/relationships/image" Target="../media/image32.png"/><Relationship Id="rId9" Type="http://schemas.openxmlformats.org/officeDocument/2006/relationships/image" Target="../media/image4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F6E4257D-1B82-5548-B846-73D26749C9B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80549" y="2841567"/>
            <a:ext cx="10299600" cy="4536976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41493" y="6654459"/>
            <a:ext cx="2145382" cy="478618"/>
          </a:xfrm>
          <a:prstGeom prst="rect">
            <a:avLst/>
          </a:prstGeom>
        </p:spPr>
      </p:pic>
      <p:sp>
        <p:nvSpPr>
          <p:cNvPr id="10" name="Title 4"/>
          <p:cNvSpPr txBox="1">
            <a:spLocks/>
          </p:cNvSpPr>
          <p:nvPr/>
        </p:nvSpPr>
        <p:spPr>
          <a:xfrm>
            <a:off x="7652464" y="235743"/>
            <a:ext cx="2831231" cy="35198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1007943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614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es-ES_tradnl" sz="1900" cap="all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caixaForum VALèNCIA</a:t>
            </a:r>
            <a:endParaRPr lang="es-ES_tradnl" sz="1900" i="1" cap="all" dirty="0">
              <a:solidFill>
                <a:schemeClr val="tx1">
                  <a:lumMod val="75000"/>
                  <a:lumOff val="25000"/>
                </a:schemeClr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cxnSp>
        <p:nvCxnSpPr>
          <p:cNvPr id="11" name="Conector recto 9">
            <a:extLst>
              <a:ext uri="{FF2B5EF4-FFF2-40B4-BE49-F238E27FC236}">
                <a16:creationId xmlns:a16="http://schemas.microsoft.com/office/drawing/2014/main" id="{76F751AF-18BA-F446-A561-485E9D0FDF15}"/>
              </a:ext>
            </a:extLst>
          </p:cNvPr>
          <p:cNvCxnSpPr>
            <a:cxnSpLocks/>
          </p:cNvCxnSpPr>
          <p:nvPr/>
        </p:nvCxnSpPr>
        <p:spPr>
          <a:xfrm>
            <a:off x="8031892" y="653038"/>
            <a:ext cx="2354983" cy="0"/>
          </a:xfrm>
          <a:prstGeom prst="line">
            <a:avLst/>
          </a:prstGeom>
          <a:ln w="6350">
            <a:solidFill>
              <a:schemeClr val="tx1">
                <a:lumMod val="75000"/>
                <a:lumOff val="2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itle 4">
            <a:extLst>
              <a:ext uri="{FF2B5EF4-FFF2-40B4-BE49-F238E27FC236}">
                <a16:creationId xmlns:a16="http://schemas.microsoft.com/office/drawing/2014/main" id="{8022A46A-4F96-8444-B82B-AB618FEB0C51}"/>
              </a:ext>
            </a:extLst>
          </p:cNvPr>
          <p:cNvSpPr txBox="1">
            <a:spLocks/>
          </p:cNvSpPr>
          <p:nvPr/>
        </p:nvSpPr>
        <p:spPr>
          <a:xfrm>
            <a:off x="718459" y="1173375"/>
            <a:ext cx="5261928" cy="118872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1007943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614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ts val="5500"/>
              </a:lnSpc>
            </a:pPr>
            <a:r>
              <a:rPr lang="es-ES_tradnl" sz="6000" dirty="0">
                <a:solidFill>
                  <a:schemeClr val="tx1">
                    <a:lumMod val="85000"/>
                    <a:lumOff val="15000"/>
                  </a:schemeClr>
                </a:solidFill>
                <a:latin typeface="Times" charset="0"/>
              </a:rPr>
              <a:t>Guía accesible </a:t>
            </a:r>
            <a:br>
              <a:rPr lang="es-ES_tradnl" sz="6000" dirty="0">
                <a:solidFill>
                  <a:schemeClr val="tx1">
                    <a:lumMod val="85000"/>
                    <a:lumOff val="15000"/>
                  </a:schemeClr>
                </a:solidFill>
                <a:latin typeface="Times" charset="0"/>
                <a:ea typeface="Times" charset="0"/>
                <a:cs typeface="Times" charset="0"/>
              </a:rPr>
            </a:br>
            <a:r>
              <a:rPr lang="es-ES_tradnl" sz="6000" dirty="0">
                <a:solidFill>
                  <a:schemeClr val="tx1">
                    <a:lumMod val="85000"/>
                    <a:lumOff val="15000"/>
                  </a:schemeClr>
                </a:solidFill>
                <a:latin typeface="Times" charset="0"/>
                <a:ea typeface="Times" charset="0"/>
                <a:cs typeface="Times" charset="0"/>
              </a:rPr>
              <a:t>para la visita</a:t>
            </a:r>
            <a:endParaRPr lang="es-ES_tradnl" sz="6000" i="1" dirty="0">
              <a:solidFill>
                <a:schemeClr val="tx1">
                  <a:lumMod val="85000"/>
                  <a:lumOff val="15000"/>
                </a:schemeClr>
              </a:solidFill>
              <a:latin typeface="Times" charset="0"/>
              <a:ea typeface="Times" charset="0"/>
              <a:cs typeface="Time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58354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tge 3">
            <a:extLst>
              <a:ext uri="{FF2B5EF4-FFF2-40B4-BE49-F238E27FC236}">
                <a16:creationId xmlns:a16="http://schemas.microsoft.com/office/drawing/2014/main" id="{A42EBCD8-2C34-03DC-373F-F491F25EF12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42431" y="260081"/>
            <a:ext cx="6144442" cy="435002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292964" y="6242400"/>
            <a:ext cx="10093912" cy="367788"/>
          </a:xfrm>
          <a:prstGeom prst="rect">
            <a:avLst/>
          </a:prstGeom>
        </p:spPr>
        <p:txBody>
          <a:bodyPr wrap="square" lIns="90000">
            <a:noAutofit/>
          </a:bodyPr>
          <a:lstStyle/>
          <a:p>
            <a:pPr algn="ctr"/>
            <a:r>
              <a:rPr lang="en-US" sz="2200" cap="all" spc="50" dirty="0">
                <a:latin typeface="Calibri" charset="0"/>
                <a:ea typeface="Calibri" charset="0"/>
                <a:cs typeface="Calibri" charset="0"/>
              </a:rPr>
              <a:t>EN LA PLANTA Baja ESTÁ LA RECEPCIÓN ROJA</a:t>
            </a:r>
          </a:p>
        </p:txBody>
      </p:sp>
      <p:cxnSp>
        <p:nvCxnSpPr>
          <p:cNvPr id="54" name="Straight Connector 53"/>
          <p:cNvCxnSpPr/>
          <p:nvPr/>
        </p:nvCxnSpPr>
        <p:spPr>
          <a:xfrm>
            <a:off x="307905" y="4718106"/>
            <a:ext cx="10078968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7" name="Group 26"/>
          <p:cNvGrpSpPr/>
          <p:nvPr/>
        </p:nvGrpSpPr>
        <p:grpSpPr>
          <a:xfrm>
            <a:off x="524712" y="3130079"/>
            <a:ext cx="3490881" cy="716707"/>
            <a:chOff x="524712" y="3130079"/>
            <a:chExt cx="3490881" cy="716707"/>
          </a:xfrm>
        </p:grpSpPr>
        <p:sp>
          <p:nvSpPr>
            <p:cNvPr id="28" name="Rectangle 27"/>
            <p:cNvSpPr/>
            <p:nvPr/>
          </p:nvSpPr>
          <p:spPr>
            <a:xfrm>
              <a:off x="524712" y="3130079"/>
              <a:ext cx="2666966" cy="716707"/>
            </a:xfrm>
            <a:prstGeom prst="rect">
              <a:avLst/>
            </a:prstGeom>
          </p:spPr>
          <p:txBody>
            <a:bodyPr wrap="square" lIns="0" tIns="0" rIns="0" bIns="0" anchor="ctr">
              <a:noAutofit/>
            </a:bodyPr>
            <a:lstStyle/>
            <a:p>
              <a:pPr algn="r">
                <a:lnSpc>
                  <a:spcPts val="3300"/>
                </a:lnSpc>
              </a:pPr>
              <a:r>
                <a:rPr lang="es-ES_tradnl" sz="3300" cap="all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charset="0"/>
                  <a:ea typeface="Calibri Light" charset="0"/>
                  <a:cs typeface="Calibri Light" charset="0"/>
                </a:rPr>
                <a:t>RECEPCIÓN ROJA</a:t>
              </a:r>
            </a:p>
          </p:txBody>
        </p:sp>
        <p:cxnSp>
          <p:nvCxnSpPr>
            <p:cNvPr id="29" name="Straight Arrow Connector 28"/>
            <p:cNvCxnSpPr/>
            <p:nvPr/>
          </p:nvCxnSpPr>
          <p:spPr>
            <a:xfrm>
              <a:off x="3422965" y="3449951"/>
              <a:ext cx="592628" cy="0"/>
            </a:xfrm>
            <a:prstGeom prst="straightConnector1">
              <a:avLst/>
            </a:prstGeom>
            <a:ln w="76200" cap="rnd">
              <a:solidFill>
                <a:schemeClr val="bg1">
                  <a:lumMod val="75000"/>
                </a:schemeClr>
              </a:solidFill>
              <a:tailEnd type="arrow" w="lg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" name="Group 6"/>
          <p:cNvGrpSpPr/>
          <p:nvPr/>
        </p:nvGrpSpPr>
        <p:grpSpPr>
          <a:xfrm>
            <a:off x="6013258" y="5287846"/>
            <a:ext cx="1990917" cy="846548"/>
            <a:chOff x="7041714" y="5287846"/>
            <a:chExt cx="1990917" cy="846548"/>
          </a:xfrm>
        </p:grpSpPr>
        <p:cxnSp>
          <p:nvCxnSpPr>
            <p:cNvPr id="19" name="Straight Connector 18"/>
            <p:cNvCxnSpPr/>
            <p:nvPr/>
          </p:nvCxnSpPr>
          <p:spPr>
            <a:xfrm>
              <a:off x="7041714" y="6134394"/>
              <a:ext cx="1990917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" name="Group 2"/>
            <p:cNvGrpSpPr/>
            <p:nvPr/>
          </p:nvGrpSpPr>
          <p:grpSpPr>
            <a:xfrm>
              <a:off x="7549577" y="5287846"/>
              <a:ext cx="975191" cy="719328"/>
              <a:chOff x="7383304" y="5287846"/>
              <a:chExt cx="975191" cy="719328"/>
            </a:xfrm>
          </p:grpSpPr>
          <p:grpSp>
            <p:nvGrpSpPr>
              <p:cNvPr id="20" name="Group 19"/>
              <p:cNvGrpSpPr/>
              <p:nvPr/>
            </p:nvGrpSpPr>
            <p:grpSpPr>
              <a:xfrm>
                <a:off x="7383304" y="5287846"/>
                <a:ext cx="633837" cy="719328"/>
                <a:chOff x="3237519" y="5291021"/>
                <a:chExt cx="620873" cy="704615"/>
              </a:xfrm>
            </p:grpSpPr>
            <p:pic>
              <p:nvPicPr>
                <p:cNvPr id="21" name="Picture 20"/>
                <p:cNvPicPr>
                  <a:picLocks noChangeAspect="1"/>
                </p:cNvPicPr>
                <p:nvPr/>
              </p:nvPicPr>
              <p:blipFill>
                <a:blip r:embed="rId3" cstate="screen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3237519" y="5291021"/>
                  <a:ext cx="620873" cy="620873"/>
                </a:xfrm>
                <a:prstGeom prst="rect">
                  <a:avLst/>
                </a:prstGeom>
              </p:spPr>
            </p:pic>
            <p:pic>
              <p:nvPicPr>
                <p:cNvPr id="23" name="Picture 22"/>
                <p:cNvPicPr>
                  <a:picLocks noChangeAspect="1"/>
                </p:cNvPicPr>
                <p:nvPr/>
              </p:nvPicPr>
              <p:blipFill rotWithShape="1">
                <a:blip r:embed="rId4" cstate="screen">
                  <a:duotone>
                    <a:schemeClr val="accent2">
                      <a:shade val="45000"/>
                      <a:satMod val="135000"/>
                    </a:schemeClr>
                    <a:prstClr val="white"/>
                  </a:duotone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rcRect t="28775"/>
                <a:stretch/>
              </p:blipFill>
              <p:spPr>
                <a:xfrm rot="19800000">
                  <a:off x="3399825" y="5784625"/>
                  <a:ext cx="296260" cy="211011"/>
                </a:xfrm>
                <a:prstGeom prst="rect">
                  <a:avLst/>
                </a:prstGeom>
              </p:spPr>
            </p:pic>
          </p:grpSp>
          <p:sp>
            <p:nvSpPr>
              <p:cNvPr id="2" name="Oval 1"/>
              <p:cNvSpPr/>
              <p:nvPr/>
            </p:nvSpPr>
            <p:spPr>
              <a:xfrm>
                <a:off x="8083062" y="5646250"/>
                <a:ext cx="275433" cy="275433"/>
              </a:xfrm>
              <a:prstGeom prst="ellipse">
                <a:avLst/>
              </a:prstGeom>
              <a:solidFill>
                <a:srgbClr val="FF263D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/>
              </a:p>
            </p:txBody>
          </p:sp>
        </p:grp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B9B6BC1C-3A23-7249-B66B-11F96ADEB9C6}"/>
              </a:ext>
            </a:extLst>
          </p:cNvPr>
          <p:cNvGrpSpPr/>
          <p:nvPr/>
        </p:nvGrpSpPr>
        <p:grpSpPr>
          <a:xfrm>
            <a:off x="4805949" y="5314368"/>
            <a:ext cx="1081168" cy="820026"/>
            <a:chOff x="5132366" y="5314368"/>
            <a:chExt cx="1081168" cy="820026"/>
          </a:xfrm>
        </p:grpSpPr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9F2E4487-D0F7-A44C-A138-96B9098E0FE9}"/>
                </a:ext>
              </a:extLst>
            </p:cNvPr>
            <p:cNvCxnSpPr>
              <a:cxnSpLocks/>
            </p:cNvCxnSpPr>
            <p:nvPr/>
          </p:nvCxnSpPr>
          <p:spPr>
            <a:xfrm>
              <a:off x="5356933" y="6134394"/>
              <a:ext cx="543009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9" name="Group 38">
              <a:extLst>
                <a:ext uri="{FF2B5EF4-FFF2-40B4-BE49-F238E27FC236}">
                  <a16:creationId xmlns:a16="http://schemas.microsoft.com/office/drawing/2014/main" id="{1E759B7D-D2E9-4448-8412-BCDB43AD9613}"/>
                </a:ext>
              </a:extLst>
            </p:cNvPr>
            <p:cNvGrpSpPr/>
            <p:nvPr/>
          </p:nvGrpSpPr>
          <p:grpSpPr>
            <a:xfrm>
              <a:off x="5132366" y="5314368"/>
              <a:ext cx="1081168" cy="606822"/>
              <a:chOff x="7603987" y="4260259"/>
              <a:chExt cx="851923" cy="478155"/>
            </a:xfrm>
          </p:grpSpPr>
          <p:pic>
            <p:nvPicPr>
              <p:cNvPr id="40" name="Picture 39">
                <a:extLst>
                  <a:ext uri="{FF2B5EF4-FFF2-40B4-BE49-F238E27FC236}">
                    <a16:creationId xmlns:a16="http://schemas.microsoft.com/office/drawing/2014/main" id="{FCEBFE1C-5286-3146-B24B-159B8B0D897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7603987" y="4260259"/>
                <a:ext cx="851923" cy="478155"/>
              </a:xfrm>
              <a:prstGeom prst="rect">
                <a:avLst/>
              </a:prstGeom>
            </p:spPr>
          </p:pic>
          <p:pic>
            <p:nvPicPr>
              <p:cNvPr id="41" name="Picture 40">
                <a:extLst>
                  <a:ext uri="{FF2B5EF4-FFF2-40B4-BE49-F238E27FC236}">
                    <a16:creationId xmlns:a16="http://schemas.microsoft.com/office/drawing/2014/main" id="{39A2A4FC-64CC-AF47-BC5D-074384D61EC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7735815" y="4289235"/>
                <a:ext cx="199154" cy="199154"/>
              </a:xfrm>
              <a:prstGeom prst="rect">
                <a:avLst/>
              </a:prstGeom>
            </p:spPr>
          </p:pic>
          <p:pic>
            <p:nvPicPr>
              <p:cNvPr id="42" name="Picture 41">
                <a:extLst>
                  <a:ext uri="{FF2B5EF4-FFF2-40B4-BE49-F238E27FC236}">
                    <a16:creationId xmlns:a16="http://schemas.microsoft.com/office/drawing/2014/main" id="{D1EAB27C-2A69-2A4D-BE18-142E1CB9809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8134000" y="4289235"/>
                <a:ext cx="199154" cy="199154"/>
              </a:xfrm>
              <a:prstGeom prst="rect">
                <a:avLst/>
              </a:prstGeom>
            </p:spPr>
          </p:pic>
        </p:grp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F4F15D1A-2EFA-1941-A6C4-FF091A0D2CCA}"/>
              </a:ext>
            </a:extLst>
          </p:cNvPr>
          <p:cNvGrpSpPr/>
          <p:nvPr/>
        </p:nvGrpSpPr>
        <p:grpSpPr>
          <a:xfrm>
            <a:off x="3342139" y="5314367"/>
            <a:ext cx="1590276" cy="820027"/>
            <a:chOff x="4146263" y="5314367"/>
            <a:chExt cx="1590276" cy="820027"/>
          </a:xfrm>
        </p:grpSpPr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1AA5F29F-5E14-4041-AECD-70D3A92BF275}"/>
                </a:ext>
              </a:extLst>
            </p:cNvPr>
            <p:cNvCxnSpPr>
              <a:cxnSpLocks/>
            </p:cNvCxnSpPr>
            <p:nvPr/>
          </p:nvCxnSpPr>
          <p:spPr>
            <a:xfrm>
              <a:off x="4166650" y="6134394"/>
              <a:ext cx="1569889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CF54B7F7-2E5E-5542-8CAE-1FAAD19C64E9}"/>
                </a:ext>
              </a:extLst>
            </p:cNvPr>
            <p:cNvGrpSpPr/>
            <p:nvPr/>
          </p:nvGrpSpPr>
          <p:grpSpPr>
            <a:xfrm>
              <a:off x="4146263" y="5314367"/>
              <a:ext cx="1354587" cy="652160"/>
              <a:chOff x="4347716" y="5314367"/>
              <a:chExt cx="1354587" cy="652160"/>
            </a:xfrm>
          </p:grpSpPr>
          <p:pic>
            <p:nvPicPr>
              <p:cNvPr id="44" name="Picture 43">
                <a:extLst>
                  <a:ext uri="{FF2B5EF4-FFF2-40B4-BE49-F238E27FC236}">
                    <a16:creationId xmlns:a16="http://schemas.microsoft.com/office/drawing/2014/main" id="{171E2D2D-45DB-8A43-BE9F-78DD873D046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4698305" y="5314367"/>
                <a:ext cx="937563" cy="596631"/>
              </a:xfrm>
              <a:prstGeom prst="rect">
                <a:avLst/>
              </a:prstGeom>
            </p:spPr>
          </p:pic>
          <p:grpSp>
            <p:nvGrpSpPr>
              <p:cNvPr id="45" name="Group 44">
                <a:extLst>
                  <a:ext uri="{FF2B5EF4-FFF2-40B4-BE49-F238E27FC236}">
                    <a16:creationId xmlns:a16="http://schemas.microsoft.com/office/drawing/2014/main" id="{E20599D2-C458-A041-975D-F039C88EFE07}"/>
                  </a:ext>
                </a:extLst>
              </p:cNvPr>
              <p:cNvGrpSpPr/>
              <p:nvPr/>
            </p:nvGrpSpPr>
            <p:grpSpPr>
              <a:xfrm>
                <a:off x="4347716" y="5730578"/>
                <a:ext cx="1354587" cy="235949"/>
                <a:chOff x="3555093" y="1572260"/>
                <a:chExt cx="1006539" cy="175324"/>
              </a:xfrm>
            </p:grpSpPr>
            <p:pic>
              <p:nvPicPr>
                <p:cNvPr id="46" name="Picture 45">
                  <a:extLst>
                    <a:ext uri="{FF2B5EF4-FFF2-40B4-BE49-F238E27FC236}">
                      <a16:creationId xmlns:a16="http://schemas.microsoft.com/office/drawing/2014/main" id="{AEC2C930-D7C8-C94D-8CCA-6D7EC173B9F2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8" cstate="screen">
                  <a:duotone>
                    <a:schemeClr val="accent2">
                      <a:shade val="45000"/>
                      <a:satMod val="135000"/>
                    </a:schemeClr>
                    <a:prstClr val="white"/>
                  </a:duotone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3555093" y="1572565"/>
                  <a:ext cx="137740" cy="137740"/>
                </a:xfrm>
                <a:prstGeom prst="rect">
                  <a:avLst/>
                </a:prstGeom>
              </p:spPr>
            </p:pic>
            <p:sp>
              <p:nvSpPr>
                <p:cNvPr id="47" name="Rounded Rectangle 46">
                  <a:extLst>
                    <a:ext uri="{FF2B5EF4-FFF2-40B4-BE49-F238E27FC236}">
                      <a16:creationId xmlns:a16="http://schemas.microsoft.com/office/drawing/2014/main" id="{8D5C74AD-5488-1249-8256-29745892B76F}"/>
                    </a:ext>
                  </a:extLst>
                </p:cNvPr>
                <p:cNvSpPr/>
                <p:nvPr/>
              </p:nvSpPr>
              <p:spPr>
                <a:xfrm>
                  <a:off x="3729228" y="1572260"/>
                  <a:ext cx="832404" cy="175324"/>
                </a:xfrm>
                <a:prstGeom prst="roundRect">
                  <a:avLst/>
                </a:prstGeom>
                <a:noFill/>
                <a:ln w="19050" cap="rnd">
                  <a:solidFill>
                    <a:srgbClr val="B44800"/>
                  </a:solidFill>
                  <a:prstDash val="solid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s-ES_tradnl"/>
                </a:p>
              </p:txBody>
            </p:sp>
          </p:grpSp>
        </p:grpSp>
      </p:grpSp>
      <p:sp>
        <p:nvSpPr>
          <p:cNvPr id="9" name="Rectangle 8">
            <a:extLst>
              <a:ext uri="{FF2B5EF4-FFF2-40B4-BE49-F238E27FC236}">
                <a16:creationId xmlns:a16="http://schemas.microsoft.com/office/drawing/2014/main" id="{99147403-3FB4-4363-905F-C6DB10464782}"/>
              </a:ext>
            </a:extLst>
          </p:cNvPr>
          <p:cNvSpPr/>
          <p:nvPr/>
        </p:nvSpPr>
        <p:spPr>
          <a:xfrm>
            <a:off x="0" y="917815"/>
            <a:ext cx="1611086" cy="272753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72000" tIns="36000" rIns="72000" bIns="36000">
            <a:spAutoFit/>
          </a:bodyPr>
          <a:lstStyle/>
          <a:p>
            <a:pPr marL="288000"/>
            <a:r>
              <a:rPr lang="es-ES_tradnl" sz="1300" cap="all" spc="5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Planta baja</a:t>
            </a:r>
            <a:endParaRPr lang="es-ES_tradnl" sz="1300" cap="all" spc="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215863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31798" y="260082"/>
            <a:ext cx="6155074" cy="435002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292964" y="6242400"/>
            <a:ext cx="10093912" cy="367788"/>
          </a:xfrm>
          <a:prstGeom prst="rect">
            <a:avLst/>
          </a:prstGeom>
        </p:spPr>
        <p:txBody>
          <a:bodyPr wrap="square" lIns="9000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0" i="0" u="none" strike="noStrike" kern="1200" cap="none" spc="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charset="0"/>
                <a:ea typeface="Calibri" charset="0"/>
                <a:cs typeface="Calibri" charset="0"/>
              </a:rPr>
              <a:t>DELANTE DE LA RECEPCIÓN </a:t>
            </a:r>
            <a:r>
              <a:rPr lang="en-US" sz="2200" spc="50" dirty="0">
                <a:solidFill>
                  <a:prstClr val="black"/>
                </a:solidFill>
                <a:latin typeface="Calibri" charset="0"/>
                <a:ea typeface="Calibri" charset="0"/>
                <a:cs typeface="Calibri" charset="0"/>
              </a:rPr>
              <a:t>ROJA</a:t>
            </a:r>
            <a:r>
              <a:rPr kumimoji="0" lang="en-US" sz="2200" b="0" i="0" u="none" strike="noStrike" kern="1200" cap="none" spc="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charset="0"/>
                <a:ea typeface="Calibri" charset="0"/>
                <a:cs typeface="Calibri" charset="0"/>
              </a:rPr>
              <a:t> ESTÁN LAS ESCALERAS MECÁNICAS</a:t>
            </a:r>
          </a:p>
        </p:txBody>
      </p:sp>
      <p:cxnSp>
        <p:nvCxnSpPr>
          <p:cNvPr id="54" name="Straight Connector 53"/>
          <p:cNvCxnSpPr/>
          <p:nvPr/>
        </p:nvCxnSpPr>
        <p:spPr>
          <a:xfrm>
            <a:off x="307905" y="4718106"/>
            <a:ext cx="10078968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7" name="Group 26"/>
          <p:cNvGrpSpPr/>
          <p:nvPr/>
        </p:nvGrpSpPr>
        <p:grpSpPr>
          <a:xfrm>
            <a:off x="524712" y="3130079"/>
            <a:ext cx="3490881" cy="716707"/>
            <a:chOff x="524712" y="3130079"/>
            <a:chExt cx="3490881" cy="716707"/>
          </a:xfrm>
        </p:grpSpPr>
        <p:sp>
          <p:nvSpPr>
            <p:cNvPr id="28" name="Rectangle 27"/>
            <p:cNvSpPr/>
            <p:nvPr/>
          </p:nvSpPr>
          <p:spPr>
            <a:xfrm>
              <a:off x="524712" y="3130079"/>
              <a:ext cx="2666966" cy="716707"/>
            </a:xfrm>
            <a:prstGeom prst="rect">
              <a:avLst/>
            </a:prstGeom>
          </p:spPr>
          <p:txBody>
            <a:bodyPr wrap="square" lIns="0" tIns="0" rIns="0" bIns="0" anchor="ctr">
              <a:no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ts val="33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_tradnl" sz="3300" b="0" i="0" u="none" strike="noStrike" kern="1200" cap="all" spc="0" normalizeH="0" baseline="0" noProof="0" dirty="0">
                  <a:ln>
                    <a:noFill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Calibri Light" charset="0"/>
                  <a:ea typeface="Calibri Light" charset="0"/>
                  <a:cs typeface="Calibri Light" charset="0"/>
                </a:rPr>
                <a:t>ESCALERAS MECÁNICAS</a:t>
              </a:r>
            </a:p>
          </p:txBody>
        </p:sp>
        <p:cxnSp>
          <p:nvCxnSpPr>
            <p:cNvPr id="29" name="Straight Arrow Connector 28"/>
            <p:cNvCxnSpPr/>
            <p:nvPr/>
          </p:nvCxnSpPr>
          <p:spPr>
            <a:xfrm>
              <a:off x="3422965" y="3449951"/>
              <a:ext cx="592628" cy="0"/>
            </a:xfrm>
            <a:prstGeom prst="straightConnector1">
              <a:avLst/>
            </a:prstGeom>
            <a:ln w="76200" cap="rnd">
              <a:solidFill>
                <a:schemeClr val="bg1">
                  <a:lumMod val="75000"/>
                </a:schemeClr>
              </a:solidFill>
              <a:tailEnd type="arrow" w="lg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" name="Group 14"/>
          <p:cNvGrpSpPr/>
          <p:nvPr/>
        </p:nvGrpSpPr>
        <p:grpSpPr>
          <a:xfrm>
            <a:off x="1272169" y="5481794"/>
            <a:ext cx="1037600" cy="652600"/>
            <a:chOff x="3037511" y="5481794"/>
            <a:chExt cx="1037600" cy="652600"/>
          </a:xfrm>
        </p:grpSpPr>
        <p:cxnSp>
          <p:nvCxnSpPr>
            <p:cNvPr id="16" name="Straight Connector 15"/>
            <p:cNvCxnSpPr>
              <a:cxnSpLocks/>
            </p:cNvCxnSpPr>
            <p:nvPr/>
          </p:nvCxnSpPr>
          <p:spPr>
            <a:xfrm>
              <a:off x="3037511" y="6134394"/>
              <a:ext cx="1037600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EF82FAA9-D197-4B43-8245-73DF765B903F}"/>
                </a:ext>
              </a:extLst>
            </p:cNvPr>
            <p:cNvGrpSpPr/>
            <p:nvPr/>
          </p:nvGrpSpPr>
          <p:grpSpPr>
            <a:xfrm>
              <a:off x="3236690" y="5481794"/>
              <a:ext cx="649043" cy="430430"/>
              <a:chOff x="9186534" y="5886192"/>
              <a:chExt cx="361323" cy="239621"/>
            </a:xfrm>
          </p:grpSpPr>
          <p:sp>
            <p:nvSpPr>
              <p:cNvPr id="18" name="Oval 17">
                <a:extLst>
                  <a:ext uri="{FF2B5EF4-FFF2-40B4-BE49-F238E27FC236}">
                    <a16:creationId xmlns:a16="http://schemas.microsoft.com/office/drawing/2014/main" id="{E5326E8C-921C-154B-B704-E9DAAA5D0AB3}"/>
                  </a:ext>
                </a:extLst>
              </p:cNvPr>
              <p:cNvSpPr/>
              <p:nvPr/>
            </p:nvSpPr>
            <p:spPr>
              <a:xfrm>
                <a:off x="9186534" y="5886192"/>
                <a:ext cx="239621" cy="239621"/>
              </a:xfrm>
              <a:prstGeom prst="ellipse">
                <a:avLst/>
              </a:prstGeom>
              <a:no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/>
              </a:p>
            </p:txBody>
          </p:sp>
          <p:sp>
            <p:nvSpPr>
              <p:cNvPr id="19" name="Oval 18">
                <a:extLst>
                  <a:ext uri="{FF2B5EF4-FFF2-40B4-BE49-F238E27FC236}">
                    <a16:creationId xmlns:a16="http://schemas.microsoft.com/office/drawing/2014/main" id="{CCBE5F58-64E0-DA4C-8003-4951BD6878B0}"/>
                  </a:ext>
                </a:extLst>
              </p:cNvPr>
              <p:cNvSpPr/>
              <p:nvPr/>
            </p:nvSpPr>
            <p:spPr>
              <a:xfrm>
                <a:off x="9308236" y="5886192"/>
                <a:ext cx="239621" cy="239621"/>
              </a:xfrm>
              <a:prstGeom prst="ellipse">
                <a:avLst/>
              </a:prstGeom>
              <a:solidFill>
                <a:srgbClr val="B44800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/>
              </a:p>
            </p:txBody>
          </p:sp>
        </p:grpSp>
      </p:grpSp>
      <p:grpSp>
        <p:nvGrpSpPr>
          <p:cNvPr id="3" name="Group 2"/>
          <p:cNvGrpSpPr/>
          <p:nvPr/>
        </p:nvGrpSpPr>
        <p:grpSpPr>
          <a:xfrm>
            <a:off x="6612479" y="5218183"/>
            <a:ext cx="2780903" cy="916211"/>
            <a:chOff x="6612479" y="5218183"/>
            <a:chExt cx="2780903" cy="916211"/>
          </a:xfrm>
        </p:grpSpPr>
        <p:cxnSp>
          <p:nvCxnSpPr>
            <p:cNvPr id="21" name="Straight Connector 20"/>
            <p:cNvCxnSpPr>
              <a:cxnSpLocks/>
            </p:cNvCxnSpPr>
            <p:nvPr/>
          </p:nvCxnSpPr>
          <p:spPr>
            <a:xfrm>
              <a:off x="6612479" y="6134394"/>
              <a:ext cx="2780903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3" name="Picture 22"/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574057" y="5218183"/>
              <a:ext cx="857746" cy="798483"/>
            </a:xfrm>
            <a:prstGeom prst="rect">
              <a:avLst/>
            </a:prstGeom>
          </p:spPr>
        </p:pic>
      </p:grpSp>
      <p:grpSp>
        <p:nvGrpSpPr>
          <p:cNvPr id="33" name="Group 32"/>
          <p:cNvGrpSpPr/>
          <p:nvPr/>
        </p:nvGrpSpPr>
        <p:grpSpPr>
          <a:xfrm>
            <a:off x="3213528" y="5287846"/>
            <a:ext cx="1990917" cy="846548"/>
            <a:chOff x="7041714" y="5287846"/>
            <a:chExt cx="1990917" cy="846548"/>
          </a:xfrm>
        </p:grpSpPr>
        <p:cxnSp>
          <p:nvCxnSpPr>
            <p:cNvPr id="34" name="Straight Connector 33"/>
            <p:cNvCxnSpPr/>
            <p:nvPr/>
          </p:nvCxnSpPr>
          <p:spPr>
            <a:xfrm>
              <a:off x="7041714" y="6134394"/>
              <a:ext cx="1990917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5" name="Group 34"/>
            <p:cNvGrpSpPr/>
            <p:nvPr/>
          </p:nvGrpSpPr>
          <p:grpSpPr>
            <a:xfrm>
              <a:off x="7549577" y="5287846"/>
              <a:ext cx="975191" cy="719328"/>
              <a:chOff x="7383304" y="5287846"/>
              <a:chExt cx="975191" cy="719328"/>
            </a:xfrm>
          </p:grpSpPr>
          <p:grpSp>
            <p:nvGrpSpPr>
              <p:cNvPr id="36" name="Group 35"/>
              <p:cNvGrpSpPr/>
              <p:nvPr/>
            </p:nvGrpSpPr>
            <p:grpSpPr>
              <a:xfrm>
                <a:off x="7383304" y="5287846"/>
                <a:ext cx="633837" cy="719328"/>
                <a:chOff x="3237519" y="5291021"/>
                <a:chExt cx="620873" cy="704615"/>
              </a:xfrm>
            </p:grpSpPr>
            <p:pic>
              <p:nvPicPr>
                <p:cNvPr id="38" name="Picture 37"/>
                <p:cNvPicPr>
                  <a:picLocks noChangeAspect="1"/>
                </p:cNvPicPr>
                <p:nvPr/>
              </p:nvPicPr>
              <p:blipFill>
                <a:blip r:embed="rId4" cstate="screen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3237519" y="5291021"/>
                  <a:ext cx="620873" cy="620873"/>
                </a:xfrm>
                <a:prstGeom prst="rect">
                  <a:avLst/>
                </a:prstGeom>
              </p:spPr>
            </p:pic>
            <p:pic>
              <p:nvPicPr>
                <p:cNvPr id="39" name="Picture 38"/>
                <p:cNvPicPr>
                  <a:picLocks noChangeAspect="1"/>
                </p:cNvPicPr>
                <p:nvPr/>
              </p:nvPicPr>
              <p:blipFill rotWithShape="1">
                <a:blip r:embed="rId5" cstate="screen">
                  <a:duotone>
                    <a:schemeClr val="accent2">
                      <a:shade val="45000"/>
                      <a:satMod val="135000"/>
                    </a:schemeClr>
                    <a:prstClr val="white"/>
                  </a:duotone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rcRect t="28775"/>
                <a:stretch/>
              </p:blipFill>
              <p:spPr>
                <a:xfrm rot="19800000">
                  <a:off x="3399825" y="5784625"/>
                  <a:ext cx="296260" cy="211011"/>
                </a:xfrm>
                <a:prstGeom prst="rect">
                  <a:avLst/>
                </a:prstGeom>
              </p:spPr>
            </p:pic>
          </p:grpSp>
          <p:sp>
            <p:nvSpPr>
              <p:cNvPr id="37" name="Oval 36"/>
              <p:cNvSpPr/>
              <p:nvPr/>
            </p:nvSpPr>
            <p:spPr>
              <a:xfrm>
                <a:off x="8083062" y="5646250"/>
                <a:ext cx="275433" cy="275433"/>
              </a:xfrm>
              <a:prstGeom prst="ellipse">
                <a:avLst/>
              </a:prstGeom>
              <a:solidFill>
                <a:srgbClr val="FF263D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/>
              </a:p>
            </p:txBody>
          </p:sp>
        </p:grp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1B07CCDE-0251-C04E-A49A-AE9191902986}"/>
              </a:ext>
            </a:extLst>
          </p:cNvPr>
          <p:cNvGrpSpPr/>
          <p:nvPr/>
        </p:nvGrpSpPr>
        <p:grpSpPr>
          <a:xfrm>
            <a:off x="5120607" y="5314368"/>
            <a:ext cx="1081168" cy="820026"/>
            <a:chOff x="5132366" y="5314368"/>
            <a:chExt cx="1081168" cy="820026"/>
          </a:xfrm>
        </p:grpSpPr>
        <p:cxnSp>
          <p:nvCxnSpPr>
            <p:cNvPr id="41" name="Straight Connector 40"/>
            <p:cNvCxnSpPr/>
            <p:nvPr/>
          </p:nvCxnSpPr>
          <p:spPr>
            <a:xfrm>
              <a:off x="5306940" y="6134394"/>
              <a:ext cx="681221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42" name="Group 41"/>
            <p:cNvGrpSpPr/>
            <p:nvPr/>
          </p:nvGrpSpPr>
          <p:grpSpPr>
            <a:xfrm>
              <a:off x="5132366" y="5314368"/>
              <a:ext cx="1081168" cy="606822"/>
              <a:chOff x="7603987" y="4260259"/>
              <a:chExt cx="851923" cy="478155"/>
            </a:xfrm>
          </p:grpSpPr>
          <p:pic>
            <p:nvPicPr>
              <p:cNvPr id="44" name="Picture 43"/>
              <p:cNvPicPr>
                <a:picLocks noChangeAspect="1"/>
              </p:cNvPicPr>
              <p:nvPr/>
            </p:nvPicPr>
            <p:blipFill>
              <a:blip r:embed="rId6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7603987" y="4260259"/>
                <a:ext cx="851923" cy="478155"/>
              </a:xfrm>
              <a:prstGeom prst="rect">
                <a:avLst/>
              </a:prstGeom>
            </p:spPr>
          </p:pic>
          <p:pic>
            <p:nvPicPr>
              <p:cNvPr id="45" name="Picture 44"/>
              <p:cNvPicPr>
                <a:picLocks noChangeAspect="1"/>
              </p:cNvPicPr>
              <p:nvPr/>
            </p:nvPicPr>
            <p:blipFill>
              <a:blip r:embed="rId7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7735815" y="4289235"/>
                <a:ext cx="199154" cy="199154"/>
              </a:xfrm>
              <a:prstGeom prst="rect">
                <a:avLst/>
              </a:prstGeom>
            </p:spPr>
          </p:pic>
          <p:pic>
            <p:nvPicPr>
              <p:cNvPr id="46" name="Picture 45"/>
              <p:cNvPicPr>
                <a:picLocks noChangeAspect="1"/>
              </p:cNvPicPr>
              <p:nvPr/>
            </p:nvPicPr>
            <p:blipFill>
              <a:blip r:embed="rId7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8134000" y="4289235"/>
                <a:ext cx="199154" cy="199154"/>
              </a:xfrm>
              <a:prstGeom prst="rect">
                <a:avLst/>
              </a:prstGeom>
            </p:spPr>
          </p:pic>
        </p:grpSp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40954849-A5A7-7613-7EED-61EA5CAA84E4}"/>
              </a:ext>
            </a:extLst>
          </p:cNvPr>
          <p:cNvSpPr/>
          <p:nvPr/>
        </p:nvSpPr>
        <p:spPr>
          <a:xfrm>
            <a:off x="0" y="917815"/>
            <a:ext cx="1611086" cy="272753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72000" tIns="36000" rIns="72000" bIns="36000">
            <a:spAutoFit/>
          </a:bodyPr>
          <a:lstStyle/>
          <a:p>
            <a:pPr marL="288000"/>
            <a:r>
              <a:rPr lang="es-ES_tradnl" sz="1300" cap="all" spc="5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Planta baja</a:t>
            </a:r>
            <a:endParaRPr lang="es-ES_tradnl" sz="1300" cap="all" spc="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842128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tge 2">
            <a:extLst>
              <a:ext uri="{FF2B5EF4-FFF2-40B4-BE49-F238E27FC236}">
                <a16:creationId xmlns:a16="http://schemas.microsoft.com/office/drawing/2014/main" id="{3698FC37-728C-E1AC-4D88-4F436CE4F51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42431" y="260081"/>
            <a:ext cx="6144442" cy="435002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292964" y="6242400"/>
            <a:ext cx="10093912" cy="367788"/>
          </a:xfrm>
          <a:prstGeom prst="rect">
            <a:avLst/>
          </a:prstGeom>
        </p:spPr>
        <p:txBody>
          <a:bodyPr wrap="square" lIns="90000">
            <a:noAutofit/>
          </a:bodyPr>
          <a:lstStyle/>
          <a:p>
            <a:pPr algn="ctr"/>
            <a:r>
              <a:rPr lang="en-US" sz="2200" spc="50" dirty="0">
                <a:latin typeface="Calibri" charset="0"/>
                <a:ea typeface="Calibri" charset="0"/>
                <a:cs typeface="Calibri" charset="0"/>
              </a:rPr>
              <a:t>A LA IZQUIERDA DE LA RECEPCIÓN ROJA ESTÁ LA TIENDA</a:t>
            </a:r>
          </a:p>
        </p:txBody>
      </p:sp>
      <p:cxnSp>
        <p:nvCxnSpPr>
          <p:cNvPr id="54" name="Straight Connector 53"/>
          <p:cNvCxnSpPr/>
          <p:nvPr/>
        </p:nvCxnSpPr>
        <p:spPr>
          <a:xfrm>
            <a:off x="307905" y="4718106"/>
            <a:ext cx="10078968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7" name="Group 26"/>
          <p:cNvGrpSpPr/>
          <p:nvPr/>
        </p:nvGrpSpPr>
        <p:grpSpPr>
          <a:xfrm>
            <a:off x="524712" y="3130079"/>
            <a:ext cx="3490881" cy="716707"/>
            <a:chOff x="524712" y="3130079"/>
            <a:chExt cx="3490881" cy="716707"/>
          </a:xfrm>
        </p:grpSpPr>
        <p:sp>
          <p:nvSpPr>
            <p:cNvPr id="28" name="Rectangle 27"/>
            <p:cNvSpPr/>
            <p:nvPr/>
          </p:nvSpPr>
          <p:spPr>
            <a:xfrm>
              <a:off x="524712" y="3130079"/>
              <a:ext cx="2666966" cy="716707"/>
            </a:xfrm>
            <a:prstGeom prst="rect">
              <a:avLst/>
            </a:prstGeom>
          </p:spPr>
          <p:txBody>
            <a:bodyPr wrap="square" lIns="0" tIns="0" rIns="0" bIns="0" anchor="ctr">
              <a:noAutofit/>
            </a:bodyPr>
            <a:lstStyle/>
            <a:p>
              <a:pPr algn="r">
                <a:lnSpc>
                  <a:spcPts val="3300"/>
                </a:lnSpc>
              </a:pPr>
              <a:r>
                <a:rPr lang="es-ES_tradnl" sz="3300" cap="all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charset="0"/>
                  <a:ea typeface="Calibri Light" charset="0"/>
                  <a:cs typeface="Calibri Light" charset="0"/>
                </a:rPr>
                <a:t>TIENDA</a:t>
              </a:r>
            </a:p>
          </p:txBody>
        </p:sp>
        <p:cxnSp>
          <p:nvCxnSpPr>
            <p:cNvPr id="29" name="Straight Arrow Connector 28"/>
            <p:cNvCxnSpPr/>
            <p:nvPr/>
          </p:nvCxnSpPr>
          <p:spPr>
            <a:xfrm>
              <a:off x="3422965" y="3449951"/>
              <a:ext cx="592628" cy="0"/>
            </a:xfrm>
            <a:prstGeom prst="straightConnector1">
              <a:avLst/>
            </a:prstGeom>
            <a:ln w="76200" cap="rnd">
              <a:solidFill>
                <a:schemeClr val="bg1">
                  <a:lumMod val="75000"/>
                </a:schemeClr>
              </a:solidFill>
              <a:tailEnd type="arrow" w="lg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7" name="Group 16"/>
          <p:cNvGrpSpPr/>
          <p:nvPr/>
        </p:nvGrpSpPr>
        <p:grpSpPr>
          <a:xfrm>
            <a:off x="2552722" y="5320705"/>
            <a:ext cx="1305622" cy="813689"/>
            <a:chOff x="1763847" y="5320705"/>
            <a:chExt cx="1305622" cy="813689"/>
          </a:xfrm>
        </p:grpSpPr>
        <p:cxnSp>
          <p:nvCxnSpPr>
            <p:cNvPr id="18" name="Straight Connector 17"/>
            <p:cNvCxnSpPr/>
            <p:nvPr/>
          </p:nvCxnSpPr>
          <p:spPr>
            <a:xfrm>
              <a:off x="1763847" y="6134394"/>
              <a:ext cx="1305622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9" name="Group 18"/>
            <p:cNvGrpSpPr>
              <a:grpSpLocks/>
            </p:cNvGrpSpPr>
            <p:nvPr/>
          </p:nvGrpSpPr>
          <p:grpSpPr>
            <a:xfrm flipH="1">
              <a:off x="1902433" y="5320705"/>
              <a:ext cx="1028451" cy="734862"/>
              <a:chOff x="4890374" y="5724275"/>
              <a:chExt cx="905568" cy="647058"/>
            </a:xfrm>
          </p:grpSpPr>
          <p:pic>
            <p:nvPicPr>
              <p:cNvPr id="20" name="Picture 19"/>
              <p:cNvPicPr>
                <a:picLocks noChangeAspect="1"/>
              </p:cNvPicPr>
              <p:nvPr/>
            </p:nvPicPr>
            <p:blipFill>
              <a:blip r:embed="rId3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5324047" y="5724276"/>
                <a:ext cx="471895" cy="471895"/>
              </a:xfrm>
              <a:prstGeom prst="rect">
                <a:avLst/>
              </a:prstGeom>
            </p:spPr>
          </p:pic>
          <p:pic>
            <p:nvPicPr>
              <p:cNvPr id="21" name="Picture 20"/>
              <p:cNvPicPr>
                <a:picLocks noChangeAspect="1"/>
              </p:cNvPicPr>
              <p:nvPr/>
            </p:nvPicPr>
            <p:blipFill>
              <a:blip r:embed="rId4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flipH="1">
                <a:off x="4890374" y="5724275"/>
                <a:ext cx="475200" cy="475200"/>
              </a:xfrm>
              <a:prstGeom prst="rect">
                <a:avLst/>
              </a:prstGeom>
            </p:spPr>
          </p:pic>
          <p:pic>
            <p:nvPicPr>
              <p:cNvPr id="23" name="Picture 22"/>
              <p:cNvPicPr>
                <a:picLocks noChangeAspect="1"/>
              </p:cNvPicPr>
              <p:nvPr/>
            </p:nvPicPr>
            <p:blipFill>
              <a:blip r:embed="rId5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16200000">
                <a:off x="5482334" y="6172179"/>
                <a:ext cx="199154" cy="199154"/>
              </a:xfrm>
              <a:prstGeom prst="rect">
                <a:avLst/>
              </a:prstGeom>
            </p:spPr>
          </p:pic>
        </p:grp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9DA14332-4C38-C64C-ABC4-8D5D4CE24A76}"/>
              </a:ext>
            </a:extLst>
          </p:cNvPr>
          <p:cNvGrpSpPr/>
          <p:nvPr/>
        </p:nvGrpSpPr>
        <p:grpSpPr>
          <a:xfrm>
            <a:off x="7766361" y="5320853"/>
            <a:ext cx="903216" cy="813541"/>
            <a:chOff x="8955157" y="5320853"/>
            <a:chExt cx="903216" cy="813541"/>
          </a:xfrm>
        </p:grpSpPr>
        <p:cxnSp>
          <p:nvCxnSpPr>
            <p:cNvPr id="25" name="Straight Connector 24"/>
            <p:cNvCxnSpPr>
              <a:cxnSpLocks/>
            </p:cNvCxnSpPr>
            <p:nvPr/>
          </p:nvCxnSpPr>
          <p:spPr>
            <a:xfrm>
              <a:off x="8955157" y="6134394"/>
              <a:ext cx="903216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6" name="Picture 25">
              <a:extLst>
                <a:ext uri="{FF2B5EF4-FFF2-40B4-BE49-F238E27FC236}">
                  <a16:creationId xmlns:a16="http://schemas.microsoft.com/office/drawing/2014/main" id="{B74BA366-1BA2-0542-A81A-BA57A3A94EA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113453" y="5320853"/>
              <a:ext cx="586625" cy="586625"/>
            </a:xfrm>
            <a:prstGeom prst="rect">
              <a:avLst/>
            </a:prstGeom>
          </p:spPr>
        </p:pic>
      </p:grpSp>
      <p:grpSp>
        <p:nvGrpSpPr>
          <p:cNvPr id="30" name="Group 29"/>
          <p:cNvGrpSpPr/>
          <p:nvPr/>
        </p:nvGrpSpPr>
        <p:grpSpPr>
          <a:xfrm>
            <a:off x="4704621" y="5287846"/>
            <a:ext cx="1990917" cy="846548"/>
            <a:chOff x="7041714" y="5287846"/>
            <a:chExt cx="1990917" cy="846548"/>
          </a:xfrm>
        </p:grpSpPr>
        <p:cxnSp>
          <p:nvCxnSpPr>
            <p:cNvPr id="31" name="Straight Connector 30"/>
            <p:cNvCxnSpPr/>
            <p:nvPr/>
          </p:nvCxnSpPr>
          <p:spPr>
            <a:xfrm>
              <a:off x="7041714" y="6134394"/>
              <a:ext cx="1990917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2" name="Group 31"/>
            <p:cNvGrpSpPr/>
            <p:nvPr/>
          </p:nvGrpSpPr>
          <p:grpSpPr>
            <a:xfrm>
              <a:off x="7549577" y="5287846"/>
              <a:ext cx="975191" cy="719328"/>
              <a:chOff x="7383304" y="5287846"/>
              <a:chExt cx="975191" cy="719328"/>
            </a:xfrm>
          </p:grpSpPr>
          <p:grpSp>
            <p:nvGrpSpPr>
              <p:cNvPr id="33" name="Group 32"/>
              <p:cNvGrpSpPr/>
              <p:nvPr/>
            </p:nvGrpSpPr>
            <p:grpSpPr>
              <a:xfrm>
                <a:off x="7383304" y="5287846"/>
                <a:ext cx="633837" cy="719328"/>
                <a:chOff x="3237519" y="5291021"/>
                <a:chExt cx="620873" cy="704615"/>
              </a:xfrm>
            </p:grpSpPr>
            <p:pic>
              <p:nvPicPr>
                <p:cNvPr id="35" name="Picture 34"/>
                <p:cNvPicPr>
                  <a:picLocks noChangeAspect="1"/>
                </p:cNvPicPr>
                <p:nvPr/>
              </p:nvPicPr>
              <p:blipFill>
                <a:blip r:embed="rId7" cstate="screen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3237519" y="5291021"/>
                  <a:ext cx="620873" cy="620873"/>
                </a:xfrm>
                <a:prstGeom prst="rect">
                  <a:avLst/>
                </a:prstGeom>
              </p:spPr>
            </p:pic>
            <p:pic>
              <p:nvPicPr>
                <p:cNvPr id="36" name="Picture 35"/>
                <p:cNvPicPr>
                  <a:picLocks noChangeAspect="1"/>
                </p:cNvPicPr>
                <p:nvPr/>
              </p:nvPicPr>
              <p:blipFill rotWithShape="1">
                <a:blip r:embed="rId8" cstate="screen">
                  <a:duotone>
                    <a:schemeClr val="accent2">
                      <a:shade val="45000"/>
                      <a:satMod val="135000"/>
                    </a:schemeClr>
                    <a:prstClr val="white"/>
                  </a:duotone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rcRect t="28775"/>
                <a:stretch/>
              </p:blipFill>
              <p:spPr>
                <a:xfrm rot="19800000">
                  <a:off x="3399825" y="5784625"/>
                  <a:ext cx="296260" cy="211011"/>
                </a:xfrm>
                <a:prstGeom prst="rect">
                  <a:avLst/>
                </a:prstGeom>
              </p:spPr>
            </p:pic>
          </p:grpSp>
          <p:sp>
            <p:nvSpPr>
              <p:cNvPr id="34" name="Oval 33"/>
              <p:cNvSpPr/>
              <p:nvPr/>
            </p:nvSpPr>
            <p:spPr>
              <a:xfrm>
                <a:off x="8083062" y="5646250"/>
                <a:ext cx="275433" cy="275433"/>
              </a:xfrm>
              <a:prstGeom prst="ellipse">
                <a:avLst/>
              </a:prstGeom>
              <a:solidFill>
                <a:srgbClr val="FF263D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/>
              </a:p>
            </p:txBody>
          </p:sp>
        </p:grp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B9B6BC1C-3A23-7249-B66B-11F96ADEB9C6}"/>
              </a:ext>
            </a:extLst>
          </p:cNvPr>
          <p:cNvGrpSpPr/>
          <p:nvPr/>
        </p:nvGrpSpPr>
        <p:grpSpPr>
          <a:xfrm>
            <a:off x="6581581" y="5314368"/>
            <a:ext cx="1081168" cy="820026"/>
            <a:chOff x="5132366" y="5314368"/>
            <a:chExt cx="1081168" cy="820026"/>
          </a:xfrm>
        </p:grpSpPr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9F2E4487-D0F7-A44C-A138-96B9098E0FE9}"/>
                </a:ext>
              </a:extLst>
            </p:cNvPr>
            <p:cNvCxnSpPr>
              <a:cxnSpLocks/>
            </p:cNvCxnSpPr>
            <p:nvPr/>
          </p:nvCxnSpPr>
          <p:spPr>
            <a:xfrm>
              <a:off x="5356933" y="6134394"/>
              <a:ext cx="543009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9" name="Group 38">
              <a:extLst>
                <a:ext uri="{FF2B5EF4-FFF2-40B4-BE49-F238E27FC236}">
                  <a16:creationId xmlns:a16="http://schemas.microsoft.com/office/drawing/2014/main" id="{1E759B7D-D2E9-4448-8412-BCDB43AD9613}"/>
                </a:ext>
              </a:extLst>
            </p:cNvPr>
            <p:cNvGrpSpPr/>
            <p:nvPr/>
          </p:nvGrpSpPr>
          <p:grpSpPr>
            <a:xfrm>
              <a:off x="5132366" y="5314368"/>
              <a:ext cx="1081168" cy="606822"/>
              <a:chOff x="7603987" y="4260259"/>
              <a:chExt cx="851923" cy="478155"/>
            </a:xfrm>
          </p:grpSpPr>
          <p:pic>
            <p:nvPicPr>
              <p:cNvPr id="40" name="Picture 39">
                <a:extLst>
                  <a:ext uri="{FF2B5EF4-FFF2-40B4-BE49-F238E27FC236}">
                    <a16:creationId xmlns:a16="http://schemas.microsoft.com/office/drawing/2014/main" id="{FCEBFE1C-5286-3146-B24B-159B8B0D897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7603987" y="4260259"/>
                <a:ext cx="851923" cy="478155"/>
              </a:xfrm>
              <a:prstGeom prst="rect">
                <a:avLst/>
              </a:prstGeom>
            </p:spPr>
          </p:pic>
          <p:pic>
            <p:nvPicPr>
              <p:cNvPr id="41" name="Picture 40">
                <a:extLst>
                  <a:ext uri="{FF2B5EF4-FFF2-40B4-BE49-F238E27FC236}">
                    <a16:creationId xmlns:a16="http://schemas.microsoft.com/office/drawing/2014/main" id="{39A2A4FC-64CC-AF47-BC5D-074384D61EC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7735815" y="4289235"/>
                <a:ext cx="199154" cy="199154"/>
              </a:xfrm>
              <a:prstGeom prst="rect">
                <a:avLst/>
              </a:prstGeom>
            </p:spPr>
          </p:pic>
          <p:pic>
            <p:nvPicPr>
              <p:cNvPr id="42" name="Picture 41">
                <a:extLst>
                  <a:ext uri="{FF2B5EF4-FFF2-40B4-BE49-F238E27FC236}">
                    <a16:creationId xmlns:a16="http://schemas.microsoft.com/office/drawing/2014/main" id="{D1EAB27C-2A69-2A4D-BE18-142E1CB9809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8134000" y="4289235"/>
                <a:ext cx="199154" cy="199154"/>
              </a:xfrm>
              <a:prstGeom prst="rect">
                <a:avLst/>
              </a:prstGeom>
            </p:spPr>
          </p:pic>
        </p:grpSp>
      </p:grpSp>
      <p:sp>
        <p:nvSpPr>
          <p:cNvPr id="2" name="Rectangle 1">
            <a:extLst>
              <a:ext uri="{FF2B5EF4-FFF2-40B4-BE49-F238E27FC236}">
                <a16:creationId xmlns:a16="http://schemas.microsoft.com/office/drawing/2014/main" id="{F881065E-AFCB-A6DC-C843-89F5CF81045A}"/>
              </a:ext>
            </a:extLst>
          </p:cNvPr>
          <p:cNvSpPr/>
          <p:nvPr/>
        </p:nvSpPr>
        <p:spPr>
          <a:xfrm>
            <a:off x="0" y="917815"/>
            <a:ext cx="1611086" cy="272753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72000" tIns="36000" rIns="72000" bIns="36000">
            <a:spAutoFit/>
          </a:bodyPr>
          <a:lstStyle/>
          <a:p>
            <a:pPr marL="288000"/>
            <a:r>
              <a:rPr lang="es-ES_tradnl" sz="1300" cap="all" spc="5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Planta baja</a:t>
            </a:r>
            <a:endParaRPr lang="es-ES_tradnl" sz="1300" cap="all" spc="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770854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292964" y="6242400"/>
            <a:ext cx="10093912" cy="367788"/>
          </a:xfrm>
          <a:prstGeom prst="rect">
            <a:avLst/>
          </a:prstGeom>
        </p:spPr>
        <p:txBody>
          <a:bodyPr wrap="square" lIns="90000">
            <a:noAutofit/>
          </a:bodyPr>
          <a:lstStyle/>
          <a:p>
            <a:pPr algn="ctr"/>
            <a:r>
              <a:rPr lang="en-US" sz="2200" spc="50" dirty="0">
                <a:latin typeface="Calibri" charset="0"/>
                <a:ea typeface="Calibri" charset="0"/>
                <a:cs typeface="Calibri" charset="0"/>
              </a:rPr>
              <a:t>A LA IZQUIERDA DE LA TIENDA ESTÁ LA RECEPCIÓN VERDE</a:t>
            </a:r>
          </a:p>
        </p:txBody>
      </p:sp>
      <p:cxnSp>
        <p:nvCxnSpPr>
          <p:cNvPr id="54" name="Straight Connector 53"/>
          <p:cNvCxnSpPr/>
          <p:nvPr/>
        </p:nvCxnSpPr>
        <p:spPr>
          <a:xfrm>
            <a:off x="307905" y="4718106"/>
            <a:ext cx="10078968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7" name="Group 26"/>
          <p:cNvGrpSpPr/>
          <p:nvPr/>
        </p:nvGrpSpPr>
        <p:grpSpPr>
          <a:xfrm>
            <a:off x="524712" y="3130079"/>
            <a:ext cx="3490881" cy="716707"/>
            <a:chOff x="524712" y="3130079"/>
            <a:chExt cx="3490881" cy="716707"/>
          </a:xfrm>
        </p:grpSpPr>
        <p:sp>
          <p:nvSpPr>
            <p:cNvPr id="28" name="Rectangle 27"/>
            <p:cNvSpPr/>
            <p:nvPr/>
          </p:nvSpPr>
          <p:spPr>
            <a:xfrm>
              <a:off x="524712" y="3130079"/>
              <a:ext cx="2666966" cy="716707"/>
            </a:xfrm>
            <a:prstGeom prst="rect">
              <a:avLst/>
            </a:prstGeom>
          </p:spPr>
          <p:txBody>
            <a:bodyPr wrap="square" lIns="0" tIns="0" rIns="0" bIns="0" anchor="ctr">
              <a:noAutofit/>
            </a:bodyPr>
            <a:lstStyle/>
            <a:p>
              <a:pPr algn="r">
                <a:lnSpc>
                  <a:spcPts val="3300"/>
                </a:lnSpc>
              </a:pPr>
              <a:r>
                <a:rPr lang="es-ES_tradnl" sz="3300" cap="all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charset="0"/>
                  <a:ea typeface="Calibri Light" charset="0"/>
                  <a:cs typeface="Calibri Light" charset="0"/>
                </a:rPr>
                <a:t>RECEPCIÓN VERDE</a:t>
              </a:r>
            </a:p>
          </p:txBody>
        </p:sp>
        <p:cxnSp>
          <p:nvCxnSpPr>
            <p:cNvPr id="29" name="Straight Arrow Connector 28"/>
            <p:cNvCxnSpPr/>
            <p:nvPr/>
          </p:nvCxnSpPr>
          <p:spPr>
            <a:xfrm>
              <a:off x="3422965" y="3449951"/>
              <a:ext cx="592628" cy="0"/>
            </a:xfrm>
            <a:prstGeom prst="straightConnector1">
              <a:avLst/>
            </a:prstGeom>
            <a:ln w="76200" cap="rnd">
              <a:solidFill>
                <a:schemeClr val="bg1">
                  <a:lumMod val="75000"/>
                </a:schemeClr>
              </a:solidFill>
              <a:tailEnd type="arrow" w="lg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3" name="Group 12"/>
          <p:cNvGrpSpPr/>
          <p:nvPr/>
        </p:nvGrpSpPr>
        <p:grpSpPr>
          <a:xfrm>
            <a:off x="2496786" y="5320705"/>
            <a:ext cx="1305622" cy="813689"/>
            <a:chOff x="1763847" y="5320705"/>
            <a:chExt cx="1305622" cy="813689"/>
          </a:xfrm>
        </p:grpSpPr>
        <p:cxnSp>
          <p:nvCxnSpPr>
            <p:cNvPr id="14" name="Straight Connector 13"/>
            <p:cNvCxnSpPr/>
            <p:nvPr/>
          </p:nvCxnSpPr>
          <p:spPr>
            <a:xfrm>
              <a:off x="1763847" y="6134394"/>
              <a:ext cx="1305622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5" name="Group 14"/>
            <p:cNvGrpSpPr>
              <a:grpSpLocks/>
            </p:cNvGrpSpPr>
            <p:nvPr/>
          </p:nvGrpSpPr>
          <p:grpSpPr>
            <a:xfrm flipH="1">
              <a:off x="1902433" y="5320705"/>
              <a:ext cx="1028451" cy="734862"/>
              <a:chOff x="4890374" y="5724275"/>
              <a:chExt cx="905568" cy="647058"/>
            </a:xfrm>
          </p:grpSpPr>
          <p:pic>
            <p:nvPicPr>
              <p:cNvPr id="16" name="Picture 15"/>
              <p:cNvPicPr>
                <a:picLocks noChangeAspect="1"/>
              </p:cNvPicPr>
              <p:nvPr/>
            </p:nvPicPr>
            <p:blipFill>
              <a:blip r:embed="rId2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5324047" y="5724276"/>
                <a:ext cx="471895" cy="471895"/>
              </a:xfrm>
              <a:prstGeom prst="rect">
                <a:avLst/>
              </a:prstGeom>
            </p:spPr>
          </p:pic>
          <p:pic>
            <p:nvPicPr>
              <p:cNvPr id="17" name="Picture 16"/>
              <p:cNvPicPr>
                <a:picLocks noChangeAspect="1"/>
              </p:cNvPicPr>
              <p:nvPr/>
            </p:nvPicPr>
            <p:blipFill>
              <a:blip r:embed="rId3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flipH="1">
                <a:off x="4890374" y="5724275"/>
                <a:ext cx="475200" cy="475200"/>
              </a:xfrm>
              <a:prstGeom prst="rect">
                <a:avLst/>
              </a:prstGeom>
            </p:spPr>
          </p:pic>
          <p:pic>
            <p:nvPicPr>
              <p:cNvPr id="18" name="Picture 17"/>
              <p:cNvPicPr>
                <a:picLocks noChangeAspect="1"/>
              </p:cNvPicPr>
              <p:nvPr/>
            </p:nvPicPr>
            <p:blipFill>
              <a:blip r:embed="rId4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16200000">
                <a:off x="5482334" y="6172179"/>
                <a:ext cx="199154" cy="199154"/>
              </a:xfrm>
              <a:prstGeom prst="rect">
                <a:avLst/>
              </a:prstGeom>
            </p:spPr>
          </p:pic>
        </p:grp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9DA14332-4C38-C64C-ABC4-8D5D4CE24A76}"/>
              </a:ext>
            </a:extLst>
          </p:cNvPr>
          <p:cNvGrpSpPr/>
          <p:nvPr/>
        </p:nvGrpSpPr>
        <p:grpSpPr>
          <a:xfrm>
            <a:off x="4579814" y="5320853"/>
            <a:ext cx="903216" cy="813541"/>
            <a:chOff x="8955157" y="5320853"/>
            <a:chExt cx="903216" cy="813541"/>
          </a:xfrm>
        </p:grpSpPr>
        <p:cxnSp>
          <p:nvCxnSpPr>
            <p:cNvPr id="20" name="Straight Connector 19"/>
            <p:cNvCxnSpPr>
              <a:cxnSpLocks/>
            </p:cNvCxnSpPr>
            <p:nvPr/>
          </p:nvCxnSpPr>
          <p:spPr>
            <a:xfrm>
              <a:off x="8955157" y="6134394"/>
              <a:ext cx="903216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id="{B74BA366-1BA2-0542-A81A-BA57A3A94EA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113453" y="5320853"/>
              <a:ext cx="586625" cy="586625"/>
            </a:xfrm>
            <a:prstGeom prst="rect">
              <a:avLst/>
            </a:prstGeom>
          </p:spPr>
        </p:pic>
      </p:grpSp>
      <p:grpSp>
        <p:nvGrpSpPr>
          <p:cNvPr id="3" name="Group 2"/>
          <p:cNvGrpSpPr/>
          <p:nvPr/>
        </p:nvGrpSpPr>
        <p:grpSpPr>
          <a:xfrm>
            <a:off x="6578337" y="5287846"/>
            <a:ext cx="2176780" cy="846548"/>
            <a:chOff x="6578337" y="5287846"/>
            <a:chExt cx="2176780" cy="846548"/>
          </a:xfrm>
        </p:grpSpPr>
        <p:cxnSp>
          <p:nvCxnSpPr>
            <p:cNvPr id="24" name="Straight Connector 23"/>
            <p:cNvCxnSpPr/>
            <p:nvPr/>
          </p:nvCxnSpPr>
          <p:spPr>
            <a:xfrm>
              <a:off x="6578337" y="6134394"/>
              <a:ext cx="2176780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5" name="Group 24"/>
            <p:cNvGrpSpPr/>
            <p:nvPr/>
          </p:nvGrpSpPr>
          <p:grpSpPr>
            <a:xfrm>
              <a:off x="7179132" y="5287846"/>
              <a:ext cx="975191" cy="719328"/>
              <a:chOff x="7383304" y="5287846"/>
              <a:chExt cx="975191" cy="719328"/>
            </a:xfrm>
          </p:grpSpPr>
          <p:grpSp>
            <p:nvGrpSpPr>
              <p:cNvPr id="26" name="Group 25"/>
              <p:cNvGrpSpPr/>
              <p:nvPr/>
            </p:nvGrpSpPr>
            <p:grpSpPr>
              <a:xfrm>
                <a:off x="7383304" y="5287846"/>
                <a:ext cx="633837" cy="719328"/>
                <a:chOff x="3237519" y="5291021"/>
                <a:chExt cx="620873" cy="704615"/>
              </a:xfrm>
            </p:grpSpPr>
            <p:pic>
              <p:nvPicPr>
                <p:cNvPr id="31" name="Picture 30"/>
                <p:cNvPicPr>
                  <a:picLocks noChangeAspect="1"/>
                </p:cNvPicPr>
                <p:nvPr/>
              </p:nvPicPr>
              <p:blipFill>
                <a:blip r:embed="rId6" cstate="screen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3237519" y="5291021"/>
                  <a:ext cx="620873" cy="620873"/>
                </a:xfrm>
                <a:prstGeom prst="rect">
                  <a:avLst/>
                </a:prstGeom>
              </p:spPr>
            </p:pic>
            <p:pic>
              <p:nvPicPr>
                <p:cNvPr id="32" name="Picture 31"/>
                <p:cNvPicPr>
                  <a:picLocks noChangeAspect="1"/>
                </p:cNvPicPr>
                <p:nvPr/>
              </p:nvPicPr>
              <p:blipFill rotWithShape="1">
                <a:blip r:embed="rId7" cstate="screen">
                  <a:duotone>
                    <a:schemeClr val="accent2">
                      <a:shade val="45000"/>
                      <a:satMod val="135000"/>
                    </a:schemeClr>
                    <a:prstClr val="white"/>
                  </a:duotone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rcRect t="28775"/>
                <a:stretch/>
              </p:blipFill>
              <p:spPr>
                <a:xfrm rot="19800000">
                  <a:off x="3399825" y="5784625"/>
                  <a:ext cx="296260" cy="211011"/>
                </a:xfrm>
                <a:prstGeom prst="rect">
                  <a:avLst/>
                </a:prstGeom>
              </p:spPr>
            </p:pic>
          </p:grpSp>
          <p:sp>
            <p:nvSpPr>
              <p:cNvPr id="30" name="Oval 29"/>
              <p:cNvSpPr/>
              <p:nvPr/>
            </p:nvSpPr>
            <p:spPr>
              <a:xfrm>
                <a:off x="8083062" y="5646250"/>
                <a:ext cx="275433" cy="275433"/>
              </a:xfrm>
              <a:prstGeom prst="ellipse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/>
              </a:p>
            </p:txBody>
          </p:sp>
        </p:grp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B9B6BC1C-3A23-7249-B66B-11F96ADEB9C6}"/>
              </a:ext>
            </a:extLst>
          </p:cNvPr>
          <p:cNvGrpSpPr/>
          <p:nvPr/>
        </p:nvGrpSpPr>
        <p:grpSpPr>
          <a:xfrm>
            <a:off x="5342236" y="5314368"/>
            <a:ext cx="1081168" cy="820026"/>
            <a:chOff x="5132366" y="5314368"/>
            <a:chExt cx="1081168" cy="820026"/>
          </a:xfrm>
        </p:grpSpPr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9F2E4487-D0F7-A44C-A138-96B9098E0FE9}"/>
                </a:ext>
              </a:extLst>
            </p:cNvPr>
            <p:cNvCxnSpPr>
              <a:cxnSpLocks/>
            </p:cNvCxnSpPr>
            <p:nvPr/>
          </p:nvCxnSpPr>
          <p:spPr>
            <a:xfrm>
              <a:off x="5356933" y="6134394"/>
              <a:ext cx="543009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5" name="Group 34">
              <a:extLst>
                <a:ext uri="{FF2B5EF4-FFF2-40B4-BE49-F238E27FC236}">
                  <a16:creationId xmlns:a16="http://schemas.microsoft.com/office/drawing/2014/main" id="{1E759B7D-D2E9-4448-8412-BCDB43AD9613}"/>
                </a:ext>
              </a:extLst>
            </p:cNvPr>
            <p:cNvGrpSpPr/>
            <p:nvPr/>
          </p:nvGrpSpPr>
          <p:grpSpPr>
            <a:xfrm>
              <a:off x="5132366" y="5314368"/>
              <a:ext cx="1081168" cy="606822"/>
              <a:chOff x="7603987" y="4260259"/>
              <a:chExt cx="851923" cy="478155"/>
            </a:xfrm>
          </p:grpSpPr>
          <p:pic>
            <p:nvPicPr>
              <p:cNvPr id="36" name="Picture 35">
                <a:extLst>
                  <a:ext uri="{FF2B5EF4-FFF2-40B4-BE49-F238E27FC236}">
                    <a16:creationId xmlns:a16="http://schemas.microsoft.com/office/drawing/2014/main" id="{FCEBFE1C-5286-3146-B24B-159B8B0D897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7603987" y="4260259"/>
                <a:ext cx="851923" cy="478155"/>
              </a:xfrm>
              <a:prstGeom prst="rect">
                <a:avLst/>
              </a:prstGeom>
            </p:spPr>
          </p:pic>
          <p:pic>
            <p:nvPicPr>
              <p:cNvPr id="37" name="Picture 36">
                <a:extLst>
                  <a:ext uri="{FF2B5EF4-FFF2-40B4-BE49-F238E27FC236}">
                    <a16:creationId xmlns:a16="http://schemas.microsoft.com/office/drawing/2014/main" id="{39A2A4FC-64CC-AF47-BC5D-074384D61EC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7735815" y="4289235"/>
                <a:ext cx="199154" cy="199154"/>
              </a:xfrm>
              <a:prstGeom prst="rect">
                <a:avLst/>
              </a:prstGeom>
            </p:spPr>
          </p:pic>
          <p:pic>
            <p:nvPicPr>
              <p:cNvPr id="38" name="Picture 37">
                <a:extLst>
                  <a:ext uri="{FF2B5EF4-FFF2-40B4-BE49-F238E27FC236}">
                    <a16:creationId xmlns:a16="http://schemas.microsoft.com/office/drawing/2014/main" id="{D1EAB27C-2A69-2A4D-BE18-142E1CB9809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8134000" y="4289235"/>
                <a:ext cx="199154" cy="199154"/>
              </a:xfrm>
              <a:prstGeom prst="rect">
                <a:avLst/>
              </a:prstGeom>
            </p:spPr>
          </p:pic>
        </p:grpSp>
      </p:grpSp>
      <p:pic>
        <p:nvPicPr>
          <p:cNvPr id="40" name="Picture 39">
            <a:extLst>
              <a:ext uri="{FF2B5EF4-FFF2-40B4-BE49-F238E27FC236}">
                <a16:creationId xmlns:a16="http://schemas.microsoft.com/office/drawing/2014/main" id="{8988ED9F-D103-114E-806B-39677D90CB89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42431" y="260081"/>
            <a:ext cx="6142718" cy="4348517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F28BDCF6-9360-20F9-3B4A-A7444C7DEF63}"/>
              </a:ext>
            </a:extLst>
          </p:cNvPr>
          <p:cNvSpPr/>
          <p:nvPr/>
        </p:nvSpPr>
        <p:spPr>
          <a:xfrm>
            <a:off x="0" y="917815"/>
            <a:ext cx="1611086" cy="272753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72000" tIns="36000" rIns="72000" bIns="36000">
            <a:spAutoFit/>
          </a:bodyPr>
          <a:lstStyle/>
          <a:p>
            <a:pPr marL="288000"/>
            <a:r>
              <a:rPr lang="es-ES_tradnl" sz="1300" cap="all" spc="5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Planta baja</a:t>
            </a:r>
            <a:endParaRPr lang="es-ES_tradnl" sz="1300" cap="all" spc="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310294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tge 8">
            <a:extLst>
              <a:ext uri="{FF2B5EF4-FFF2-40B4-BE49-F238E27FC236}">
                <a16:creationId xmlns:a16="http://schemas.microsoft.com/office/drawing/2014/main" id="{07CE0EBD-5D5A-E275-D014-CC8F0A92AA6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42431" y="260081"/>
            <a:ext cx="6144442" cy="4350019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292964" y="6242400"/>
            <a:ext cx="10093912" cy="367788"/>
          </a:xfrm>
          <a:prstGeom prst="rect">
            <a:avLst/>
          </a:prstGeom>
        </p:spPr>
        <p:txBody>
          <a:bodyPr wrap="square" lIns="90000">
            <a:noAutofit/>
          </a:bodyPr>
          <a:lstStyle/>
          <a:p>
            <a:pPr algn="ctr"/>
            <a:r>
              <a:rPr lang="en-US" sz="2200" spc="50" dirty="0">
                <a:latin typeface="Calibri" charset="0"/>
                <a:ea typeface="Calibri" charset="0"/>
                <a:cs typeface="Calibri" charset="0"/>
              </a:rPr>
              <a:t>DETRÁS DE LA RECEPCIÓN VERDE ESTÁ LA ZONA RELAJADA</a:t>
            </a:r>
          </a:p>
        </p:txBody>
      </p:sp>
      <p:cxnSp>
        <p:nvCxnSpPr>
          <p:cNvPr id="54" name="Straight Connector 53"/>
          <p:cNvCxnSpPr/>
          <p:nvPr/>
        </p:nvCxnSpPr>
        <p:spPr>
          <a:xfrm>
            <a:off x="307905" y="4718106"/>
            <a:ext cx="10078968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7" name="Group 26"/>
          <p:cNvGrpSpPr/>
          <p:nvPr/>
        </p:nvGrpSpPr>
        <p:grpSpPr>
          <a:xfrm>
            <a:off x="524712" y="3130079"/>
            <a:ext cx="3490881" cy="716707"/>
            <a:chOff x="524712" y="3130079"/>
            <a:chExt cx="3490881" cy="716707"/>
          </a:xfrm>
        </p:grpSpPr>
        <p:sp>
          <p:nvSpPr>
            <p:cNvPr id="28" name="Rectangle 27"/>
            <p:cNvSpPr/>
            <p:nvPr/>
          </p:nvSpPr>
          <p:spPr>
            <a:xfrm>
              <a:off x="524712" y="3130079"/>
              <a:ext cx="2666966" cy="716707"/>
            </a:xfrm>
            <a:prstGeom prst="rect">
              <a:avLst/>
            </a:prstGeom>
          </p:spPr>
          <p:txBody>
            <a:bodyPr wrap="square" lIns="0" tIns="0" rIns="0" bIns="0" anchor="ctr">
              <a:noAutofit/>
            </a:bodyPr>
            <a:lstStyle/>
            <a:p>
              <a:pPr algn="r">
                <a:lnSpc>
                  <a:spcPts val="3300"/>
                </a:lnSpc>
              </a:pPr>
              <a:r>
                <a:rPr lang="es-ES_tradnl" sz="3300" cap="all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charset="0"/>
                  <a:ea typeface="Calibri Light" charset="0"/>
                  <a:cs typeface="Calibri Light" charset="0"/>
                </a:rPr>
                <a:t>ZONA RELAJADA</a:t>
              </a:r>
            </a:p>
          </p:txBody>
        </p:sp>
        <p:cxnSp>
          <p:nvCxnSpPr>
            <p:cNvPr id="29" name="Straight Arrow Connector 28"/>
            <p:cNvCxnSpPr/>
            <p:nvPr/>
          </p:nvCxnSpPr>
          <p:spPr>
            <a:xfrm>
              <a:off x="3422965" y="3449951"/>
              <a:ext cx="592628" cy="0"/>
            </a:xfrm>
            <a:prstGeom prst="straightConnector1">
              <a:avLst/>
            </a:prstGeom>
            <a:ln w="76200" cap="rnd">
              <a:solidFill>
                <a:schemeClr val="bg1">
                  <a:lumMod val="75000"/>
                </a:schemeClr>
              </a:solidFill>
              <a:tailEnd type="arrow" w="lg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" name="Group 13"/>
          <p:cNvGrpSpPr/>
          <p:nvPr/>
        </p:nvGrpSpPr>
        <p:grpSpPr>
          <a:xfrm>
            <a:off x="6869174" y="5326244"/>
            <a:ext cx="1934098" cy="808150"/>
            <a:chOff x="4896548" y="5326244"/>
            <a:chExt cx="1934098" cy="808150"/>
          </a:xfrm>
        </p:grpSpPr>
        <p:cxnSp>
          <p:nvCxnSpPr>
            <p:cNvPr id="15" name="Straight Connector 14"/>
            <p:cNvCxnSpPr>
              <a:cxnSpLocks/>
            </p:cNvCxnSpPr>
            <p:nvPr/>
          </p:nvCxnSpPr>
          <p:spPr>
            <a:xfrm>
              <a:off x="4896548" y="6134394"/>
              <a:ext cx="1934098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6" name="Picture 15"/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572062" y="5326244"/>
              <a:ext cx="583070" cy="583070"/>
            </a:xfrm>
            <a:prstGeom prst="rect">
              <a:avLst/>
            </a:prstGeom>
          </p:spPr>
        </p:pic>
      </p:grpSp>
      <p:grpSp>
        <p:nvGrpSpPr>
          <p:cNvPr id="17" name="Group 16"/>
          <p:cNvGrpSpPr/>
          <p:nvPr/>
        </p:nvGrpSpPr>
        <p:grpSpPr>
          <a:xfrm>
            <a:off x="3614176" y="5287846"/>
            <a:ext cx="2176780" cy="846548"/>
            <a:chOff x="6578337" y="5287846"/>
            <a:chExt cx="2176780" cy="846548"/>
          </a:xfrm>
        </p:grpSpPr>
        <p:cxnSp>
          <p:nvCxnSpPr>
            <p:cNvPr id="18" name="Straight Connector 17"/>
            <p:cNvCxnSpPr/>
            <p:nvPr/>
          </p:nvCxnSpPr>
          <p:spPr>
            <a:xfrm>
              <a:off x="6578337" y="6134394"/>
              <a:ext cx="2176780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9" name="Group 18"/>
            <p:cNvGrpSpPr/>
            <p:nvPr/>
          </p:nvGrpSpPr>
          <p:grpSpPr>
            <a:xfrm>
              <a:off x="7179132" y="5287846"/>
              <a:ext cx="975191" cy="719328"/>
              <a:chOff x="7383304" y="5287846"/>
              <a:chExt cx="975191" cy="719328"/>
            </a:xfrm>
          </p:grpSpPr>
          <p:grpSp>
            <p:nvGrpSpPr>
              <p:cNvPr id="20" name="Group 19"/>
              <p:cNvGrpSpPr/>
              <p:nvPr/>
            </p:nvGrpSpPr>
            <p:grpSpPr>
              <a:xfrm>
                <a:off x="7383304" y="5287846"/>
                <a:ext cx="633837" cy="719328"/>
                <a:chOff x="3237519" y="5291021"/>
                <a:chExt cx="620873" cy="704615"/>
              </a:xfrm>
            </p:grpSpPr>
            <p:pic>
              <p:nvPicPr>
                <p:cNvPr id="23" name="Picture 22"/>
                <p:cNvPicPr>
                  <a:picLocks noChangeAspect="1"/>
                </p:cNvPicPr>
                <p:nvPr/>
              </p:nvPicPr>
              <p:blipFill>
                <a:blip r:embed="rId4" cstate="screen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3237519" y="5291021"/>
                  <a:ext cx="620873" cy="620873"/>
                </a:xfrm>
                <a:prstGeom prst="rect">
                  <a:avLst/>
                </a:prstGeom>
              </p:spPr>
            </p:pic>
            <p:pic>
              <p:nvPicPr>
                <p:cNvPr id="24" name="Picture 23"/>
                <p:cNvPicPr>
                  <a:picLocks noChangeAspect="1"/>
                </p:cNvPicPr>
                <p:nvPr/>
              </p:nvPicPr>
              <p:blipFill rotWithShape="1">
                <a:blip r:embed="rId5" cstate="screen">
                  <a:duotone>
                    <a:schemeClr val="accent2">
                      <a:shade val="45000"/>
                      <a:satMod val="135000"/>
                    </a:schemeClr>
                    <a:prstClr val="white"/>
                  </a:duotone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rcRect t="28775"/>
                <a:stretch/>
              </p:blipFill>
              <p:spPr>
                <a:xfrm rot="19800000">
                  <a:off x="3399825" y="5784625"/>
                  <a:ext cx="296260" cy="211011"/>
                </a:xfrm>
                <a:prstGeom prst="rect">
                  <a:avLst/>
                </a:prstGeom>
              </p:spPr>
            </p:pic>
          </p:grpSp>
          <p:sp>
            <p:nvSpPr>
              <p:cNvPr id="21" name="Oval 20"/>
              <p:cNvSpPr/>
              <p:nvPr/>
            </p:nvSpPr>
            <p:spPr>
              <a:xfrm>
                <a:off x="8083062" y="5646250"/>
                <a:ext cx="275433" cy="275433"/>
              </a:xfrm>
              <a:prstGeom prst="ellipse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/>
              </a:p>
            </p:txBody>
          </p:sp>
        </p:grp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B9B6BC1C-3A23-7249-B66B-11F96ADEB9C6}"/>
              </a:ext>
            </a:extLst>
          </p:cNvPr>
          <p:cNvGrpSpPr/>
          <p:nvPr/>
        </p:nvGrpSpPr>
        <p:grpSpPr>
          <a:xfrm>
            <a:off x="5653654" y="5314368"/>
            <a:ext cx="1081168" cy="820026"/>
            <a:chOff x="5132366" y="5314368"/>
            <a:chExt cx="1081168" cy="820026"/>
          </a:xfrm>
        </p:grpSpPr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9F2E4487-D0F7-A44C-A138-96B9098E0FE9}"/>
                </a:ext>
              </a:extLst>
            </p:cNvPr>
            <p:cNvCxnSpPr>
              <a:cxnSpLocks/>
            </p:cNvCxnSpPr>
            <p:nvPr/>
          </p:nvCxnSpPr>
          <p:spPr>
            <a:xfrm>
              <a:off x="5356933" y="6134394"/>
              <a:ext cx="543009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0" name="Group 29">
              <a:extLst>
                <a:ext uri="{FF2B5EF4-FFF2-40B4-BE49-F238E27FC236}">
                  <a16:creationId xmlns:a16="http://schemas.microsoft.com/office/drawing/2014/main" id="{1E759B7D-D2E9-4448-8412-BCDB43AD9613}"/>
                </a:ext>
              </a:extLst>
            </p:cNvPr>
            <p:cNvGrpSpPr/>
            <p:nvPr/>
          </p:nvGrpSpPr>
          <p:grpSpPr>
            <a:xfrm>
              <a:off x="5132366" y="5314368"/>
              <a:ext cx="1081168" cy="606822"/>
              <a:chOff x="7603987" y="4260259"/>
              <a:chExt cx="851923" cy="478155"/>
            </a:xfrm>
          </p:grpSpPr>
          <p:pic>
            <p:nvPicPr>
              <p:cNvPr id="31" name="Picture 30">
                <a:extLst>
                  <a:ext uri="{FF2B5EF4-FFF2-40B4-BE49-F238E27FC236}">
                    <a16:creationId xmlns:a16="http://schemas.microsoft.com/office/drawing/2014/main" id="{FCEBFE1C-5286-3146-B24B-159B8B0D897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7603987" y="4260259"/>
                <a:ext cx="851923" cy="478155"/>
              </a:xfrm>
              <a:prstGeom prst="rect">
                <a:avLst/>
              </a:prstGeom>
            </p:spPr>
          </p:pic>
          <p:pic>
            <p:nvPicPr>
              <p:cNvPr id="32" name="Picture 31">
                <a:extLst>
                  <a:ext uri="{FF2B5EF4-FFF2-40B4-BE49-F238E27FC236}">
                    <a16:creationId xmlns:a16="http://schemas.microsoft.com/office/drawing/2014/main" id="{39A2A4FC-64CC-AF47-BC5D-074384D61EC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7735815" y="4289235"/>
                <a:ext cx="199154" cy="199154"/>
              </a:xfrm>
              <a:prstGeom prst="rect">
                <a:avLst/>
              </a:prstGeom>
            </p:spPr>
          </p:pic>
          <p:pic>
            <p:nvPicPr>
              <p:cNvPr id="33" name="Picture 32">
                <a:extLst>
                  <a:ext uri="{FF2B5EF4-FFF2-40B4-BE49-F238E27FC236}">
                    <a16:creationId xmlns:a16="http://schemas.microsoft.com/office/drawing/2014/main" id="{D1EAB27C-2A69-2A4D-BE18-142E1CB9809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8134000" y="4289235"/>
                <a:ext cx="199154" cy="199154"/>
              </a:xfrm>
              <a:prstGeom prst="rect">
                <a:avLst/>
              </a:prstGeom>
            </p:spPr>
          </p:pic>
        </p:grp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771BEC58-0215-E84E-8BBF-591A7CAD00DA}"/>
              </a:ext>
            </a:extLst>
          </p:cNvPr>
          <p:cNvGrpSpPr/>
          <p:nvPr/>
        </p:nvGrpSpPr>
        <p:grpSpPr>
          <a:xfrm>
            <a:off x="1800351" y="5481794"/>
            <a:ext cx="1037600" cy="652600"/>
            <a:chOff x="3037511" y="5481794"/>
            <a:chExt cx="1037600" cy="652600"/>
          </a:xfrm>
        </p:grpSpPr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3BED5A3E-63C5-CC47-A488-F7951F466C4D}"/>
                </a:ext>
              </a:extLst>
            </p:cNvPr>
            <p:cNvCxnSpPr>
              <a:cxnSpLocks/>
            </p:cNvCxnSpPr>
            <p:nvPr/>
          </p:nvCxnSpPr>
          <p:spPr>
            <a:xfrm>
              <a:off x="3037511" y="6134394"/>
              <a:ext cx="1037600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8" name="Group 37">
              <a:extLst>
                <a:ext uri="{FF2B5EF4-FFF2-40B4-BE49-F238E27FC236}">
                  <a16:creationId xmlns:a16="http://schemas.microsoft.com/office/drawing/2014/main" id="{5951E81F-D55B-C548-99A5-61CB4D40901A}"/>
                </a:ext>
              </a:extLst>
            </p:cNvPr>
            <p:cNvGrpSpPr/>
            <p:nvPr/>
          </p:nvGrpSpPr>
          <p:grpSpPr>
            <a:xfrm>
              <a:off x="3236690" y="5481794"/>
              <a:ext cx="649043" cy="430430"/>
              <a:chOff x="9186534" y="5886192"/>
              <a:chExt cx="361323" cy="239621"/>
            </a:xfrm>
          </p:grpSpPr>
          <p:sp>
            <p:nvSpPr>
              <p:cNvPr id="40" name="Oval 39">
                <a:extLst>
                  <a:ext uri="{FF2B5EF4-FFF2-40B4-BE49-F238E27FC236}">
                    <a16:creationId xmlns:a16="http://schemas.microsoft.com/office/drawing/2014/main" id="{142E4487-18B3-E649-9CF8-8D7E6D747F50}"/>
                  </a:ext>
                </a:extLst>
              </p:cNvPr>
              <p:cNvSpPr/>
              <p:nvPr/>
            </p:nvSpPr>
            <p:spPr>
              <a:xfrm>
                <a:off x="9308236" y="5886192"/>
                <a:ext cx="239621" cy="239621"/>
              </a:xfrm>
              <a:prstGeom prst="ellipse">
                <a:avLst/>
              </a:prstGeom>
              <a:solidFill>
                <a:srgbClr val="B44800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/>
              </a:p>
            </p:txBody>
          </p:sp>
          <p:sp>
            <p:nvSpPr>
              <p:cNvPr id="39" name="Oval 38">
                <a:extLst>
                  <a:ext uri="{FF2B5EF4-FFF2-40B4-BE49-F238E27FC236}">
                    <a16:creationId xmlns:a16="http://schemas.microsoft.com/office/drawing/2014/main" id="{1D899EC3-BE66-D646-B941-6647D26DB7C2}"/>
                  </a:ext>
                </a:extLst>
              </p:cNvPr>
              <p:cNvSpPr/>
              <p:nvPr/>
            </p:nvSpPr>
            <p:spPr>
              <a:xfrm>
                <a:off x="9186534" y="5886192"/>
                <a:ext cx="239621" cy="239621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/>
              </a:p>
            </p:txBody>
          </p:sp>
        </p:grpSp>
      </p:grpSp>
      <p:sp>
        <p:nvSpPr>
          <p:cNvPr id="35" name="Rectangle 34">
            <a:extLst>
              <a:ext uri="{FF2B5EF4-FFF2-40B4-BE49-F238E27FC236}">
                <a16:creationId xmlns:a16="http://schemas.microsoft.com/office/drawing/2014/main" id="{ADBFFF98-3F64-9844-B78B-44B094B1A469}"/>
              </a:ext>
            </a:extLst>
          </p:cNvPr>
          <p:cNvSpPr/>
          <p:nvPr/>
        </p:nvSpPr>
        <p:spPr>
          <a:xfrm>
            <a:off x="0" y="917815"/>
            <a:ext cx="1405288" cy="27275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72000" tIns="36000" rIns="72000" bIns="36000">
            <a:spAutoFit/>
          </a:bodyPr>
          <a:lstStyle/>
          <a:p>
            <a:pPr marL="288000"/>
            <a:r>
              <a:rPr lang="es-ES_tradnl" sz="1300" cap="all" spc="5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Planta baja</a:t>
            </a:r>
            <a:endParaRPr lang="es-ES_tradnl" sz="1300" cap="all" spc="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119884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tge 6">
            <a:extLst>
              <a:ext uri="{FF2B5EF4-FFF2-40B4-BE49-F238E27FC236}">
                <a16:creationId xmlns:a16="http://schemas.microsoft.com/office/drawing/2014/main" id="{C2270B3A-93D7-676A-264A-8B74F6B4EC1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42431" y="260081"/>
            <a:ext cx="6144442" cy="435002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292964" y="6242400"/>
            <a:ext cx="10093912" cy="367788"/>
          </a:xfrm>
          <a:prstGeom prst="rect">
            <a:avLst/>
          </a:prstGeom>
        </p:spPr>
        <p:txBody>
          <a:bodyPr wrap="square" lIns="90000">
            <a:noAutofit/>
          </a:bodyPr>
          <a:lstStyle/>
          <a:p>
            <a:pPr algn="ctr"/>
            <a:r>
              <a:rPr lang="en-US" sz="2200" spc="50" dirty="0">
                <a:latin typeface="Calibri" charset="0"/>
                <a:ea typeface="Calibri" charset="0"/>
                <a:cs typeface="Calibri" charset="0"/>
              </a:rPr>
              <a:t>DELANTE DE LA RECEPCIÓN VERDE ESTÁ EL ASCENSOR Y LAS ESCALERAS FIJAS</a:t>
            </a:r>
          </a:p>
        </p:txBody>
      </p:sp>
      <p:cxnSp>
        <p:nvCxnSpPr>
          <p:cNvPr id="54" name="Straight Connector 53"/>
          <p:cNvCxnSpPr/>
          <p:nvPr/>
        </p:nvCxnSpPr>
        <p:spPr>
          <a:xfrm>
            <a:off x="307905" y="4718106"/>
            <a:ext cx="10078968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7" name="Group 26"/>
          <p:cNvGrpSpPr/>
          <p:nvPr/>
        </p:nvGrpSpPr>
        <p:grpSpPr>
          <a:xfrm>
            <a:off x="524712" y="3130079"/>
            <a:ext cx="3490881" cy="716707"/>
            <a:chOff x="524712" y="3130079"/>
            <a:chExt cx="3490881" cy="716707"/>
          </a:xfrm>
        </p:grpSpPr>
        <p:sp>
          <p:nvSpPr>
            <p:cNvPr id="28" name="Rectangle 27"/>
            <p:cNvSpPr/>
            <p:nvPr/>
          </p:nvSpPr>
          <p:spPr>
            <a:xfrm>
              <a:off x="524712" y="3130079"/>
              <a:ext cx="2666966" cy="716707"/>
            </a:xfrm>
            <a:prstGeom prst="rect">
              <a:avLst/>
            </a:prstGeom>
          </p:spPr>
          <p:txBody>
            <a:bodyPr wrap="square" lIns="0" tIns="0" rIns="0" bIns="0" anchor="ctr">
              <a:noAutofit/>
            </a:bodyPr>
            <a:lstStyle/>
            <a:p>
              <a:pPr algn="r">
                <a:lnSpc>
                  <a:spcPts val="3300"/>
                </a:lnSpc>
              </a:pPr>
              <a:r>
                <a:rPr lang="es-ES_tradnl" sz="3300" cap="all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charset="0"/>
                  <a:ea typeface="Calibri Light" charset="0"/>
                  <a:cs typeface="Calibri Light" charset="0"/>
                </a:rPr>
                <a:t>ASCENSOR Y ESCALERAS FIJAS</a:t>
              </a:r>
            </a:p>
          </p:txBody>
        </p:sp>
        <p:cxnSp>
          <p:nvCxnSpPr>
            <p:cNvPr id="29" name="Straight Arrow Connector 28"/>
            <p:cNvCxnSpPr/>
            <p:nvPr/>
          </p:nvCxnSpPr>
          <p:spPr>
            <a:xfrm>
              <a:off x="3422965" y="3449951"/>
              <a:ext cx="592628" cy="0"/>
            </a:xfrm>
            <a:prstGeom prst="straightConnector1">
              <a:avLst/>
            </a:prstGeom>
            <a:ln w="76200" cap="rnd">
              <a:solidFill>
                <a:schemeClr val="bg1">
                  <a:lumMod val="75000"/>
                </a:schemeClr>
              </a:solidFill>
              <a:tailEnd type="arrow" w="lg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3" name="Group 12"/>
          <p:cNvGrpSpPr/>
          <p:nvPr/>
        </p:nvGrpSpPr>
        <p:grpSpPr>
          <a:xfrm>
            <a:off x="751321" y="5481794"/>
            <a:ext cx="1037600" cy="652600"/>
            <a:chOff x="3037511" y="5481794"/>
            <a:chExt cx="1037600" cy="652600"/>
          </a:xfrm>
        </p:grpSpPr>
        <p:cxnSp>
          <p:nvCxnSpPr>
            <p:cNvPr id="14" name="Straight Connector 13"/>
            <p:cNvCxnSpPr>
              <a:cxnSpLocks/>
            </p:cNvCxnSpPr>
            <p:nvPr/>
          </p:nvCxnSpPr>
          <p:spPr>
            <a:xfrm>
              <a:off x="3037511" y="6134394"/>
              <a:ext cx="1037600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EF82FAA9-D197-4B43-8245-73DF765B903F}"/>
                </a:ext>
              </a:extLst>
            </p:cNvPr>
            <p:cNvGrpSpPr/>
            <p:nvPr/>
          </p:nvGrpSpPr>
          <p:grpSpPr>
            <a:xfrm>
              <a:off x="3236690" y="5481794"/>
              <a:ext cx="649043" cy="430430"/>
              <a:chOff x="9186534" y="5886192"/>
              <a:chExt cx="361323" cy="239621"/>
            </a:xfrm>
          </p:grpSpPr>
          <p:sp>
            <p:nvSpPr>
              <p:cNvPr id="16" name="Oval 15">
                <a:extLst>
                  <a:ext uri="{FF2B5EF4-FFF2-40B4-BE49-F238E27FC236}">
                    <a16:creationId xmlns:a16="http://schemas.microsoft.com/office/drawing/2014/main" id="{E5326E8C-921C-154B-B704-E9DAAA5D0AB3}"/>
                  </a:ext>
                </a:extLst>
              </p:cNvPr>
              <p:cNvSpPr/>
              <p:nvPr/>
            </p:nvSpPr>
            <p:spPr>
              <a:xfrm>
                <a:off x="9186534" y="5886192"/>
                <a:ext cx="239621" cy="239621"/>
              </a:xfrm>
              <a:prstGeom prst="ellipse">
                <a:avLst/>
              </a:prstGeom>
              <a:no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/>
              </a:p>
            </p:txBody>
          </p:sp>
          <p:sp>
            <p:nvSpPr>
              <p:cNvPr id="17" name="Oval 16">
                <a:extLst>
                  <a:ext uri="{FF2B5EF4-FFF2-40B4-BE49-F238E27FC236}">
                    <a16:creationId xmlns:a16="http://schemas.microsoft.com/office/drawing/2014/main" id="{CCBE5F58-64E0-DA4C-8003-4951BD6878B0}"/>
                  </a:ext>
                </a:extLst>
              </p:cNvPr>
              <p:cNvSpPr/>
              <p:nvPr/>
            </p:nvSpPr>
            <p:spPr>
              <a:xfrm>
                <a:off x="9308236" y="5886192"/>
                <a:ext cx="239621" cy="239621"/>
              </a:xfrm>
              <a:prstGeom prst="ellipse">
                <a:avLst/>
              </a:prstGeom>
              <a:solidFill>
                <a:srgbClr val="B44800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/>
              </a:p>
            </p:txBody>
          </p:sp>
        </p:grpSp>
      </p:grpSp>
      <p:grpSp>
        <p:nvGrpSpPr>
          <p:cNvPr id="18" name="Group 17"/>
          <p:cNvGrpSpPr/>
          <p:nvPr/>
        </p:nvGrpSpPr>
        <p:grpSpPr>
          <a:xfrm>
            <a:off x="2641399" y="5287846"/>
            <a:ext cx="2176780" cy="846548"/>
            <a:chOff x="6578337" y="5287846"/>
            <a:chExt cx="2176780" cy="846548"/>
          </a:xfrm>
        </p:grpSpPr>
        <p:cxnSp>
          <p:nvCxnSpPr>
            <p:cNvPr id="19" name="Straight Connector 18"/>
            <p:cNvCxnSpPr/>
            <p:nvPr/>
          </p:nvCxnSpPr>
          <p:spPr>
            <a:xfrm>
              <a:off x="6578337" y="6134394"/>
              <a:ext cx="2176780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0" name="Group 19"/>
            <p:cNvGrpSpPr/>
            <p:nvPr/>
          </p:nvGrpSpPr>
          <p:grpSpPr>
            <a:xfrm>
              <a:off x="7179132" y="5287846"/>
              <a:ext cx="975191" cy="719328"/>
              <a:chOff x="7383304" y="5287846"/>
              <a:chExt cx="975191" cy="719328"/>
            </a:xfrm>
          </p:grpSpPr>
          <p:grpSp>
            <p:nvGrpSpPr>
              <p:cNvPr id="21" name="Group 20"/>
              <p:cNvGrpSpPr/>
              <p:nvPr/>
            </p:nvGrpSpPr>
            <p:grpSpPr>
              <a:xfrm>
                <a:off x="7383304" y="5287846"/>
                <a:ext cx="633837" cy="719328"/>
                <a:chOff x="3237519" y="5291021"/>
                <a:chExt cx="620873" cy="704615"/>
              </a:xfrm>
            </p:grpSpPr>
            <p:pic>
              <p:nvPicPr>
                <p:cNvPr id="24" name="Picture 23"/>
                <p:cNvPicPr>
                  <a:picLocks noChangeAspect="1"/>
                </p:cNvPicPr>
                <p:nvPr/>
              </p:nvPicPr>
              <p:blipFill>
                <a:blip r:embed="rId3" cstate="screen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3237519" y="5291021"/>
                  <a:ext cx="620873" cy="620873"/>
                </a:xfrm>
                <a:prstGeom prst="rect">
                  <a:avLst/>
                </a:prstGeom>
              </p:spPr>
            </p:pic>
            <p:pic>
              <p:nvPicPr>
                <p:cNvPr id="25" name="Picture 24"/>
                <p:cNvPicPr>
                  <a:picLocks noChangeAspect="1"/>
                </p:cNvPicPr>
                <p:nvPr/>
              </p:nvPicPr>
              <p:blipFill rotWithShape="1">
                <a:blip r:embed="rId4" cstate="screen">
                  <a:duotone>
                    <a:schemeClr val="accent2">
                      <a:shade val="45000"/>
                      <a:satMod val="135000"/>
                    </a:schemeClr>
                    <a:prstClr val="white"/>
                  </a:duotone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rcRect t="28775"/>
                <a:stretch/>
              </p:blipFill>
              <p:spPr>
                <a:xfrm rot="19800000">
                  <a:off x="3399825" y="5784625"/>
                  <a:ext cx="296260" cy="211011"/>
                </a:xfrm>
                <a:prstGeom prst="rect">
                  <a:avLst/>
                </a:prstGeom>
              </p:spPr>
            </p:pic>
          </p:grpSp>
          <p:sp>
            <p:nvSpPr>
              <p:cNvPr id="23" name="Oval 22"/>
              <p:cNvSpPr/>
              <p:nvPr/>
            </p:nvSpPr>
            <p:spPr>
              <a:xfrm>
                <a:off x="8083062" y="5646250"/>
                <a:ext cx="275433" cy="275433"/>
              </a:xfrm>
              <a:prstGeom prst="ellipse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/>
              </a:p>
            </p:txBody>
          </p:sp>
        </p:grp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B9B6BC1C-3A23-7249-B66B-11F96ADEB9C6}"/>
              </a:ext>
            </a:extLst>
          </p:cNvPr>
          <p:cNvGrpSpPr/>
          <p:nvPr/>
        </p:nvGrpSpPr>
        <p:grpSpPr>
          <a:xfrm>
            <a:off x="4698168" y="5314368"/>
            <a:ext cx="1081168" cy="820026"/>
            <a:chOff x="5132366" y="5314368"/>
            <a:chExt cx="1081168" cy="820026"/>
          </a:xfrm>
        </p:grpSpPr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9F2E4487-D0F7-A44C-A138-96B9098E0FE9}"/>
                </a:ext>
              </a:extLst>
            </p:cNvPr>
            <p:cNvCxnSpPr>
              <a:cxnSpLocks/>
            </p:cNvCxnSpPr>
            <p:nvPr/>
          </p:nvCxnSpPr>
          <p:spPr>
            <a:xfrm>
              <a:off x="5356933" y="6134394"/>
              <a:ext cx="543009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1" name="Group 30">
              <a:extLst>
                <a:ext uri="{FF2B5EF4-FFF2-40B4-BE49-F238E27FC236}">
                  <a16:creationId xmlns:a16="http://schemas.microsoft.com/office/drawing/2014/main" id="{1E759B7D-D2E9-4448-8412-BCDB43AD9613}"/>
                </a:ext>
              </a:extLst>
            </p:cNvPr>
            <p:cNvGrpSpPr/>
            <p:nvPr/>
          </p:nvGrpSpPr>
          <p:grpSpPr>
            <a:xfrm>
              <a:off x="5132366" y="5314368"/>
              <a:ext cx="1081168" cy="606822"/>
              <a:chOff x="7603987" y="4260259"/>
              <a:chExt cx="851923" cy="478155"/>
            </a:xfrm>
          </p:grpSpPr>
          <p:pic>
            <p:nvPicPr>
              <p:cNvPr id="32" name="Picture 31">
                <a:extLst>
                  <a:ext uri="{FF2B5EF4-FFF2-40B4-BE49-F238E27FC236}">
                    <a16:creationId xmlns:a16="http://schemas.microsoft.com/office/drawing/2014/main" id="{FCEBFE1C-5286-3146-B24B-159B8B0D897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7603987" y="4260259"/>
                <a:ext cx="851923" cy="478155"/>
              </a:xfrm>
              <a:prstGeom prst="rect">
                <a:avLst/>
              </a:prstGeom>
            </p:spPr>
          </p:pic>
          <p:pic>
            <p:nvPicPr>
              <p:cNvPr id="33" name="Picture 32">
                <a:extLst>
                  <a:ext uri="{FF2B5EF4-FFF2-40B4-BE49-F238E27FC236}">
                    <a16:creationId xmlns:a16="http://schemas.microsoft.com/office/drawing/2014/main" id="{39A2A4FC-64CC-AF47-BC5D-074384D61EC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7735815" y="4289235"/>
                <a:ext cx="199154" cy="199154"/>
              </a:xfrm>
              <a:prstGeom prst="rect">
                <a:avLst/>
              </a:prstGeom>
            </p:spPr>
          </p:pic>
          <p:pic>
            <p:nvPicPr>
              <p:cNvPr id="34" name="Picture 33">
                <a:extLst>
                  <a:ext uri="{FF2B5EF4-FFF2-40B4-BE49-F238E27FC236}">
                    <a16:creationId xmlns:a16="http://schemas.microsoft.com/office/drawing/2014/main" id="{D1EAB27C-2A69-2A4D-BE18-142E1CB9809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8134000" y="4289235"/>
                <a:ext cx="199154" cy="199154"/>
              </a:xfrm>
              <a:prstGeom prst="rect">
                <a:avLst/>
              </a:prstGeom>
            </p:spPr>
          </p:pic>
        </p:grp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5354C0D2-2913-ED47-81F6-C80CDE25CB4F}"/>
              </a:ext>
            </a:extLst>
          </p:cNvPr>
          <p:cNvGrpSpPr/>
          <p:nvPr/>
        </p:nvGrpSpPr>
        <p:grpSpPr>
          <a:xfrm>
            <a:off x="7937401" y="5344741"/>
            <a:ext cx="1980789" cy="789653"/>
            <a:chOff x="5569938" y="5344741"/>
            <a:chExt cx="1980789" cy="789653"/>
          </a:xfrm>
        </p:grpSpPr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D8AEA459-F710-8D4F-AB25-FC1887C3E288}"/>
                </a:ext>
              </a:extLst>
            </p:cNvPr>
            <p:cNvCxnSpPr>
              <a:cxnSpLocks/>
            </p:cNvCxnSpPr>
            <p:nvPr/>
          </p:nvCxnSpPr>
          <p:spPr>
            <a:xfrm>
              <a:off x="5569938" y="6134394"/>
              <a:ext cx="1980789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37" name="Picture 36">
              <a:extLst>
                <a:ext uri="{FF2B5EF4-FFF2-40B4-BE49-F238E27FC236}">
                  <a16:creationId xmlns:a16="http://schemas.microsoft.com/office/drawing/2014/main" id="{41D3A972-C215-734C-9C16-669FA40B6A9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6191043" y="5344741"/>
              <a:ext cx="738579" cy="552491"/>
            </a:xfrm>
            <a:prstGeom prst="rect">
              <a:avLst/>
            </a:prstGeom>
          </p:spPr>
        </p:pic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87FA592F-5DC0-1740-8261-E4788C9EBFC6}"/>
              </a:ext>
            </a:extLst>
          </p:cNvPr>
          <p:cNvGrpSpPr/>
          <p:nvPr/>
        </p:nvGrpSpPr>
        <p:grpSpPr>
          <a:xfrm>
            <a:off x="5895043" y="5320682"/>
            <a:ext cx="1230731" cy="813712"/>
            <a:chOff x="8392824" y="5320682"/>
            <a:chExt cx="1230731" cy="813712"/>
          </a:xfrm>
        </p:grpSpPr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id="{19E5C336-0573-BC42-B751-0B9D1D7810CA}"/>
                </a:ext>
              </a:extLst>
            </p:cNvPr>
            <p:cNvCxnSpPr/>
            <p:nvPr/>
          </p:nvCxnSpPr>
          <p:spPr>
            <a:xfrm>
              <a:off x="8392824" y="6134394"/>
              <a:ext cx="1230731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41" name="Picture 40">
              <a:extLst>
                <a:ext uri="{FF2B5EF4-FFF2-40B4-BE49-F238E27FC236}">
                  <a16:creationId xmlns:a16="http://schemas.microsoft.com/office/drawing/2014/main" id="{6F2B855A-8DB4-1F40-B2C9-C2B4850630A3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745870" y="5320682"/>
              <a:ext cx="591544" cy="591542"/>
            </a:xfrm>
            <a:prstGeom prst="rect">
              <a:avLst/>
            </a:prstGeom>
          </p:spPr>
        </p:pic>
      </p:grpSp>
      <p:sp>
        <p:nvSpPr>
          <p:cNvPr id="42" name="Rectangle 41">
            <a:extLst>
              <a:ext uri="{FF2B5EF4-FFF2-40B4-BE49-F238E27FC236}">
                <a16:creationId xmlns:a16="http://schemas.microsoft.com/office/drawing/2014/main" id="{A33B974B-8901-2146-8F1B-6092A6E61E59}"/>
              </a:ext>
            </a:extLst>
          </p:cNvPr>
          <p:cNvSpPr/>
          <p:nvPr/>
        </p:nvSpPr>
        <p:spPr>
          <a:xfrm>
            <a:off x="0" y="917815"/>
            <a:ext cx="1405288" cy="27275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72000" tIns="36000" rIns="72000" bIns="36000">
            <a:spAutoFit/>
          </a:bodyPr>
          <a:lstStyle/>
          <a:p>
            <a:pPr marL="288000"/>
            <a:r>
              <a:rPr lang="es-ES_tradnl" sz="1300" cap="all" spc="5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Planta baja</a:t>
            </a:r>
            <a:endParaRPr lang="es-ES_tradnl" sz="1300" cap="all" spc="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658773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E4D5F1C-C02A-FC4B-9122-39FB0D52AC3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42431" y="260083"/>
            <a:ext cx="6147804" cy="435240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292964" y="6242400"/>
            <a:ext cx="10093912" cy="367788"/>
          </a:xfrm>
          <a:prstGeom prst="rect">
            <a:avLst/>
          </a:prstGeom>
        </p:spPr>
        <p:txBody>
          <a:bodyPr wrap="square" lIns="90000">
            <a:noAutofit/>
          </a:bodyPr>
          <a:lstStyle/>
          <a:p>
            <a:pPr algn="ctr"/>
            <a:r>
              <a:rPr lang="en-US" sz="2200" spc="50" dirty="0">
                <a:latin typeface="Calibri" charset="0"/>
                <a:ea typeface="Calibri" charset="0"/>
                <a:cs typeface="Calibri" charset="0"/>
              </a:rPr>
              <a:t>DELANTE DE LA TIENDA ESTÁ LA GRADA</a:t>
            </a:r>
            <a:endParaRPr lang="en-US" sz="2200" i="1" spc="50" dirty="0">
              <a:latin typeface="Calibri" charset="0"/>
              <a:ea typeface="Calibri" charset="0"/>
              <a:cs typeface="Calibri" charset="0"/>
            </a:endParaRPr>
          </a:p>
        </p:txBody>
      </p:sp>
      <p:cxnSp>
        <p:nvCxnSpPr>
          <p:cNvPr id="54" name="Straight Connector 53"/>
          <p:cNvCxnSpPr/>
          <p:nvPr/>
        </p:nvCxnSpPr>
        <p:spPr>
          <a:xfrm>
            <a:off x="307905" y="4718106"/>
            <a:ext cx="10078968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7" name="Group 26"/>
          <p:cNvGrpSpPr/>
          <p:nvPr/>
        </p:nvGrpSpPr>
        <p:grpSpPr>
          <a:xfrm>
            <a:off x="524712" y="3130079"/>
            <a:ext cx="3490881" cy="716707"/>
            <a:chOff x="524712" y="3130079"/>
            <a:chExt cx="3490881" cy="716707"/>
          </a:xfrm>
        </p:grpSpPr>
        <p:sp>
          <p:nvSpPr>
            <p:cNvPr id="28" name="Rectangle 27"/>
            <p:cNvSpPr/>
            <p:nvPr/>
          </p:nvSpPr>
          <p:spPr>
            <a:xfrm>
              <a:off x="524712" y="3130079"/>
              <a:ext cx="2666966" cy="716707"/>
            </a:xfrm>
            <a:prstGeom prst="rect">
              <a:avLst/>
            </a:prstGeom>
          </p:spPr>
          <p:txBody>
            <a:bodyPr wrap="square" lIns="0" tIns="0" rIns="0" bIns="0" anchor="ctr">
              <a:noAutofit/>
            </a:bodyPr>
            <a:lstStyle/>
            <a:p>
              <a:pPr algn="r">
                <a:lnSpc>
                  <a:spcPts val="3300"/>
                </a:lnSpc>
              </a:pPr>
              <a:r>
                <a:rPr lang="es-ES_tradnl" sz="3300" cap="all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charset="0"/>
                  <a:ea typeface="Calibri Light" charset="0"/>
                  <a:cs typeface="Calibri Light" charset="0"/>
                </a:rPr>
                <a:t>GRADA</a:t>
              </a:r>
            </a:p>
          </p:txBody>
        </p:sp>
        <p:cxnSp>
          <p:nvCxnSpPr>
            <p:cNvPr id="29" name="Straight Arrow Connector 28"/>
            <p:cNvCxnSpPr/>
            <p:nvPr/>
          </p:nvCxnSpPr>
          <p:spPr>
            <a:xfrm>
              <a:off x="3422965" y="3449951"/>
              <a:ext cx="592628" cy="0"/>
            </a:xfrm>
            <a:prstGeom prst="straightConnector1">
              <a:avLst/>
            </a:prstGeom>
            <a:ln w="76200" cap="rnd">
              <a:solidFill>
                <a:schemeClr val="bg1">
                  <a:lumMod val="75000"/>
                </a:schemeClr>
              </a:solidFill>
              <a:tailEnd type="arrow" w="lg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3" name="Group 12"/>
          <p:cNvGrpSpPr/>
          <p:nvPr/>
        </p:nvGrpSpPr>
        <p:grpSpPr>
          <a:xfrm>
            <a:off x="2982222" y="5481794"/>
            <a:ext cx="1037600" cy="652600"/>
            <a:chOff x="3037511" y="5481794"/>
            <a:chExt cx="1037600" cy="652600"/>
          </a:xfrm>
        </p:grpSpPr>
        <p:cxnSp>
          <p:nvCxnSpPr>
            <p:cNvPr id="14" name="Straight Connector 13"/>
            <p:cNvCxnSpPr>
              <a:cxnSpLocks/>
            </p:cNvCxnSpPr>
            <p:nvPr/>
          </p:nvCxnSpPr>
          <p:spPr>
            <a:xfrm>
              <a:off x="3037511" y="6134394"/>
              <a:ext cx="1037600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EF82FAA9-D197-4B43-8245-73DF765B903F}"/>
                </a:ext>
              </a:extLst>
            </p:cNvPr>
            <p:cNvGrpSpPr/>
            <p:nvPr/>
          </p:nvGrpSpPr>
          <p:grpSpPr>
            <a:xfrm>
              <a:off x="3236690" y="5481794"/>
              <a:ext cx="649043" cy="430430"/>
              <a:chOff x="9186534" y="5886192"/>
              <a:chExt cx="361323" cy="239621"/>
            </a:xfrm>
          </p:grpSpPr>
          <p:sp>
            <p:nvSpPr>
              <p:cNvPr id="16" name="Oval 15">
                <a:extLst>
                  <a:ext uri="{FF2B5EF4-FFF2-40B4-BE49-F238E27FC236}">
                    <a16:creationId xmlns:a16="http://schemas.microsoft.com/office/drawing/2014/main" id="{E5326E8C-921C-154B-B704-E9DAAA5D0AB3}"/>
                  </a:ext>
                </a:extLst>
              </p:cNvPr>
              <p:cNvSpPr/>
              <p:nvPr/>
            </p:nvSpPr>
            <p:spPr>
              <a:xfrm>
                <a:off x="9186534" y="5886192"/>
                <a:ext cx="239621" cy="239621"/>
              </a:xfrm>
              <a:prstGeom prst="ellipse">
                <a:avLst/>
              </a:prstGeom>
              <a:no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/>
              </a:p>
            </p:txBody>
          </p:sp>
          <p:sp>
            <p:nvSpPr>
              <p:cNvPr id="17" name="Oval 16">
                <a:extLst>
                  <a:ext uri="{FF2B5EF4-FFF2-40B4-BE49-F238E27FC236}">
                    <a16:creationId xmlns:a16="http://schemas.microsoft.com/office/drawing/2014/main" id="{CCBE5F58-64E0-DA4C-8003-4951BD6878B0}"/>
                  </a:ext>
                </a:extLst>
              </p:cNvPr>
              <p:cNvSpPr/>
              <p:nvPr/>
            </p:nvSpPr>
            <p:spPr>
              <a:xfrm>
                <a:off x="9308236" y="5886192"/>
                <a:ext cx="239621" cy="239621"/>
              </a:xfrm>
              <a:prstGeom prst="ellipse">
                <a:avLst/>
              </a:prstGeom>
              <a:solidFill>
                <a:srgbClr val="B44800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/>
              </a:p>
            </p:txBody>
          </p:sp>
        </p:grpSp>
      </p:grpSp>
      <p:cxnSp>
        <p:nvCxnSpPr>
          <p:cNvPr id="19" name="Straight Connector 18"/>
          <p:cNvCxnSpPr>
            <a:cxnSpLocks/>
          </p:cNvCxnSpPr>
          <p:nvPr/>
        </p:nvCxnSpPr>
        <p:spPr>
          <a:xfrm>
            <a:off x="4857976" y="6134394"/>
            <a:ext cx="903216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" name="Picture 19">
            <a:extLst>
              <a:ext uri="{FF2B5EF4-FFF2-40B4-BE49-F238E27FC236}">
                <a16:creationId xmlns:a16="http://schemas.microsoft.com/office/drawing/2014/main" id="{B74BA366-1BA2-0542-A81A-BA57A3A94EAE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16272" y="5320853"/>
            <a:ext cx="586625" cy="586625"/>
          </a:xfrm>
          <a:prstGeom prst="rect">
            <a:avLst/>
          </a:prstGeom>
        </p:spPr>
      </p:pic>
      <p:grpSp>
        <p:nvGrpSpPr>
          <p:cNvPr id="21" name="Group 20">
            <a:extLst>
              <a:ext uri="{FF2B5EF4-FFF2-40B4-BE49-F238E27FC236}">
                <a16:creationId xmlns:a16="http://schemas.microsoft.com/office/drawing/2014/main" id="{B9B6BC1C-3A23-7249-B66B-11F96ADEB9C6}"/>
              </a:ext>
            </a:extLst>
          </p:cNvPr>
          <p:cNvGrpSpPr/>
          <p:nvPr/>
        </p:nvGrpSpPr>
        <p:grpSpPr>
          <a:xfrm>
            <a:off x="5613407" y="5314368"/>
            <a:ext cx="1081168" cy="820026"/>
            <a:chOff x="5132366" y="5314368"/>
            <a:chExt cx="1081168" cy="820026"/>
          </a:xfrm>
        </p:grpSpPr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9F2E4487-D0F7-A44C-A138-96B9098E0FE9}"/>
                </a:ext>
              </a:extLst>
            </p:cNvPr>
            <p:cNvCxnSpPr>
              <a:cxnSpLocks/>
            </p:cNvCxnSpPr>
            <p:nvPr/>
          </p:nvCxnSpPr>
          <p:spPr>
            <a:xfrm>
              <a:off x="5356933" y="6134394"/>
              <a:ext cx="543009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4" name="Group 23">
              <a:extLst>
                <a:ext uri="{FF2B5EF4-FFF2-40B4-BE49-F238E27FC236}">
                  <a16:creationId xmlns:a16="http://schemas.microsoft.com/office/drawing/2014/main" id="{1E759B7D-D2E9-4448-8412-BCDB43AD9613}"/>
                </a:ext>
              </a:extLst>
            </p:cNvPr>
            <p:cNvGrpSpPr/>
            <p:nvPr/>
          </p:nvGrpSpPr>
          <p:grpSpPr>
            <a:xfrm>
              <a:off x="5132366" y="5314368"/>
              <a:ext cx="1081168" cy="606822"/>
              <a:chOff x="7603987" y="4260259"/>
              <a:chExt cx="851923" cy="478155"/>
            </a:xfrm>
          </p:grpSpPr>
          <p:pic>
            <p:nvPicPr>
              <p:cNvPr id="25" name="Picture 24">
                <a:extLst>
                  <a:ext uri="{FF2B5EF4-FFF2-40B4-BE49-F238E27FC236}">
                    <a16:creationId xmlns:a16="http://schemas.microsoft.com/office/drawing/2014/main" id="{FCEBFE1C-5286-3146-B24B-159B8B0D897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7603987" y="4260259"/>
                <a:ext cx="851923" cy="478155"/>
              </a:xfrm>
              <a:prstGeom prst="rect">
                <a:avLst/>
              </a:prstGeom>
            </p:spPr>
          </p:pic>
          <p:pic>
            <p:nvPicPr>
              <p:cNvPr id="26" name="Picture 25">
                <a:extLst>
                  <a:ext uri="{FF2B5EF4-FFF2-40B4-BE49-F238E27FC236}">
                    <a16:creationId xmlns:a16="http://schemas.microsoft.com/office/drawing/2014/main" id="{39A2A4FC-64CC-AF47-BC5D-074384D61EC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7735815" y="4289235"/>
                <a:ext cx="199154" cy="199154"/>
              </a:xfrm>
              <a:prstGeom prst="rect">
                <a:avLst/>
              </a:prstGeom>
            </p:spPr>
          </p:pic>
          <p:pic>
            <p:nvPicPr>
              <p:cNvPr id="30" name="Picture 29">
                <a:extLst>
                  <a:ext uri="{FF2B5EF4-FFF2-40B4-BE49-F238E27FC236}">
                    <a16:creationId xmlns:a16="http://schemas.microsoft.com/office/drawing/2014/main" id="{D1EAB27C-2A69-2A4D-BE18-142E1CB9809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8134000" y="4289235"/>
                <a:ext cx="199154" cy="199154"/>
              </a:xfrm>
              <a:prstGeom prst="rect">
                <a:avLst/>
              </a:prstGeom>
            </p:spPr>
          </p:pic>
        </p:grp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E1EA37ED-ED07-924E-B3CE-23516C4EDACA}"/>
              </a:ext>
            </a:extLst>
          </p:cNvPr>
          <p:cNvGrpSpPr/>
          <p:nvPr/>
        </p:nvGrpSpPr>
        <p:grpSpPr>
          <a:xfrm>
            <a:off x="6831742" y="5248438"/>
            <a:ext cx="804593" cy="885956"/>
            <a:chOff x="6243907" y="5248438"/>
            <a:chExt cx="804593" cy="885956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D6EB1D9F-2D02-034B-B2F4-DA54C9967C4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259392" y="5248438"/>
              <a:ext cx="771601" cy="771601"/>
            </a:xfrm>
            <a:prstGeom prst="rect">
              <a:avLst/>
            </a:prstGeom>
          </p:spPr>
        </p:pic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428900AA-B46D-2241-8499-CE9CE75FEFC4}"/>
                </a:ext>
              </a:extLst>
            </p:cNvPr>
            <p:cNvCxnSpPr>
              <a:cxnSpLocks/>
            </p:cNvCxnSpPr>
            <p:nvPr/>
          </p:nvCxnSpPr>
          <p:spPr>
            <a:xfrm>
              <a:off x="6243907" y="6134394"/>
              <a:ext cx="804593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2" name="Rectangle 31">
            <a:extLst>
              <a:ext uri="{FF2B5EF4-FFF2-40B4-BE49-F238E27FC236}">
                <a16:creationId xmlns:a16="http://schemas.microsoft.com/office/drawing/2014/main" id="{A5A0FABF-BEC0-EF4D-AF32-396FCE0F8740}"/>
              </a:ext>
            </a:extLst>
          </p:cNvPr>
          <p:cNvSpPr/>
          <p:nvPr/>
        </p:nvSpPr>
        <p:spPr>
          <a:xfrm>
            <a:off x="0" y="917815"/>
            <a:ext cx="1405288" cy="27275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72000" tIns="36000" rIns="72000" bIns="36000">
            <a:spAutoFit/>
          </a:bodyPr>
          <a:lstStyle/>
          <a:p>
            <a:pPr marL="288000"/>
            <a:r>
              <a:rPr lang="es-ES_tradnl" sz="1300" cap="all" spc="5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Planta baja</a:t>
            </a:r>
            <a:endParaRPr lang="es-ES_tradnl" sz="1300" cap="all" spc="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262786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292964" y="6242400"/>
            <a:ext cx="10093912" cy="367788"/>
          </a:xfrm>
          <a:prstGeom prst="rect">
            <a:avLst/>
          </a:prstGeom>
        </p:spPr>
        <p:txBody>
          <a:bodyPr wrap="square" lIns="90000">
            <a:noAutofit/>
          </a:bodyPr>
          <a:lstStyle/>
          <a:p>
            <a:pPr algn="ctr"/>
            <a:r>
              <a:rPr lang="en-US" sz="2200" spc="50" dirty="0">
                <a:latin typeface="Calibri" charset="0"/>
                <a:ea typeface="Calibri" charset="0"/>
                <a:cs typeface="Calibri" charset="0"/>
              </a:rPr>
              <a:t>EN MEDIO DE LA GRADA </a:t>
            </a:r>
            <a:r>
              <a:rPr lang="en-US" sz="2200" spc="50" dirty="0">
                <a:latin typeface="Calibri" charset="0"/>
                <a:cs typeface="Calibri" charset="0"/>
              </a:rPr>
              <a:t>ESTÁ LA RAMBLA</a:t>
            </a:r>
          </a:p>
        </p:txBody>
      </p:sp>
      <p:cxnSp>
        <p:nvCxnSpPr>
          <p:cNvPr id="54" name="Straight Connector 53"/>
          <p:cNvCxnSpPr/>
          <p:nvPr/>
        </p:nvCxnSpPr>
        <p:spPr>
          <a:xfrm>
            <a:off x="307905" y="4718106"/>
            <a:ext cx="10078968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7" name="Group 26"/>
          <p:cNvGrpSpPr/>
          <p:nvPr/>
        </p:nvGrpSpPr>
        <p:grpSpPr>
          <a:xfrm>
            <a:off x="524712" y="3130079"/>
            <a:ext cx="3490881" cy="716707"/>
            <a:chOff x="524712" y="3130079"/>
            <a:chExt cx="3490881" cy="716707"/>
          </a:xfrm>
        </p:grpSpPr>
        <p:sp>
          <p:nvSpPr>
            <p:cNvPr id="28" name="Rectangle 27"/>
            <p:cNvSpPr/>
            <p:nvPr/>
          </p:nvSpPr>
          <p:spPr>
            <a:xfrm>
              <a:off x="524712" y="3130079"/>
              <a:ext cx="2666966" cy="716707"/>
            </a:xfrm>
            <a:prstGeom prst="rect">
              <a:avLst/>
            </a:prstGeom>
          </p:spPr>
          <p:txBody>
            <a:bodyPr wrap="square" lIns="0" tIns="0" rIns="0" bIns="0" anchor="ctr">
              <a:noAutofit/>
            </a:bodyPr>
            <a:lstStyle/>
            <a:p>
              <a:pPr algn="r">
                <a:lnSpc>
                  <a:spcPts val="3300"/>
                </a:lnSpc>
              </a:pPr>
              <a:r>
                <a:rPr lang="es-ES_tradnl" sz="3300" cap="all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charset="0"/>
                  <a:ea typeface="Calibri Light" charset="0"/>
                  <a:cs typeface="Calibri Light" charset="0"/>
                </a:rPr>
                <a:t>RAMBLA</a:t>
              </a:r>
            </a:p>
          </p:txBody>
        </p:sp>
        <p:cxnSp>
          <p:nvCxnSpPr>
            <p:cNvPr id="29" name="Straight Arrow Connector 28"/>
            <p:cNvCxnSpPr/>
            <p:nvPr/>
          </p:nvCxnSpPr>
          <p:spPr>
            <a:xfrm>
              <a:off x="3422965" y="3449951"/>
              <a:ext cx="592628" cy="0"/>
            </a:xfrm>
            <a:prstGeom prst="straightConnector1">
              <a:avLst/>
            </a:prstGeom>
            <a:ln w="76200" cap="rnd">
              <a:solidFill>
                <a:schemeClr val="bg1">
                  <a:lumMod val="75000"/>
                </a:schemeClr>
              </a:solidFill>
              <a:tailEnd type="arrow" w="lg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9615F5D7-D885-5F45-9BD9-2C80EDF265BD}"/>
              </a:ext>
            </a:extLst>
          </p:cNvPr>
          <p:cNvGrpSpPr/>
          <p:nvPr/>
        </p:nvGrpSpPr>
        <p:grpSpPr>
          <a:xfrm>
            <a:off x="4878882" y="5248438"/>
            <a:ext cx="804593" cy="885956"/>
            <a:chOff x="6243907" y="5248438"/>
            <a:chExt cx="804593" cy="885956"/>
          </a:xfrm>
        </p:grpSpPr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id="{2BEE5FAE-F48B-0A45-99AA-E88A89D2EA8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259392" y="5248438"/>
              <a:ext cx="771601" cy="771601"/>
            </a:xfrm>
            <a:prstGeom prst="rect">
              <a:avLst/>
            </a:prstGeom>
          </p:spPr>
        </p:pic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8C82BE79-2D41-AD44-911E-F04E476BDC9F}"/>
                </a:ext>
              </a:extLst>
            </p:cNvPr>
            <p:cNvCxnSpPr>
              <a:cxnSpLocks/>
            </p:cNvCxnSpPr>
            <p:nvPr/>
          </p:nvCxnSpPr>
          <p:spPr>
            <a:xfrm>
              <a:off x="6243907" y="6134394"/>
              <a:ext cx="804593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9C10520A-8B7B-A94E-AAB9-AA04134B2EE2}"/>
              </a:ext>
            </a:extLst>
          </p:cNvPr>
          <p:cNvGrpSpPr/>
          <p:nvPr/>
        </p:nvGrpSpPr>
        <p:grpSpPr>
          <a:xfrm>
            <a:off x="3247813" y="5342352"/>
            <a:ext cx="823915" cy="792042"/>
            <a:chOff x="3191678" y="5342352"/>
            <a:chExt cx="823915" cy="792042"/>
          </a:xfrm>
        </p:grpSpPr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69E56F7D-E124-854D-A594-D8DE9AC87FFF}"/>
                </a:ext>
              </a:extLst>
            </p:cNvPr>
            <p:cNvCxnSpPr/>
            <p:nvPr/>
          </p:nvCxnSpPr>
          <p:spPr>
            <a:xfrm>
              <a:off x="3191678" y="6134394"/>
              <a:ext cx="823915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1" name="Group 30">
              <a:extLst>
                <a:ext uri="{FF2B5EF4-FFF2-40B4-BE49-F238E27FC236}">
                  <a16:creationId xmlns:a16="http://schemas.microsoft.com/office/drawing/2014/main" id="{023422D1-24A8-9E49-874D-45410B48736B}"/>
                </a:ext>
              </a:extLst>
            </p:cNvPr>
            <p:cNvGrpSpPr/>
            <p:nvPr/>
          </p:nvGrpSpPr>
          <p:grpSpPr>
            <a:xfrm>
              <a:off x="3279523" y="5342352"/>
              <a:ext cx="648224" cy="648227"/>
              <a:chOff x="1972712" y="5263997"/>
              <a:chExt cx="648224" cy="648227"/>
            </a:xfrm>
          </p:grpSpPr>
          <p:sp>
            <p:nvSpPr>
              <p:cNvPr id="32" name="Oval 31">
                <a:extLst>
                  <a:ext uri="{FF2B5EF4-FFF2-40B4-BE49-F238E27FC236}">
                    <a16:creationId xmlns:a16="http://schemas.microsoft.com/office/drawing/2014/main" id="{B41B274D-78B5-7D43-A384-B13E4B70A7C5}"/>
                  </a:ext>
                </a:extLst>
              </p:cNvPr>
              <p:cNvSpPr/>
              <p:nvPr/>
            </p:nvSpPr>
            <p:spPr>
              <a:xfrm>
                <a:off x="1972712" y="5263997"/>
                <a:ext cx="648224" cy="648227"/>
              </a:xfrm>
              <a:prstGeom prst="ellipse">
                <a:avLst/>
              </a:prstGeom>
              <a:no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/>
              </a:p>
            </p:txBody>
          </p:sp>
          <p:sp>
            <p:nvSpPr>
              <p:cNvPr id="33" name="Oval 32">
                <a:extLst>
                  <a:ext uri="{FF2B5EF4-FFF2-40B4-BE49-F238E27FC236}">
                    <a16:creationId xmlns:a16="http://schemas.microsoft.com/office/drawing/2014/main" id="{4C711C9F-11BC-784E-9054-2A578EA91F07}"/>
                  </a:ext>
                </a:extLst>
              </p:cNvPr>
              <p:cNvSpPr/>
              <p:nvPr/>
            </p:nvSpPr>
            <p:spPr>
              <a:xfrm>
                <a:off x="2167321" y="5458606"/>
                <a:ext cx="259007" cy="259008"/>
              </a:xfrm>
              <a:prstGeom prst="ellipse">
                <a:avLst/>
              </a:prstGeom>
              <a:solidFill>
                <a:srgbClr val="B44800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/>
              </a:p>
            </p:txBody>
          </p:sp>
        </p:grpSp>
      </p:grpSp>
      <p:pic>
        <p:nvPicPr>
          <p:cNvPr id="37" name="Picture 36">
            <a:extLst>
              <a:ext uri="{FF2B5EF4-FFF2-40B4-BE49-F238E27FC236}">
                <a16:creationId xmlns:a16="http://schemas.microsoft.com/office/drawing/2014/main" id="{16103794-5119-BF48-8953-9AD10169583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66436" y="260081"/>
            <a:ext cx="6108700" cy="4330700"/>
          </a:xfrm>
          <a:prstGeom prst="rect">
            <a:avLst/>
          </a:prstGeom>
        </p:spPr>
      </p:pic>
      <p:grpSp>
        <p:nvGrpSpPr>
          <p:cNvPr id="39" name="Group 38">
            <a:extLst>
              <a:ext uri="{FF2B5EF4-FFF2-40B4-BE49-F238E27FC236}">
                <a16:creationId xmlns:a16="http://schemas.microsoft.com/office/drawing/2014/main" id="{76C75BC3-B490-4D44-A591-725E98DC1DD0}"/>
              </a:ext>
            </a:extLst>
          </p:cNvPr>
          <p:cNvGrpSpPr/>
          <p:nvPr/>
        </p:nvGrpSpPr>
        <p:grpSpPr>
          <a:xfrm>
            <a:off x="6787783" y="4889587"/>
            <a:ext cx="1373862" cy="1244807"/>
            <a:chOff x="2049104" y="4889587"/>
            <a:chExt cx="1373862" cy="1244807"/>
          </a:xfrm>
        </p:grpSpPr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id="{ECC1AC03-854A-5B44-AAE9-99810F5DE1F0}"/>
                </a:ext>
              </a:extLst>
            </p:cNvPr>
            <p:cNvCxnSpPr>
              <a:cxnSpLocks/>
            </p:cNvCxnSpPr>
            <p:nvPr/>
          </p:nvCxnSpPr>
          <p:spPr>
            <a:xfrm>
              <a:off x="2049104" y="6134394"/>
              <a:ext cx="1373861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41" name="Picture 40">
              <a:extLst>
                <a:ext uri="{FF2B5EF4-FFF2-40B4-BE49-F238E27FC236}">
                  <a16:creationId xmlns:a16="http://schemas.microsoft.com/office/drawing/2014/main" id="{B34A380B-45ED-D04C-B792-41A7BC6B2E6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049104" y="4889587"/>
              <a:ext cx="1373862" cy="1189317"/>
            </a:xfrm>
            <a:prstGeom prst="rect">
              <a:avLst/>
            </a:prstGeom>
          </p:spPr>
        </p:pic>
      </p:grpSp>
      <p:grpSp>
        <p:nvGrpSpPr>
          <p:cNvPr id="3" name="Group 20">
            <a:extLst>
              <a:ext uri="{FF2B5EF4-FFF2-40B4-BE49-F238E27FC236}">
                <a16:creationId xmlns:a16="http://schemas.microsoft.com/office/drawing/2014/main" id="{59ACA13D-AA26-B310-F5DA-1E7AC2BF5391}"/>
              </a:ext>
            </a:extLst>
          </p:cNvPr>
          <p:cNvGrpSpPr/>
          <p:nvPr/>
        </p:nvGrpSpPr>
        <p:grpSpPr>
          <a:xfrm>
            <a:off x="5694519" y="5314368"/>
            <a:ext cx="1081168" cy="820026"/>
            <a:chOff x="5132366" y="5314368"/>
            <a:chExt cx="1081168" cy="820026"/>
          </a:xfrm>
        </p:grpSpPr>
        <p:cxnSp>
          <p:nvCxnSpPr>
            <p:cNvPr id="4" name="Straight Connector 22">
              <a:extLst>
                <a:ext uri="{FF2B5EF4-FFF2-40B4-BE49-F238E27FC236}">
                  <a16:creationId xmlns:a16="http://schemas.microsoft.com/office/drawing/2014/main" id="{2D24CDB5-018B-6FC1-3144-C6473A0F3C9B}"/>
                </a:ext>
              </a:extLst>
            </p:cNvPr>
            <p:cNvCxnSpPr>
              <a:cxnSpLocks/>
            </p:cNvCxnSpPr>
            <p:nvPr/>
          </p:nvCxnSpPr>
          <p:spPr>
            <a:xfrm>
              <a:off x="5258321" y="6134394"/>
              <a:ext cx="543009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5" name="Group 23">
              <a:extLst>
                <a:ext uri="{FF2B5EF4-FFF2-40B4-BE49-F238E27FC236}">
                  <a16:creationId xmlns:a16="http://schemas.microsoft.com/office/drawing/2014/main" id="{1A9CBF89-0E72-80C9-10E7-265DA50AEA48}"/>
                </a:ext>
              </a:extLst>
            </p:cNvPr>
            <p:cNvGrpSpPr/>
            <p:nvPr/>
          </p:nvGrpSpPr>
          <p:grpSpPr>
            <a:xfrm>
              <a:off x="5132366" y="5314368"/>
              <a:ext cx="1081168" cy="606822"/>
              <a:chOff x="7603987" y="4260259"/>
              <a:chExt cx="851923" cy="478155"/>
            </a:xfrm>
          </p:grpSpPr>
          <p:pic>
            <p:nvPicPr>
              <p:cNvPr id="7" name="Picture 24">
                <a:extLst>
                  <a:ext uri="{FF2B5EF4-FFF2-40B4-BE49-F238E27FC236}">
                    <a16:creationId xmlns:a16="http://schemas.microsoft.com/office/drawing/2014/main" id="{83C0E46C-7342-5D26-65F6-CFEC95D5BA7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7603987" y="4260259"/>
                <a:ext cx="851923" cy="478155"/>
              </a:xfrm>
              <a:prstGeom prst="rect">
                <a:avLst/>
              </a:prstGeom>
            </p:spPr>
          </p:pic>
          <p:pic>
            <p:nvPicPr>
              <p:cNvPr id="8" name="Picture 25">
                <a:extLst>
                  <a:ext uri="{FF2B5EF4-FFF2-40B4-BE49-F238E27FC236}">
                    <a16:creationId xmlns:a16="http://schemas.microsoft.com/office/drawing/2014/main" id="{ED212171-04E1-8333-55D8-8ECB9360EFD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7735815" y="4289235"/>
                <a:ext cx="199154" cy="199154"/>
              </a:xfrm>
              <a:prstGeom prst="rect">
                <a:avLst/>
              </a:prstGeom>
            </p:spPr>
          </p:pic>
          <p:pic>
            <p:nvPicPr>
              <p:cNvPr id="9" name="Picture 29">
                <a:extLst>
                  <a:ext uri="{FF2B5EF4-FFF2-40B4-BE49-F238E27FC236}">
                    <a16:creationId xmlns:a16="http://schemas.microsoft.com/office/drawing/2014/main" id="{35275B81-4618-2FB7-5808-908B948C012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8134000" y="4289235"/>
                <a:ext cx="199154" cy="199154"/>
              </a:xfrm>
              <a:prstGeom prst="rect">
                <a:avLst/>
              </a:prstGeom>
            </p:spPr>
          </p:pic>
        </p:grpSp>
      </p:grpSp>
      <p:sp>
        <p:nvSpPr>
          <p:cNvPr id="34" name="Rectangle 33">
            <a:extLst>
              <a:ext uri="{FF2B5EF4-FFF2-40B4-BE49-F238E27FC236}">
                <a16:creationId xmlns:a16="http://schemas.microsoft.com/office/drawing/2014/main" id="{8A465C1C-2BD8-CC40-9000-7E388014DB8C}"/>
              </a:ext>
            </a:extLst>
          </p:cNvPr>
          <p:cNvSpPr/>
          <p:nvPr/>
        </p:nvSpPr>
        <p:spPr>
          <a:xfrm>
            <a:off x="0" y="917815"/>
            <a:ext cx="1405288" cy="27275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72000" tIns="36000" rIns="72000" bIns="36000">
            <a:spAutoFit/>
          </a:bodyPr>
          <a:lstStyle/>
          <a:p>
            <a:pPr marL="288000"/>
            <a:r>
              <a:rPr lang="es-ES_tradnl" sz="1300" cap="all" spc="5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Planta baja</a:t>
            </a:r>
            <a:endParaRPr lang="es-ES_tradnl" sz="1300" cap="all" spc="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908341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292964" y="6242400"/>
            <a:ext cx="10093912" cy="367788"/>
          </a:xfrm>
          <a:prstGeom prst="rect">
            <a:avLst/>
          </a:prstGeom>
        </p:spPr>
        <p:txBody>
          <a:bodyPr wrap="square" lIns="90000">
            <a:noAutofit/>
          </a:bodyPr>
          <a:lstStyle/>
          <a:p>
            <a:pPr algn="ctr"/>
            <a:r>
              <a:rPr lang="en-US" sz="2200" spc="50" dirty="0">
                <a:latin typeface="Calibri" charset="0"/>
                <a:cs typeface="Calibri" charset="0"/>
              </a:rPr>
              <a:t>EN LA RAMBLA A </a:t>
            </a:r>
            <a:r>
              <a:rPr lang="en-US" sz="2200" spc="50" dirty="0">
                <a:latin typeface="Calibri" charset="0"/>
                <a:ea typeface="Calibri" charset="0"/>
                <a:cs typeface="Calibri" charset="0"/>
              </a:rPr>
              <a:t>LA IZQUIERDA ESTÁ LA SALA 1 DE EXPOSICIONES</a:t>
            </a:r>
          </a:p>
        </p:txBody>
      </p:sp>
      <p:cxnSp>
        <p:nvCxnSpPr>
          <p:cNvPr id="54" name="Straight Connector 53"/>
          <p:cNvCxnSpPr/>
          <p:nvPr/>
        </p:nvCxnSpPr>
        <p:spPr>
          <a:xfrm>
            <a:off x="307905" y="4718106"/>
            <a:ext cx="10078968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7" name="Group 26"/>
          <p:cNvGrpSpPr/>
          <p:nvPr/>
        </p:nvGrpSpPr>
        <p:grpSpPr>
          <a:xfrm>
            <a:off x="524712" y="3130079"/>
            <a:ext cx="3490881" cy="716707"/>
            <a:chOff x="524712" y="3130079"/>
            <a:chExt cx="3490881" cy="716707"/>
          </a:xfrm>
        </p:grpSpPr>
        <p:sp>
          <p:nvSpPr>
            <p:cNvPr id="28" name="Rectangle 27"/>
            <p:cNvSpPr/>
            <p:nvPr/>
          </p:nvSpPr>
          <p:spPr>
            <a:xfrm>
              <a:off x="524712" y="3130079"/>
              <a:ext cx="2666966" cy="716707"/>
            </a:xfrm>
            <a:prstGeom prst="rect">
              <a:avLst/>
            </a:prstGeom>
          </p:spPr>
          <p:txBody>
            <a:bodyPr wrap="square" lIns="0" tIns="0" rIns="0" bIns="0" anchor="ctr">
              <a:noAutofit/>
            </a:bodyPr>
            <a:lstStyle/>
            <a:p>
              <a:pPr algn="r">
                <a:lnSpc>
                  <a:spcPts val="3300"/>
                </a:lnSpc>
              </a:pPr>
              <a:r>
                <a:rPr lang="es-ES_tradnl" sz="3300" cap="all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charset="0"/>
                  <a:ea typeface="Calibri Light" charset="0"/>
                  <a:cs typeface="Calibri Light" charset="0"/>
                </a:rPr>
                <a:t>SALA 1 DE EXPOSICIONES</a:t>
              </a:r>
            </a:p>
          </p:txBody>
        </p:sp>
        <p:cxnSp>
          <p:nvCxnSpPr>
            <p:cNvPr id="29" name="Straight Arrow Connector 28"/>
            <p:cNvCxnSpPr/>
            <p:nvPr/>
          </p:nvCxnSpPr>
          <p:spPr>
            <a:xfrm>
              <a:off x="3422965" y="3449951"/>
              <a:ext cx="592628" cy="0"/>
            </a:xfrm>
            <a:prstGeom prst="straightConnector1">
              <a:avLst/>
            </a:prstGeom>
            <a:ln w="76200" cap="rnd">
              <a:solidFill>
                <a:schemeClr val="bg1">
                  <a:lumMod val="75000"/>
                </a:schemeClr>
              </a:solidFill>
              <a:tailEnd type="arrow" w="lg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" name="Group 15"/>
          <p:cNvGrpSpPr/>
          <p:nvPr/>
        </p:nvGrpSpPr>
        <p:grpSpPr>
          <a:xfrm>
            <a:off x="3887308" y="5320705"/>
            <a:ext cx="1305622" cy="813689"/>
            <a:chOff x="1763847" y="5320705"/>
            <a:chExt cx="1305622" cy="813689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1763847" y="6134394"/>
              <a:ext cx="1305622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8" name="Group 17"/>
            <p:cNvGrpSpPr>
              <a:grpSpLocks/>
            </p:cNvGrpSpPr>
            <p:nvPr/>
          </p:nvGrpSpPr>
          <p:grpSpPr>
            <a:xfrm flipH="1">
              <a:off x="1902433" y="5320705"/>
              <a:ext cx="1028451" cy="734862"/>
              <a:chOff x="4890374" y="5724275"/>
              <a:chExt cx="905568" cy="647058"/>
            </a:xfrm>
          </p:grpSpPr>
          <p:pic>
            <p:nvPicPr>
              <p:cNvPr id="19" name="Picture 18"/>
              <p:cNvPicPr>
                <a:picLocks noChangeAspect="1"/>
              </p:cNvPicPr>
              <p:nvPr/>
            </p:nvPicPr>
            <p:blipFill>
              <a:blip r:embed="rId2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5324047" y="5724276"/>
                <a:ext cx="471895" cy="471895"/>
              </a:xfrm>
              <a:prstGeom prst="rect">
                <a:avLst/>
              </a:prstGeom>
            </p:spPr>
          </p:pic>
          <p:pic>
            <p:nvPicPr>
              <p:cNvPr id="20" name="Picture 19"/>
              <p:cNvPicPr>
                <a:picLocks noChangeAspect="1"/>
              </p:cNvPicPr>
              <p:nvPr/>
            </p:nvPicPr>
            <p:blipFill>
              <a:blip r:embed="rId3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flipH="1">
                <a:off x="4890374" y="5724275"/>
                <a:ext cx="475200" cy="475200"/>
              </a:xfrm>
              <a:prstGeom prst="rect">
                <a:avLst/>
              </a:prstGeom>
            </p:spPr>
          </p:pic>
          <p:pic>
            <p:nvPicPr>
              <p:cNvPr id="21" name="Picture 20"/>
              <p:cNvPicPr>
                <a:picLocks noChangeAspect="1"/>
              </p:cNvPicPr>
              <p:nvPr/>
            </p:nvPicPr>
            <p:blipFill>
              <a:blip r:embed="rId4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16200000">
                <a:off x="5482334" y="6172179"/>
                <a:ext cx="199154" cy="199154"/>
              </a:xfrm>
              <a:prstGeom prst="rect">
                <a:avLst/>
              </a:prstGeom>
            </p:spPr>
          </p:pic>
        </p:grpSp>
      </p:grpSp>
      <p:grpSp>
        <p:nvGrpSpPr>
          <p:cNvPr id="23" name="Group 22"/>
          <p:cNvGrpSpPr/>
          <p:nvPr/>
        </p:nvGrpSpPr>
        <p:grpSpPr>
          <a:xfrm>
            <a:off x="6241687" y="5311077"/>
            <a:ext cx="2997392" cy="823317"/>
            <a:chOff x="6502742" y="5311077"/>
            <a:chExt cx="2997392" cy="823317"/>
          </a:xfrm>
        </p:grpSpPr>
        <p:pic>
          <p:nvPicPr>
            <p:cNvPr id="24" name="Picture 23">
              <a:extLst>
                <a:ext uri="{FF2B5EF4-FFF2-40B4-BE49-F238E27FC236}">
                  <a16:creationId xmlns:a16="http://schemas.microsoft.com/office/drawing/2014/main" id="{6F2A3C7C-7FEE-8441-9B63-9056D6A42AF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321246" y="5330287"/>
              <a:ext cx="576757" cy="576757"/>
            </a:xfrm>
            <a:prstGeom prst="rect">
              <a:avLst/>
            </a:prstGeom>
          </p:spPr>
        </p:pic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9AF5D080-0EAA-A744-9E16-64FEB28D1B14}"/>
                </a:ext>
              </a:extLst>
            </p:cNvPr>
            <p:cNvGrpSpPr/>
            <p:nvPr/>
          </p:nvGrpSpPr>
          <p:grpSpPr>
            <a:xfrm>
              <a:off x="6502742" y="5311077"/>
              <a:ext cx="2997392" cy="823317"/>
              <a:chOff x="5830067" y="5311077"/>
              <a:chExt cx="2997392" cy="823317"/>
            </a:xfrm>
          </p:grpSpPr>
          <p:cxnSp>
            <p:nvCxnSpPr>
              <p:cNvPr id="26" name="Straight Connector 25"/>
              <p:cNvCxnSpPr>
                <a:cxnSpLocks/>
              </p:cNvCxnSpPr>
              <p:nvPr/>
            </p:nvCxnSpPr>
            <p:spPr>
              <a:xfrm>
                <a:off x="5830067" y="6134394"/>
                <a:ext cx="2997392" cy="0"/>
              </a:xfrm>
              <a:prstGeom prst="line">
                <a:avLst/>
              </a:prstGeom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pic>
            <p:nvPicPr>
              <p:cNvPr id="30" name="Picture 29">
                <a:extLst>
                  <a:ext uri="{FF2B5EF4-FFF2-40B4-BE49-F238E27FC236}">
                    <a16:creationId xmlns:a16="http://schemas.microsoft.com/office/drawing/2014/main" id="{1991F88B-A2C1-FC4A-B45A-681FC67D686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7309692" y="5311077"/>
                <a:ext cx="602602" cy="602602"/>
              </a:xfrm>
              <a:prstGeom prst="rect">
                <a:avLst/>
              </a:prstGeom>
            </p:spPr>
          </p:pic>
        </p:grp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B9B6BC1C-3A23-7249-B66B-11F96ADEB9C6}"/>
              </a:ext>
            </a:extLst>
          </p:cNvPr>
          <p:cNvGrpSpPr/>
          <p:nvPr/>
        </p:nvGrpSpPr>
        <p:grpSpPr>
          <a:xfrm>
            <a:off x="5023691" y="5314368"/>
            <a:ext cx="1081168" cy="820026"/>
            <a:chOff x="5132366" y="5314368"/>
            <a:chExt cx="1081168" cy="820026"/>
          </a:xfrm>
        </p:grpSpPr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9F2E4487-D0F7-A44C-A138-96B9098E0FE9}"/>
                </a:ext>
              </a:extLst>
            </p:cNvPr>
            <p:cNvCxnSpPr>
              <a:cxnSpLocks/>
            </p:cNvCxnSpPr>
            <p:nvPr/>
          </p:nvCxnSpPr>
          <p:spPr>
            <a:xfrm>
              <a:off x="5356933" y="6134394"/>
              <a:ext cx="543009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3" name="Group 32">
              <a:extLst>
                <a:ext uri="{FF2B5EF4-FFF2-40B4-BE49-F238E27FC236}">
                  <a16:creationId xmlns:a16="http://schemas.microsoft.com/office/drawing/2014/main" id="{1E759B7D-D2E9-4448-8412-BCDB43AD9613}"/>
                </a:ext>
              </a:extLst>
            </p:cNvPr>
            <p:cNvGrpSpPr/>
            <p:nvPr/>
          </p:nvGrpSpPr>
          <p:grpSpPr>
            <a:xfrm>
              <a:off x="5132366" y="5314368"/>
              <a:ext cx="1081168" cy="606822"/>
              <a:chOff x="7603987" y="4260259"/>
              <a:chExt cx="851923" cy="478155"/>
            </a:xfrm>
          </p:grpSpPr>
          <p:pic>
            <p:nvPicPr>
              <p:cNvPr id="34" name="Picture 33">
                <a:extLst>
                  <a:ext uri="{FF2B5EF4-FFF2-40B4-BE49-F238E27FC236}">
                    <a16:creationId xmlns:a16="http://schemas.microsoft.com/office/drawing/2014/main" id="{FCEBFE1C-5286-3146-B24B-159B8B0D897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7603987" y="4260259"/>
                <a:ext cx="851923" cy="478155"/>
              </a:xfrm>
              <a:prstGeom prst="rect">
                <a:avLst/>
              </a:prstGeom>
            </p:spPr>
          </p:pic>
          <p:pic>
            <p:nvPicPr>
              <p:cNvPr id="35" name="Picture 34">
                <a:extLst>
                  <a:ext uri="{FF2B5EF4-FFF2-40B4-BE49-F238E27FC236}">
                    <a16:creationId xmlns:a16="http://schemas.microsoft.com/office/drawing/2014/main" id="{39A2A4FC-64CC-AF47-BC5D-074384D61EC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7735815" y="4289235"/>
                <a:ext cx="199154" cy="199154"/>
              </a:xfrm>
              <a:prstGeom prst="rect">
                <a:avLst/>
              </a:prstGeom>
            </p:spPr>
          </p:pic>
          <p:pic>
            <p:nvPicPr>
              <p:cNvPr id="36" name="Picture 35">
                <a:extLst>
                  <a:ext uri="{FF2B5EF4-FFF2-40B4-BE49-F238E27FC236}">
                    <a16:creationId xmlns:a16="http://schemas.microsoft.com/office/drawing/2014/main" id="{D1EAB27C-2A69-2A4D-BE18-142E1CB9809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8134000" y="4289235"/>
                <a:ext cx="199154" cy="199154"/>
              </a:xfrm>
              <a:prstGeom prst="rect">
                <a:avLst/>
              </a:prstGeom>
            </p:spPr>
          </p:pic>
        </p:grp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49E5A187-A48A-AA48-A8FF-58E9EDF16521}"/>
              </a:ext>
            </a:extLst>
          </p:cNvPr>
          <p:cNvGrpSpPr/>
          <p:nvPr/>
        </p:nvGrpSpPr>
        <p:grpSpPr>
          <a:xfrm>
            <a:off x="1834613" y="4889587"/>
            <a:ext cx="1373862" cy="1244807"/>
            <a:chOff x="2049104" y="4889587"/>
            <a:chExt cx="1373862" cy="1244807"/>
          </a:xfrm>
        </p:grpSpPr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6D96F6D9-F993-B54A-B4DC-0EEC103B9946}"/>
                </a:ext>
              </a:extLst>
            </p:cNvPr>
            <p:cNvCxnSpPr>
              <a:cxnSpLocks/>
            </p:cNvCxnSpPr>
            <p:nvPr/>
          </p:nvCxnSpPr>
          <p:spPr>
            <a:xfrm>
              <a:off x="2049104" y="6134394"/>
              <a:ext cx="1373861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42" name="Picture 41">
              <a:extLst>
                <a:ext uri="{FF2B5EF4-FFF2-40B4-BE49-F238E27FC236}">
                  <a16:creationId xmlns:a16="http://schemas.microsoft.com/office/drawing/2014/main" id="{FF1F2913-B9A2-294C-8E4F-EAD1BB2859A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049104" y="4889587"/>
              <a:ext cx="1373862" cy="1189317"/>
            </a:xfrm>
            <a:prstGeom prst="rect">
              <a:avLst/>
            </a:prstGeom>
          </p:spPr>
        </p:pic>
      </p:grpSp>
      <p:sp>
        <p:nvSpPr>
          <p:cNvPr id="38" name="Rectangle 37"/>
          <p:cNvSpPr/>
          <p:nvPr/>
        </p:nvSpPr>
        <p:spPr>
          <a:xfrm>
            <a:off x="0" y="917815"/>
            <a:ext cx="1405288" cy="27275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72000" tIns="36000" rIns="72000" bIns="36000">
            <a:spAutoFit/>
          </a:bodyPr>
          <a:lstStyle/>
          <a:p>
            <a:pPr marL="288000"/>
            <a:r>
              <a:rPr lang="es-ES_tradnl" sz="1300" cap="all" spc="5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Planta baja</a:t>
            </a:r>
            <a:endParaRPr lang="es-ES_tradnl" sz="1300" cap="all" spc="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37" name="Picture 36">
            <a:extLst>
              <a:ext uri="{FF2B5EF4-FFF2-40B4-BE49-F238E27FC236}">
                <a16:creationId xmlns:a16="http://schemas.microsoft.com/office/drawing/2014/main" id="{003E9F56-5967-B048-9265-A6300D78921D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66434" y="256381"/>
            <a:ext cx="6108699" cy="43354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529631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tge 6">
            <a:extLst>
              <a:ext uri="{FF2B5EF4-FFF2-40B4-BE49-F238E27FC236}">
                <a16:creationId xmlns:a16="http://schemas.microsoft.com/office/drawing/2014/main" id="{2110D09A-8E2C-8B05-E80B-4BF62B0C6EB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42431" y="260081"/>
            <a:ext cx="6144442" cy="435002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292964" y="6242400"/>
            <a:ext cx="10093912" cy="367788"/>
          </a:xfrm>
          <a:prstGeom prst="rect">
            <a:avLst/>
          </a:prstGeom>
        </p:spPr>
        <p:txBody>
          <a:bodyPr wrap="square" lIns="90000">
            <a:noAutofit/>
          </a:bodyPr>
          <a:lstStyle/>
          <a:p>
            <a:pPr algn="ctr"/>
            <a:r>
              <a:rPr lang="en-US" sz="2200" spc="50" dirty="0">
                <a:latin typeface="Calibri" charset="0"/>
                <a:cs typeface="Calibri" charset="0"/>
              </a:rPr>
              <a:t>EN LA RAMBLA A LA </a:t>
            </a:r>
            <a:r>
              <a:rPr lang="en-US" sz="2200" spc="50" dirty="0">
                <a:latin typeface="Calibri" charset="0"/>
                <a:ea typeface="Calibri" charset="0"/>
                <a:cs typeface="Calibri" charset="0"/>
              </a:rPr>
              <a:t>DERECHA ESTÁN EL AULA S1 Y EL AULA S2 </a:t>
            </a:r>
          </a:p>
        </p:txBody>
      </p:sp>
      <p:cxnSp>
        <p:nvCxnSpPr>
          <p:cNvPr id="54" name="Straight Connector 53"/>
          <p:cNvCxnSpPr/>
          <p:nvPr/>
        </p:nvCxnSpPr>
        <p:spPr>
          <a:xfrm>
            <a:off x="307905" y="4718106"/>
            <a:ext cx="10078968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7" name="Group 26"/>
          <p:cNvGrpSpPr/>
          <p:nvPr/>
        </p:nvGrpSpPr>
        <p:grpSpPr>
          <a:xfrm>
            <a:off x="524712" y="3130079"/>
            <a:ext cx="3490881" cy="716707"/>
            <a:chOff x="524712" y="3130079"/>
            <a:chExt cx="3490881" cy="716707"/>
          </a:xfrm>
        </p:grpSpPr>
        <p:sp>
          <p:nvSpPr>
            <p:cNvPr id="28" name="Rectangle 27"/>
            <p:cNvSpPr/>
            <p:nvPr/>
          </p:nvSpPr>
          <p:spPr>
            <a:xfrm>
              <a:off x="524712" y="3130079"/>
              <a:ext cx="2666966" cy="716707"/>
            </a:xfrm>
            <a:prstGeom prst="rect">
              <a:avLst/>
            </a:prstGeom>
          </p:spPr>
          <p:txBody>
            <a:bodyPr wrap="square" lIns="0" tIns="0" rIns="0" bIns="0" anchor="ctr">
              <a:noAutofit/>
            </a:bodyPr>
            <a:lstStyle/>
            <a:p>
              <a:pPr algn="r">
                <a:lnSpc>
                  <a:spcPts val="3300"/>
                </a:lnSpc>
              </a:pPr>
              <a:r>
                <a:rPr lang="es-ES_tradnl" sz="3300" cap="all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charset="0"/>
                  <a:ea typeface="Calibri Light" charset="0"/>
                  <a:cs typeface="Calibri Light" charset="0"/>
                </a:rPr>
                <a:t>AULA S1 Y AULA S2</a:t>
              </a:r>
            </a:p>
          </p:txBody>
        </p:sp>
        <p:cxnSp>
          <p:nvCxnSpPr>
            <p:cNvPr id="29" name="Straight Arrow Connector 28"/>
            <p:cNvCxnSpPr/>
            <p:nvPr/>
          </p:nvCxnSpPr>
          <p:spPr>
            <a:xfrm>
              <a:off x="3422965" y="3449951"/>
              <a:ext cx="592628" cy="0"/>
            </a:xfrm>
            <a:prstGeom prst="straightConnector1">
              <a:avLst/>
            </a:prstGeom>
            <a:ln w="76200" cap="rnd">
              <a:solidFill>
                <a:schemeClr val="bg1">
                  <a:lumMod val="75000"/>
                </a:schemeClr>
              </a:solidFill>
              <a:tailEnd type="arrow" w="lg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3" name="Group 12"/>
          <p:cNvGrpSpPr/>
          <p:nvPr/>
        </p:nvGrpSpPr>
        <p:grpSpPr>
          <a:xfrm>
            <a:off x="4100625" y="5320705"/>
            <a:ext cx="1074336" cy="813689"/>
            <a:chOff x="4248753" y="5320705"/>
            <a:chExt cx="1074336" cy="813689"/>
          </a:xfrm>
        </p:grpSpPr>
        <p:cxnSp>
          <p:nvCxnSpPr>
            <p:cNvPr id="14" name="Straight Connector 13"/>
            <p:cNvCxnSpPr/>
            <p:nvPr/>
          </p:nvCxnSpPr>
          <p:spPr>
            <a:xfrm flipH="1">
              <a:off x="4248753" y="6134394"/>
              <a:ext cx="1074336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5" name="Group 14"/>
            <p:cNvGrpSpPr>
              <a:grpSpLocks/>
            </p:cNvGrpSpPr>
            <p:nvPr/>
          </p:nvGrpSpPr>
          <p:grpSpPr>
            <a:xfrm>
              <a:off x="4293710" y="5320705"/>
              <a:ext cx="1029378" cy="734862"/>
              <a:chOff x="4890374" y="5724275"/>
              <a:chExt cx="905568" cy="647058"/>
            </a:xfrm>
          </p:grpSpPr>
          <p:pic>
            <p:nvPicPr>
              <p:cNvPr id="16" name="Picture 15"/>
              <p:cNvPicPr>
                <a:picLocks noChangeAspect="1"/>
              </p:cNvPicPr>
              <p:nvPr/>
            </p:nvPicPr>
            <p:blipFill>
              <a:blip r:embed="rId3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5324047" y="5724276"/>
                <a:ext cx="471895" cy="471895"/>
              </a:xfrm>
              <a:prstGeom prst="rect">
                <a:avLst/>
              </a:prstGeom>
            </p:spPr>
          </p:pic>
          <p:pic>
            <p:nvPicPr>
              <p:cNvPr id="17" name="Picture 16"/>
              <p:cNvPicPr>
                <a:picLocks noChangeAspect="1"/>
              </p:cNvPicPr>
              <p:nvPr/>
            </p:nvPicPr>
            <p:blipFill>
              <a:blip r:embed="rId4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flipH="1">
                <a:off x="4890374" y="5724275"/>
                <a:ext cx="475200" cy="475200"/>
              </a:xfrm>
              <a:prstGeom prst="rect">
                <a:avLst/>
              </a:prstGeom>
            </p:spPr>
          </p:pic>
          <p:pic>
            <p:nvPicPr>
              <p:cNvPr id="18" name="Picture 17"/>
              <p:cNvPicPr>
                <a:picLocks noChangeAspect="1"/>
              </p:cNvPicPr>
              <p:nvPr/>
            </p:nvPicPr>
            <p:blipFill>
              <a:blip r:embed="rId5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16200000">
                <a:off x="5482334" y="6172179"/>
                <a:ext cx="199154" cy="199154"/>
              </a:xfrm>
              <a:prstGeom prst="rect">
                <a:avLst/>
              </a:prstGeom>
            </p:spPr>
          </p:pic>
        </p:grp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1B07CCDE-0251-C04E-A49A-AE9191902986}"/>
              </a:ext>
            </a:extLst>
          </p:cNvPr>
          <p:cNvGrpSpPr/>
          <p:nvPr/>
        </p:nvGrpSpPr>
        <p:grpSpPr>
          <a:xfrm>
            <a:off x="5122410" y="5314368"/>
            <a:ext cx="1081168" cy="820026"/>
            <a:chOff x="5132366" y="5314368"/>
            <a:chExt cx="1081168" cy="820026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5306940" y="6134394"/>
              <a:ext cx="681221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1" name="Group 20"/>
            <p:cNvGrpSpPr/>
            <p:nvPr/>
          </p:nvGrpSpPr>
          <p:grpSpPr>
            <a:xfrm>
              <a:off x="5132366" y="5314368"/>
              <a:ext cx="1081168" cy="606822"/>
              <a:chOff x="7603987" y="4260259"/>
              <a:chExt cx="851923" cy="478155"/>
            </a:xfrm>
          </p:grpSpPr>
          <p:pic>
            <p:nvPicPr>
              <p:cNvPr id="23" name="Picture 22"/>
              <p:cNvPicPr>
                <a:picLocks noChangeAspect="1"/>
              </p:cNvPicPr>
              <p:nvPr/>
            </p:nvPicPr>
            <p:blipFill>
              <a:blip r:embed="rId6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7603987" y="4260259"/>
                <a:ext cx="851923" cy="478155"/>
              </a:xfrm>
              <a:prstGeom prst="rect">
                <a:avLst/>
              </a:prstGeom>
            </p:spPr>
          </p:pic>
          <p:pic>
            <p:nvPicPr>
              <p:cNvPr id="24" name="Picture 23"/>
              <p:cNvPicPr>
                <a:picLocks noChangeAspect="1"/>
              </p:cNvPicPr>
              <p:nvPr/>
            </p:nvPicPr>
            <p:blipFill>
              <a:blip r:embed="rId7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7735815" y="4289235"/>
                <a:ext cx="199154" cy="199154"/>
              </a:xfrm>
              <a:prstGeom prst="rect">
                <a:avLst/>
              </a:prstGeom>
            </p:spPr>
          </p:pic>
          <p:pic>
            <p:nvPicPr>
              <p:cNvPr id="25" name="Picture 24"/>
              <p:cNvPicPr>
                <a:picLocks noChangeAspect="1"/>
              </p:cNvPicPr>
              <p:nvPr/>
            </p:nvPicPr>
            <p:blipFill>
              <a:blip r:embed="rId7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8134000" y="4289235"/>
                <a:ext cx="199154" cy="199154"/>
              </a:xfrm>
              <a:prstGeom prst="rect">
                <a:avLst/>
              </a:prstGeom>
            </p:spPr>
          </p:pic>
        </p:grp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A6C64059-EC41-CF4F-86E9-CD9C5844100B}"/>
              </a:ext>
            </a:extLst>
          </p:cNvPr>
          <p:cNvGrpSpPr/>
          <p:nvPr/>
        </p:nvGrpSpPr>
        <p:grpSpPr>
          <a:xfrm>
            <a:off x="2049104" y="4889587"/>
            <a:ext cx="1373862" cy="1244807"/>
            <a:chOff x="2049104" y="4889587"/>
            <a:chExt cx="1373862" cy="1244807"/>
          </a:xfrm>
        </p:grpSpPr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133F1DC4-E9D9-BC44-B93F-FFB41D691F84}"/>
                </a:ext>
              </a:extLst>
            </p:cNvPr>
            <p:cNvCxnSpPr>
              <a:cxnSpLocks/>
            </p:cNvCxnSpPr>
            <p:nvPr/>
          </p:nvCxnSpPr>
          <p:spPr>
            <a:xfrm>
              <a:off x="2049104" y="6134394"/>
              <a:ext cx="1373861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30" name="Picture 29">
              <a:extLst>
                <a:ext uri="{FF2B5EF4-FFF2-40B4-BE49-F238E27FC236}">
                  <a16:creationId xmlns:a16="http://schemas.microsoft.com/office/drawing/2014/main" id="{BC6A5789-13ED-DA47-8792-1E42E08816E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049104" y="4889587"/>
              <a:ext cx="1373862" cy="1189317"/>
            </a:xfrm>
            <a:prstGeom prst="rect">
              <a:avLst/>
            </a:prstGeom>
          </p:spPr>
        </p:pic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977698BC-C54E-6B4E-9800-13F6F905836A}"/>
              </a:ext>
            </a:extLst>
          </p:cNvPr>
          <p:cNvGrpSpPr/>
          <p:nvPr/>
        </p:nvGrpSpPr>
        <p:grpSpPr>
          <a:xfrm>
            <a:off x="6433587" y="4890904"/>
            <a:ext cx="2587865" cy="1243490"/>
            <a:chOff x="6729104" y="4890904"/>
            <a:chExt cx="2587865" cy="1243490"/>
          </a:xfrm>
        </p:grpSpPr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3980A16C-9C85-BB42-8077-BB9E4BC52F30}"/>
                </a:ext>
              </a:extLst>
            </p:cNvPr>
            <p:cNvCxnSpPr>
              <a:cxnSpLocks/>
            </p:cNvCxnSpPr>
            <p:nvPr/>
          </p:nvCxnSpPr>
          <p:spPr>
            <a:xfrm>
              <a:off x="6729104" y="6134394"/>
              <a:ext cx="2587865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34" name="Imatge 6">
              <a:extLst>
                <a:ext uri="{FF2B5EF4-FFF2-40B4-BE49-F238E27FC236}">
                  <a16:creationId xmlns:a16="http://schemas.microsoft.com/office/drawing/2014/main" id="{62C0B939-9A8C-3B4F-B020-276269BAD8C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7001931" y="4890904"/>
              <a:ext cx="2042211" cy="1188000"/>
            </a:xfrm>
            <a:prstGeom prst="rect">
              <a:avLst/>
            </a:prstGeom>
          </p:spPr>
        </p:pic>
      </p:grpSp>
      <p:sp>
        <p:nvSpPr>
          <p:cNvPr id="33" name="Rectangle 32">
            <a:extLst>
              <a:ext uri="{FF2B5EF4-FFF2-40B4-BE49-F238E27FC236}">
                <a16:creationId xmlns:a16="http://schemas.microsoft.com/office/drawing/2014/main" id="{9359E948-CF92-1240-903C-58F32E2D667F}"/>
              </a:ext>
            </a:extLst>
          </p:cNvPr>
          <p:cNvSpPr/>
          <p:nvPr/>
        </p:nvSpPr>
        <p:spPr>
          <a:xfrm>
            <a:off x="0" y="917815"/>
            <a:ext cx="1405288" cy="27275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72000" tIns="36000" rIns="72000" bIns="36000">
            <a:spAutoFit/>
          </a:bodyPr>
          <a:lstStyle/>
          <a:p>
            <a:pPr marL="288000"/>
            <a:r>
              <a:rPr lang="es-ES_tradnl" sz="1300" cap="all" spc="5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Planta baja</a:t>
            </a:r>
            <a:endParaRPr lang="es-ES_tradnl" sz="1300" cap="all" spc="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733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76443" y="6541694"/>
            <a:ext cx="1873496" cy="417962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C831CD69-DDA4-0245-90DE-E46A3D06DDBB}"/>
              </a:ext>
            </a:extLst>
          </p:cNvPr>
          <p:cNvSpPr/>
          <p:nvPr/>
        </p:nvSpPr>
        <p:spPr>
          <a:xfrm>
            <a:off x="872335" y="1748046"/>
            <a:ext cx="8651277" cy="52334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>
              <a:lnSpc>
                <a:spcPts val="2000"/>
              </a:lnSpc>
              <a:spcAft>
                <a:spcPts val="500"/>
              </a:spcAft>
            </a:pPr>
            <a:r>
              <a:rPr lang="es-ES_tradnl" sz="2200" cap="all" spc="50" dirty="0">
                <a:latin typeface="Calibri" charset="0"/>
                <a:ea typeface="Calibri" charset="0"/>
                <a:cs typeface="Calibri" charset="0"/>
              </a:rPr>
              <a:t>En esta </a:t>
            </a:r>
            <a:r>
              <a:rPr lang="es-ES_tradnl" sz="2200" spc="50" dirty="0">
                <a:latin typeface="Calibri" charset="0"/>
                <a:ea typeface="Calibri" charset="0"/>
                <a:cs typeface="Calibri" charset="0"/>
              </a:rPr>
              <a:t>GUÍA </a:t>
            </a:r>
            <a:r>
              <a:rPr lang="es-ES_tradnl" sz="2200" cap="all" spc="50" dirty="0">
                <a:latin typeface="Calibri" charset="0"/>
                <a:cs typeface="Calibri" charset="0"/>
              </a:rPr>
              <a:t>ENCONTRARÁS información</a:t>
            </a:r>
            <a:r>
              <a:rPr lang="es-ES_tradnl" sz="2200" cap="all" spc="50" dirty="0">
                <a:latin typeface="Calibri" charset="0"/>
                <a:ea typeface="Calibri" charset="0"/>
                <a:cs typeface="Calibri" charset="0"/>
              </a:rPr>
              <a:t> </a:t>
            </a:r>
            <a:br>
              <a:rPr lang="es-ES_tradnl" sz="2200" cap="all" spc="50" dirty="0">
                <a:latin typeface="Calibri" charset="0"/>
                <a:ea typeface="Calibri" charset="0"/>
                <a:cs typeface="Calibri" charset="0"/>
              </a:rPr>
            </a:br>
            <a:r>
              <a:rPr lang="es-ES_tradnl" sz="2200" cap="all" spc="50" dirty="0">
                <a:latin typeface="Calibri" charset="0"/>
                <a:ea typeface="Calibri" charset="0"/>
                <a:cs typeface="Calibri" charset="0"/>
              </a:rPr>
              <a:t>referente a CaixaForum VALèNCIA</a:t>
            </a:r>
          </a:p>
        </p:txBody>
      </p:sp>
      <p:sp>
        <p:nvSpPr>
          <p:cNvPr id="9" name="Rectangle 8"/>
          <p:cNvSpPr/>
          <p:nvPr/>
        </p:nvSpPr>
        <p:spPr>
          <a:xfrm>
            <a:off x="872335" y="1022826"/>
            <a:ext cx="5007030" cy="382781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/>
          <a:p>
            <a:pPr>
              <a:lnSpc>
                <a:spcPts val="2800"/>
              </a:lnSpc>
            </a:pPr>
            <a:r>
              <a:rPr lang="es-ES_tradnl" sz="3300" cap="all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Light" charset="0"/>
                <a:ea typeface="Calibri Light" charset="0"/>
                <a:cs typeface="Calibri Light" charset="0"/>
              </a:rPr>
              <a:t>Información</a:t>
            </a:r>
            <a:r>
              <a:rPr lang="en-US" sz="3300" cap="all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Light" charset="0"/>
                <a:ea typeface="Calibri Light" charset="0"/>
                <a:cs typeface="Calibri Light" charset="0"/>
              </a:rPr>
              <a:t> general</a:t>
            </a:r>
          </a:p>
        </p:txBody>
      </p:sp>
      <p:cxnSp>
        <p:nvCxnSpPr>
          <p:cNvPr id="11" name="Straight Connector 10"/>
          <p:cNvCxnSpPr/>
          <p:nvPr/>
        </p:nvCxnSpPr>
        <p:spPr>
          <a:xfrm>
            <a:off x="307905" y="1544155"/>
            <a:ext cx="10078968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Rectangle 29"/>
          <p:cNvSpPr/>
          <p:nvPr/>
        </p:nvSpPr>
        <p:spPr>
          <a:xfrm>
            <a:off x="292964" y="2408802"/>
            <a:ext cx="10093911" cy="267692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C831CD69-DDA4-0245-90DE-E46A3D06DDBB}"/>
              </a:ext>
            </a:extLst>
          </p:cNvPr>
          <p:cNvSpPr/>
          <p:nvPr/>
        </p:nvSpPr>
        <p:spPr>
          <a:xfrm>
            <a:off x="6405069" y="2713756"/>
            <a:ext cx="2765057" cy="21031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>
              <a:lnSpc>
                <a:spcPts val="1800"/>
              </a:lnSpc>
              <a:spcAft>
                <a:spcPts val="2000"/>
              </a:spcAft>
            </a:pPr>
            <a:r>
              <a:rPr lang="es-ES_tradnl" sz="1600" dirty="0">
                <a:solidFill>
                  <a:srgbClr val="000000"/>
                </a:solidFill>
                <a:latin typeface="Calibri" charset="0"/>
                <a:ea typeface="Calibri" charset="0"/>
                <a:cs typeface="Calibri" charset="0"/>
              </a:rPr>
              <a:t>En CaixaForum encontrarás diferentes </a:t>
            </a:r>
            <a:r>
              <a:rPr lang="es-ES_tradnl" sz="1600" dirty="0">
                <a:solidFill>
                  <a:srgbClr val="000000"/>
                </a:solidFill>
                <a:latin typeface="Calibri" charset="0"/>
                <a:cs typeface="Calibri" charset="0"/>
              </a:rPr>
              <a:t>espacios para visitar. Podrás visitar</a:t>
            </a:r>
            <a:r>
              <a:rPr lang="es-ES_tradnl" sz="1600" dirty="0">
                <a:solidFill>
                  <a:srgbClr val="000000"/>
                </a:solidFill>
                <a:latin typeface="Calibri" charset="0"/>
                <a:ea typeface="Calibri" charset="0"/>
                <a:cs typeface="Calibri" charset="0"/>
              </a:rPr>
              <a:t>los todos o crear tu propio itinerario.</a:t>
            </a:r>
          </a:p>
          <a:p>
            <a:pPr>
              <a:lnSpc>
                <a:spcPts val="1800"/>
              </a:lnSpc>
            </a:pPr>
            <a:r>
              <a:rPr lang="es-ES_tradnl" sz="1600" dirty="0">
                <a:solidFill>
                  <a:srgbClr val="000000"/>
                </a:solidFill>
                <a:latin typeface="Calibri" charset="0"/>
                <a:ea typeface="Calibri" charset="0"/>
                <a:cs typeface="Calibri" charset="0"/>
              </a:rPr>
              <a:t>Hay autobuses de línea y </a:t>
            </a:r>
            <a:br>
              <a:rPr lang="es-ES_tradnl" sz="1600" dirty="0">
                <a:solidFill>
                  <a:srgbClr val="000000"/>
                </a:solidFill>
                <a:latin typeface="Calibri" charset="0"/>
                <a:ea typeface="Calibri" charset="0"/>
                <a:cs typeface="Calibri" charset="0"/>
              </a:rPr>
            </a:br>
            <a:r>
              <a:rPr lang="es-ES_tradnl" sz="1600" dirty="0">
                <a:solidFill>
                  <a:srgbClr val="000000"/>
                </a:solidFill>
                <a:latin typeface="Calibri" charset="0"/>
                <a:ea typeface="Calibri" charset="0"/>
                <a:cs typeface="Calibri" charset="0"/>
              </a:rPr>
              <a:t>metro que llevan a CaixaForum.</a:t>
            </a:r>
            <a:endParaRPr lang="es-ES_tradnl" sz="1600" dirty="0">
              <a:solidFill>
                <a:srgbClr val="000000"/>
              </a:solidFill>
              <a:highlight>
                <a:srgbClr val="00FFFF"/>
              </a:highlight>
              <a:latin typeface="Calibri" charset="0"/>
              <a:ea typeface="Calibri" charset="0"/>
              <a:cs typeface="Calibri" charset="0"/>
            </a:endParaRPr>
          </a:p>
          <a:p>
            <a:pPr>
              <a:lnSpc>
                <a:spcPts val="1800"/>
              </a:lnSpc>
              <a:spcAft>
                <a:spcPts val="2000"/>
              </a:spcAft>
            </a:pPr>
            <a:r>
              <a:rPr lang="es-ES_tradnl" sz="1600" dirty="0">
                <a:solidFill>
                  <a:srgbClr val="000000"/>
                </a:solidFill>
                <a:latin typeface="Calibri" charset="0"/>
                <a:cs typeface="Calibri" charset="0"/>
              </a:rPr>
              <a:t>CaixaForum dispone de </a:t>
            </a:r>
            <a:br>
              <a:rPr lang="es-ES_tradnl" sz="1600" dirty="0">
                <a:solidFill>
                  <a:srgbClr val="000000"/>
                </a:solidFill>
                <a:latin typeface="Calibri" charset="0"/>
                <a:cs typeface="Calibri" charset="0"/>
              </a:rPr>
            </a:br>
            <a:r>
              <a:rPr lang="es-ES_tradnl" sz="1600" dirty="0">
                <a:solidFill>
                  <a:srgbClr val="000000"/>
                </a:solidFill>
                <a:latin typeface="Calibri" charset="0"/>
                <a:cs typeface="Calibri" charset="0"/>
              </a:rPr>
              <a:t>parquin cercano.</a:t>
            </a:r>
            <a:endParaRPr lang="es-ES_tradnl" sz="1600" dirty="0">
              <a:solidFill>
                <a:srgbClr val="000000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cxnSp>
        <p:nvCxnSpPr>
          <p:cNvPr id="42" name="Straight Connector 41"/>
          <p:cNvCxnSpPr>
            <a:cxnSpLocks/>
          </p:cNvCxnSpPr>
          <p:nvPr/>
        </p:nvCxnSpPr>
        <p:spPr>
          <a:xfrm>
            <a:off x="1370809" y="2713756"/>
            <a:ext cx="0" cy="880219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>
            <a:cxnSpLocks/>
          </p:cNvCxnSpPr>
          <p:nvPr/>
        </p:nvCxnSpPr>
        <p:spPr>
          <a:xfrm>
            <a:off x="6273997" y="2713756"/>
            <a:ext cx="0" cy="880219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>
            <a:cxnSpLocks/>
          </p:cNvCxnSpPr>
          <p:nvPr/>
        </p:nvCxnSpPr>
        <p:spPr>
          <a:xfrm>
            <a:off x="6273997" y="3897766"/>
            <a:ext cx="0" cy="862339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0" name="Picture 49">
            <a:extLst>
              <a:ext uri="{FF2B5EF4-FFF2-40B4-BE49-F238E27FC236}">
                <a16:creationId xmlns:a16="http://schemas.microsoft.com/office/drawing/2014/main" id="{3D2E64B8-E690-B848-8BA7-4851234DEB7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2854" y="2674284"/>
            <a:ext cx="500300" cy="500300"/>
          </a:xfrm>
          <a:prstGeom prst="rect">
            <a:avLst/>
          </a:prstGeom>
        </p:spPr>
      </p:pic>
      <p:pic>
        <p:nvPicPr>
          <p:cNvPr id="51" name="Picture 50">
            <a:extLst>
              <a:ext uri="{FF2B5EF4-FFF2-40B4-BE49-F238E27FC236}">
                <a16:creationId xmlns:a16="http://schemas.microsoft.com/office/drawing/2014/main" id="{AE380ED4-14A0-0A4A-B7DB-41BBAC9C897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4059" y="3789040"/>
            <a:ext cx="498867" cy="498867"/>
          </a:xfrm>
          <a:prstGeom prst="rect">
            <a:avLst/>
          </a:prstGeom>
        </p:spPr>
      </p:pic>
      <p:pic>
        <p:nvPicPr>
          <p:cNvPr id="52" name="Picture 51">
            <a:extLst>
              <a:ext uri="{FF2B5EF4-FFF2-40B4-BE49-F238E27FC236}">
                <a16:creationId xmlns:a16="http://schemas.microsoft.com/office/drawing/2014/main" id="{120A21C1-59F9-FF45-9B4F-5443CAA2754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0816" y="2780238"/>
            <a:ext cx="484037" cy="484037"/>
          </a:xfrm>
          <a:prstGeom prst="rect">
            <a:avLst/>
          </a:prstGeom>
        </p:spPr>
      </p:pic>
      <p:sp>
        <p:nvSpPr>
          <p:cNvPr id="26" name="Rectangle 25"/>
          <p:cNvSpPr/>
          <p:nvPr/>
        </p:nvSpPr>
        <p:spPr>
          <a:xfrm>
            <a:off x="292964" y="5198139"/>
            <a:ext cx="10093911" cy="1190534"/>
          </a:xfrm>
          <a:prstGeom prst="rect">
            <a:avLst/>
          </a:prstGeom>
          <a:solidFill>
            <a:srgbClr val="B448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C831CD69-DDA4-0245-90DE-E46A3D06DDBB}"/>
              </a:ext>
            </a:extLst>
          </p:cNvPr>
          <p:cNvSpPr/>
          <p:nvPr/>
        </p:nvSpPr>
        <p:spPr>
          <a:xfrm>
            <a:off x="1494325" y="5362647"/>
            <a:ext cx="4498512" cy="6540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>
              <a:lnSpc>
                <a:spcPts val="1700"/>
              </a:lnSpc>
            </a:pPr>
            <a:r>
              <a:rPr lang="es-ES_tradnl" sz="1500" dirty="0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En la web </a:t>
            </a:r>
            <a:r>
              <a:rPr lang="es-ES_tradnl" sz="1500" dirty="0">
                <a:solidFill>
                  <a:schemeClr val="bg1"/>
                </a:solidFill>
                <a:latin typeface="Calibri" charset="0"/>
                <a:cs typeface="Calibri" charset="0"/>
              </a:rPr>
              <a:t>de CaixaForum puedes encontrar toda la información del centro, sus </a:t>
            </a:r>
            <a:r>
              <a:rPr lang="es-ES_tradnl" sz="1500" dirty="0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actividades y exposiciones: </a:t>
            </a:r>
            <a:r>
              <a:rPr lang="es-ES_tradnl" sz="1500" b="1" dirty="0" err="1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CaixaForum.org</a:t>
            </a:r>
            <a:r>
              <a:rPr lang="es-ES_tradnl" sz="1500" b="1" dirty="0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/Valencia</a:t>
            </a: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C831CD69-DDA4-0245-90DE-E46A3D06DDBB}"/>
              </a:ext>
            </a:extLst>
          </p:cNvPr>
          <p:cNvSpPr/>
          <p:nvPr/>
        </p:nvSpPr>
        <p:spPr>
          <a:xfrm>
            <a:off x="8231458" y="5329194"/>
            <a:ext cx="2081774" cy="936154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lnSpc>
                <a:spcPts val="1700"/>
              </a:lnSpc>
            </a:pPr>
            <a:r>
              <a:rPr lang="ca-ES" sz="1500" dirty="0" err="1">
                <a:solidFill>
                  <a:schemeClr val="bg1"/>
                </a:solidFill>
                <a:latin typeface="Calibri" charset="0"/>
                <a:cs typeface="Calibri" charset="0"/>
              </a:rPr>
              <a:t>Calle</a:t>
            </a:r>
            <a:r>
              <a:rPr lang="ca-ES" sz="1500" dirty="0">
                <a:solidFill>
                  <a:schemeClr val="bg1"/>
                </a:solidFill>
                <a:latin typeface="Calibri" charset="0"/>
                <a:cs typeface="Calibri" charset="0"/>
              </a:rPr>
              <a:t> Eduardo </a:t>
            </a:r>
            <a:br>
              <a:rPr lang="ca-ES" sz="1500" dirty="0">
                <a:solidFill>
                  <a:schemeClr val="bg1"/>
                </a:solidFill>
                <a:latin typeface="Calibri" charset="0"/>
                <a:cs typeface="Calibri" charset="0"/>
              </a:rPr>
            </a:br>
            <a:r>
              <a:rPr lang="ca-ES" sz="1500" dirty="0" err="1">
                <a:solidFill>
                  <a:schemeClr val="bg1"/>
                </a:solidFill>
                <a:latin typeface="Calibri" charset="0"/>
                <a:cs typeface="Calibri" charset="0"/>
              </a:rPr>
              <a:t>Primo</a:t>
            </a:r>
            <a:r>
              <a:rPr lang="ca-ES" sz="1500" dirty="0">
                <a:solidFill>
                  <a:schemeClr val="bg1"/>
                </a:solidFill>
                <a:latin typeface="Calibri" charset="0"/>
                <a:cs typeface="Calibri" charset="0"/>
              </a:rPr>
              <a:t> </a:t>
            </a:r>
            <a:r>
              <a:rPr lang="ca-ES" sz="1500" dirty="0" err="1">
                <a:solidFill>
                  <a:schemeClr val="bg1"/>
                </a:solidFill>
                <a:latin typeface="Calibri" charset="0"/>
                <a:cs typeface="Calibri" charset="0"/>
              </a:rPr>
              <a:t>Yúfera</a:t>
            </a:r>
            <a:r>
              <a:rPr lang="ca-ES" sz="1500" dirty="0">
                <a:solidFill>
                  <a:schemeClr val="bg1"/>
                </a:solidFill>
                <a:latin typeface="Calibri" charset="0"/>
                <a:cs typeface="Calibri" charset="0"/>
              </a:rPr>
              <a:t>, 1A</a:t>
            </a:r>
            <a:r>
              <a:rPr lang="en-US" sz="1500" dirty="0">
                <a:solidFill>
                  <a:schemeClr val="bg1"/>
                </a:solidFill>
                <a:latin typeface="Calibri" charset="0"/>
                <a:cs typeface="Calibri" charset="0"/>
              </a:rPr>
              <a:t>. </a:t>
            </a:r>
          </a:p>
          <a:p>
            <a:pPr>
              <a:lnSpc>
                <a:spcPts val="1700"/>
              </a:lnSpc>
              <a:spcAft>
                <a:spcPts val="500"/>
              </a:spcAft>
            </a:pPr>
            <a:r>
              <a:rPr lang="en-US" sz="1500" dirty="0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46013 Valencia</a:t>
            </a:r>
          </a:p>
          <a:p>
            <a:pPr>
              <a:lnSpc>
                <a:spcPts val="1700"/>
              </a:lnSpc>
              <a:spcAft>
                <a:spcPts val="1000"/>
              </a:spcAft>
            </a:pPr>
            <a:r>
              <a:rPr lang="es-ES_tradnl" sz="1500" b="1" dirty="0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960 901 960</a:t>
            </a:r>
          </a:p>
        </p:txBody>
      </p:sp>
      <p:cxnSp>
        <p:nvCxnSpPr>
          <p:cNvPr id="35" name="Straight Connector 34"/>
          <p:cNvCxnSpPr>
            <a:cxnSpLocks/>
          </p:cNvCxnSpPr>
          <p:nvPr/>
        </p:nvCxnSpPr>
        <p:spPr>
          <a:xfrm>
            <a:off x="8076892" y="5362647"/>
            <a:ext cx="0" cy="902701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6" name="Picture 35">
            <a:extLst>
              <a:ext uri="{FF2B5EF4-FFF2-40B4-BE49-F238E27FC236}">
                <a16:creationId xmlns:a16="http://schemas.microsoft.com/office/drawing/2014/main" id="{DB269C07-6537-874A-B6CB-6E49F22754A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0706" y="5362647"/>
            <a:ext cx="486588" cy="486588"/>
          </a:xfrm>
          <a:prstGeom prst="rect">
            <a:avLst/>
          </a:prstGeom>
        </p:spPr>
      </p:pic>
      <p:cxnSp>
        <p:nvCxnSpPr>
          <p:cNvPr id="37" name="Straight Connector 36"/>
          <p:cNvCxnSpPr/>
          <p:nvPr/>
        </p:nvCxnSpPr>
        <p:spPr>
          <a:xfrm>
            <a:off x="1370809" y="5362647"/>
            <a:ext cx="0" cy="654025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8" name="Picture 37"/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4793" y="5362647"/>
            <a:ext cx="486588" cy="486588"/>
          </a:xfrm>
          <a:prstGeom prst="rect">
            <a:avLst/>
          </a:prstGeom>
        </p:spPr>
      </p:pic>
      <p:sp>
        <p:nvSpPr>
          <p:cNvPr id="39" name="Rectangle 38">
            <a:extLst>
              <a:ext uri="{FF2B5EF4-FFF2-40B4-BE49-F238E27FC236}">
                <a16:creationId xmlns:a16="http://schemas.microsoft.com/office/drawing/2014/main" id="{1FD31551-D1FA-804B-9957-66FBDFFB54B9}"/>
              </a:ext>
            </a:extLst>
          </p:cNvPr>
          <p:cNvSpPr/>
          <p:nvPr/>
        </p:nvSpPr>
        <p:spPr>
          <a:xfrm>
            <a:off x="295318" y="6750675"/>
            <a:ext cx="3947167" cy="2308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>
              <a:lnSpc>
                <a:spcPts val="1800"/>
              </a:lnSpc>
              <a:spcAft>
                <a:spcPts val="2000"/>
              </a:spcAft>
            </a:pPr>
            <a:r>
              <a:rPr lang="es-ES_tradnl" sz="1000" i="1" dirty="0">
                <a:solidFill>
                  <a:srgbClr val="000000"/>
                </a:solidFill>
                <a:latin typeface="Calibri" charset="0"/>
                <a:ea typeface="Calibri" charset="0"/>
                <a:cs typeface="Calibri" charset="0"/>
              </a:rPr>
              <a:t>Pictogramas extraídos de </a:t>
            </a:r>
            <a:r>
              <a:rPr lang="es-ES_tradnl" sz="1000" i="1" dirty="0" err="1">
                <a:solidFill>
                  <a:srgbClr val="000000"/>
                </a:solidFill>
                <a:latin typeface="Calibri" charset="0"/>
                <a:ea typeface="Calibri" charset="0"/>
                <a:cs typeface="Calibri" charset="0"/>
              </a:rPr>
              <a:t>Flaticon</a:t>
            </a:r>
            <a:r>
              <a:rPr lang="es-ES_tradnl" sz="1000" i="1" dirty="0">
                <a:solidFill>
                  <a:srgbClr val="000000"/>
                </a:solidFill>
                <a:latin typeface="Calibri" charset="0"/>
                <a:ea typeface="Calibri" charset="0"/>
                <a:cs typeface="Calibri" charset="0"/>
              </a:rPr>
              <a:t> e inspirados en ARASAAC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C831CD69-DDA4-0245-90DE-E46A3D06DDBB}"/>
              </a:ext>
            </a:extLst>
          </p:cNvPr>
          <p:cNvSpPr/>
          <p:nvPr/>
        </p:nvSpPr>
        <p:spPr>
          <a:xfrm>
            <a:off x="1494327" y="2713756"/>
            <a:ext cx="2493058" cy="187230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>
              <a:lnSpc>
                <a:spcPts val="1800"/>
              </a:lnSpc>
              <a:spcAft>
                <a:spcPts val="2000"/>
              </a:spcAft>
            </a:pPr>
            <a:r>
              <a:rPr lang="es-ES_tradnl" sz="1600" dirty="0">
                <a:solidFill>
                  <a:srgbClr val="000000"/>
                </a:solidFill>
                <a:latin typeface="Calibri" charset="0"/>
                <a:ea typeface="Calibri" charset="0"/>
                <a:cs typeface="Calibri" charset="0"/>
              </a:rPr>
              <a:t>El material de la guía está creado como anticipación para facilitar el seguimiento de tu visita.</a:t>
            </a:r>
          </a:p>
          <a:p>
            <a:pPr>
              <a:lnSpc>
                <a:spcPts val="1800"/>
              </a:lnSpc>
              <a:spcAft>
                <a:spcPts val="2000"/>
              </a:spcAft>
            </a:pPr>
            <a:r>
              <a:rPr lang="es-ES_tradnl" sz="1600" dirty="0">
                <a:solidFill>
                  <a:srgbClr val="000000"/>
                </a:solidFill>
                <a:latin typeface="Calibri" charset="0"/>
                <a:cs typeface="Calibri" charset="0"/>
              </a:rPr>
              <a:t>Recomendamos revisar la guía antes de ir a CaixaForum para preparar la visita.</a:t>
            </a:r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E831E611-1307-A24F-BE86-D498F7F5E6BD}"/>
              </a:ext>
            </a:extLst>
          </p:cNvPr>
          <p:cNvCxnSpPr>
            <a:cxnSpLocks/>
          </p:cNvCxnSpPr>
          <p:nvPr/>
        </p:nvCxnSpPr>
        <p:spPr>
          <a:xfrm>
            <a:off x="1370809" y="3904820"/>
            <a:ext cx="0" cy="681243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7" name="Picture 26">
            <a:extLst>
              <a:ext uri="{FF2B5EF4-FFF2-40B4-BE49-F238E27FC236}">
                <a16:creationId xmlns:a16="http://schemas.microsoft.com/office/drawing/2014/main" id="{D3760E85-B4FE-A643-B69D-653C8F69916B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602" y="3959479"/>
            <a:ext cx="438692" cy="4386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439280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292964" y="6242400"/>
            <a:ext cx="10093912" cy="367788"/>
          </a:xfrm>
          <a:prstGeom prst="rect">
            <a:avLst/>
          </a:prstGeom>
        </p:spPr>
        <p:txBody>
          <a:bodyPr wrap="square" lIns="90000">
            <a:noAutofit/>
          </a:bodyPr>
          <a:lstStyle/>
          <a:p>
            <a:pPr algn="ctr"/>
            <a:r>
              <a:rPr lang="en-US" sz="2200" spc="50" dirty="0">
                <a:latin typeface="Calibri" charset="0"/>
                <a:ea typeface="Calibri" charset="0"/>
                <a:cs typeface="Calibri" charset="0"/>
              </a:rPr>
              <a:t>AL LADO DE LAS AULAS ESTÁ LA SALA 2 DE EXPOSICIONES</a:t>
            </a:r>
          </a:p>
        </p:txBody>
      </p:sp>
      <p:cxnSp>
        <p:nvCxnSpPr>
          <p:cNvPr id="54" name="Straight Connector 53"/>
          <p:cNvCxnSpPr/>
          <p:nvPr/>
        </p:nvCxnSpPr>
        <p:spPr>
          <a:xfrm>
            <a:off x="307905" y="4718106"/>
            <a:ext cx="10078968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7" name="Group 26"/>
          <p:cNvGrpSpPr/>
          <p:nvPr/>
        </p:nvGrpSpPr>
        <p:grpSpPr>
          <a:xfrm>
            <a:off x="524712" y="3130079"/>
            <a:ext cx="3490881" cy="716707"/>
            <a:chOff x="524712" y="3130079"/>
            <a:chExt cx="3490881" cy="716707"/>
          </a:xfrm>
        </p:grpSpPr>
        <p:sp>
          <p:nvSpPr>
            <p:cNvPr id="28" name="Rectangle 27"/>
            <p:cNvSpPr/>
            <p:nvPr/>
          </p:nvSpPr>
          <p:spPr>
            <a:xfrm>
              <a:off x="524712" y="3130079"/>
              <a:ext cx="2666966" cy="716707"/>
            </a:xfrm>
            <a:prstGeom prst="rect">
              <a:avLst/>
            </a:prstGeom>
          </p:spPr>
          <p:txBody>
            <a:bodyPr wrap="square" lIns="0" tIns="0" rIns="0" bIns="0" anchor="ctr">
              <a:noAutofit/>
            </a:bodyPr>
            <a:lstStyle/>
            <a:p>
              <a:pPr algn="r">
                <a:lnSpc>
                  <a:spcPts val="3300"/>
                </a:lnSpc>
              </a:pPr>
              <a:r>
                <a:rPr lang="es-ES_tradnl" sz="3300" cap="all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charset="0"/>
                  <a:ea typeface="Calibri Light" charset="0"/>
                  <a:cs typeface="Calibri Light" charset="0"/>
                </a:rPr>
                <a:t>SALA 2 DE EXPOSICIONES</a:t>
              </a:r>
            </a:p>
          </p:txBody>
        </p:sp>
        <p:cxnSp>
          <p:nvCxnSpPr>
            <p:cNvPr id="29" name="Straight Arrow Connector 28"/>
            <p:cNvCxnSpPr/>
            <p:nvPr/>
          </p:nvCxnSpPr>
          <p:spPr>
            <a:xfrm>
              <a:off x="3422965" y="3449951"/>
              <a:ext cx="592628" cy="0"/>
            </a:xfrm>
            <a:prstGeom prst="straightConnector1">
              <a:avLst/>
            </a:prstGeom>
            <a:ln w="76200" cap="rnd">
              <a:solidFill>
                <a:schemeClr val="bg1">
                  <a:lumMod val="75000"/>
                </a:schemeClr>
              </a:solidFill>
              <a:tailEnd type="arrow" w="lg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3" name="Group 12"/>
          <p:cNvGrpSpPr/>
          <p:nvPr/>
        </p:nvGrpSpPr>
        <p:grpSpPr>
          <a:xfrm>
            <a:off x="5732827" y="5311077"/>
            <a:ext cx="2997392" cy="823317"/>
            <a:chOff x="6502742" y="5311077"/>
            <a:chExt cx="2997392" cy="823317"/>
          </a:xfrm>
        </p:grpSpPr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6F2A3C7C-7FEE-8441-9B63-9056D6A42AF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321246" y="5330287"/>
              <a:ext cx="576757" cy="576757"/>
            </a:xfrm>
            <a:prstGeom prst="rect">
              <a:avLst/>
            </a:prstGeom>
          </p:spPr>
        </p:pic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9AF5D080-0EAA-A744-9E16-64FEB28D1B14}"/>
                </a:ext>
              </a:extLst>
            </p:cNvPr>
            <p:cNvGrpSpPr/>
            <p:nvPr/>
          </p:nvGrpSpPr>
          <p:grpSpPr>
            <a:xfrm>
              <a:off x="6502742" y="5311077"/>
              <a:ext cx="2997392" cy="823317"/>
              <a:chOff x="5830067" y="5311077"/>
              <a:chExt cx="2997392" cy="823317"/>
            </a:xfrm>
          </p:grpSpPr>
          <p:cxnSp>
            <p:nvCxnSpPr>
              <p:cNvPr id="16" name="Straight Connector 15"/>
              <p:cNvCxnSpPr>
                <a:cxnSpLocks/>
              </p:cNvCxnSpPr>
              <p:nvPr/>
            </p:nvCxnSpPr>
            <p:spPr>
              <a:xfrm>
                <a:off x="5830067" y="6134394"/>
                <a:ext cx="2997392" cy="0"/>
              </a:xfrm>
              <a:prstGeom prst="line">
                <a:avLst/>
              </a:prstGeom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pic>
            <p:nvPicPr>
              <p:cNvPr id="17" name="Picture 16">
                <a:extLst>
                  <a:ext uri="{FF2B5EF4-FFF2-40B4-BE49-F238E27FC236}">
                    <a16:creationId xmlns:a16="http://schemas.microsoft.com/office/drawing/2014/main" id="{1991F88B-A2C1-FC4A-B45A-681FC67D686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7309692" y="5311077"/>
                <a:ext cx="602602" cy="602602"/>
              </a:xfrm>
              <a:prstGeom prst="rect">
                <a:avLst/>
              </a:prstGeom>
            </p:spPr>
          </p:pic>
        </p:grp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B9B6BC1C-3A23-7249-B66B-11F96ADEB9C6}"/>
              </a:ext>
            </a:extLst>
          </p:cNvPr>
          <p:cNvGrpSpPr/>
          <p:nvPr/>
        </p:nvGrpSpPr>
        <p:grpSpPr>
          <a:xfrm>
            <a:off x="4673599" y="5314368"/>
            <a:ext cx="1081168" cy="820026"/>
            <a:chOff x="5132366" y="5314368"/>
            <a:chExt cx="1081168" cy="820026"/>
          </a:xfrm>
        </p:grpSpPr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9F2E4487-D0F7-A44C-A138-96B9098E0FE9}"/>
                </a:ext>
              </a:extLst>
            </p:cNvPr>
            <p:cNvCxnSpPr>
              <a:cxnSpLocks/>
            </p:cNvCxnSpPr>
            <p:nvPr/>
          </p:nvCxnSpPr>
          <p:spPr>
            <a:xfrm>
              <a:off x="5206929" y="6134394"/>
              <a:ext cx="543009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1E759B7D-D2E9-4448-8412-BCDB43AD9613}"/>
                </a:ext>
              </a:extLst>
            </p:cNvPr>
            <p:cNvGrpSpPr/>
            <p:nvPr/>
          </p:nvGrpSpPr>
          <p:grpSpPr>
            <a:xfrm>
              <a:off x="5132366" y="5314368"/>
              <a:ext cx="1081168" cy="606822"/>
              <a:chOff x="7603987" y="4260259"/>
              <a:chExt cx="851923" cy="478155"/>
            </a:xfrm>
          </p:grpSpPr>
          <p:pic>
            <p:nvPicPr>
              <p:cNvPr id="21" name="Picture 20">
                <a:extLst>
                  <a:ext uri="{FF2B5EF4-FFF2-40B4-BE49-F238E27FC236}">
                    <a16:creationId xmlns:a16="http://schemas.microsoft.com/office/drawing/2014/main" id="{FCEBFE1C-5286-3146-B24B-159B8B0D897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7603987" y="4260259"/>
                <a:ext cx="851923" cy="478155"/>
              </a:xfrm>
              <a:prstGeom prst="rect">
                <a:avLst/>
              </a:prstGeom>
            </p:spPr>
          </p:pic>
          <p:pic>
            <p:nvPicPr>
              <p:cNvPr id="23" name="Picture 22">
                <a:extLst>
                  <a:ext uri="{FF2B5EF4-FFF2-40B4-BE49-F238E27FC236}">
                    <a16:creationId xmlns:a16="http://schemas.microsoft.com/office/drawing/2014/main" id="{39A2A4FC-64CC-AF47-BC5D-074384D61EC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7735815" y="4289235"/>
                <a:ext cx="199154" cy="199154"/>
              </a:xfrm>
              <a:prstGeom prst="rect">
                <a:avLst/>
              </a:prstGeom>
            </p:spPr>
          </p:pic>
          <p:pic>
            <p:nvPicPr>
              <p:cNvPr id="24" name="Picture 23">
                <a:extLst>
                  <a:ext uri="{FF2B5EF4-FFF2-40B4-BE49-F238E27FC236}">
                    <a16:creationId xmlns:a16="http://schemas.microsoft.com/office/drawing/2014/main" id="{D1EAB27C-2A69-2A4D-BE18-142E1CB9809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8134000" y="4289235"/>
                <a:ext cx="199154" cy="199154"/>
              </a:xfrm>
              <a:prstGeom prst="rect">
                <a:avLst/>
              </a:prstGeom>
            </p:spPr>
          </p:pic>
        </p:grpSp>
      </p:grpSp>
      <p:grpSp>
        <p:nvGrpSpPr>
          <p:cNvPr id="25" name="Group 24"/>
          <p:cNvGrpSpPr/>
          <p:nvPr/>
        </p:nvGrpSpPr>
        <p:grpSpPr>
          <a:xfrm>
            <a:off x="2140877" y="5480507"/>
            <a:ext cx="915899" cy="653887"/>
            <a:chOff x="1373159" y="5480507"/>
            <a:chExt cx="915899" cy="653887"/>
          </a:xfrm>
        </p:grpSpPr>
        <p:cxnSp>
          <p:nvCxnSpPr>
            <p:cNvPr id="26" name="Straight Connector 25"/>
            <p:cNvCxnSpPr/>
            <p:nvPr/>
          </p:nvCxnSpPr>
          <p:spPr>
            <a:xfrm>
              <a:off x="1513397" y="6134394"/>
              <a:ext cx="635423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0" name="Group 29">
              <a:extLst>
                <a:ext uri="{FF2B5EF4-FFF2-40B4-BE49-F238E27FC236}">
                  <a16:creationId xmlns:a16="http://schemas.microsoft.com/office/drawing/2014/main" id="{C53645BF-CCA2-9C40-865C-34B5EDE60361}"/>
                </a:ext>
              </a:extLst>
            </p:cNvPr>
            <p:cNvGrpSpPr/>
            <p:nvPr/>
          </p:nvGrpSpPr>
          <p:grpSpPr>
            <a:xfrm>
              <a:off x="1373159" y="5480507"/>
              <a:ext cx="915899" cy="431717"/>
              <a:chOff x="7757785" y="5886192"/>
              <a:chExt cx="508365" cy="239621"/>
            </a:xfrm>
          </p:grpSpPr>
          <p:sp>
            <p:nvSpPr>
              <p:cNvPr id="31" name="Oval 30">
                <a:extLst>
                  <a:ext uri="{FF2B5EF4-FFF2-40B4-BE49-F238E27FC236}">
                    <a16:creationId xmlns:a16="http://schemas.microsoft.com/office/drawing/2014/main" id="{4B663E15-5102-194E-BA49-2889E127D71C}"/>
                  </a:ext>
                </a:extLst>
              </p:cNvPr>
              <p:cNvSpPr/>
              <p:nvPr/>
            </p:nvSpPr>
            <p:spPr>
              <a:xfrm>
                <a:off x="7757785" y="5886192"/>
                <a:ext cx="239621" cy="239621"/>
              </a:xfrm>
              <a:prstGeom prst="ellipse">
                <a:avLst/>
              </a:prstGeom>
              <a:no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/>
              </a:p>
            </p:txBody>
          </p:sp>
          <p:sp>
            <p:nvSpPr>
              <p:cNvPr id="32" name="Oval 31">
                <a:extLst>
                  <a:ext uri="{FF2B5EF4-FFF2-40B4-BE49-F238E27FC236}">
                    <a16:creationId xmlns:a16="http://schemas.microsoft.com/office/drawing/2014/main" id="{0FF778D2-8018-254A-ACD4-739BE0310264}"/>
                  </a:ext>
                </a:extLst>
              </p:cNvPr>
              <p:cNvSpPr/>
              <p:nvPr/>
            </p:nvSpPr>
            <p:spPr>
              <a:xfrm>
                <a:off x="8026529" y="5886192"/>
                <a:ext cx="239621" cy="239621"/>
              </a:xfrm>
              <a:prstGeom prst="ellipse">
                <a:avLst/>
              </a:prstGeom>
              <a:solidFill>
                <a:srgbClr val="B44800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/>
              </a:p>
            </p:txBody>
          </p:sp>
        </p:grpSp>
      </p:grp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131C2C53-DB78-F44E-BA34-8FC6B9145001}"/>
              </a:ext>
            </a:extLst>
          </p:cNvPr>
          <p:cNvCxnSpPr>
            <a:cxnSpLocks/>
          </p:cNvCxnSpPr>
          <p:nvPr/>
        </p:nvCxnSpPr>
        <p:spPr>
          <a:xfrm>
            <a:off x="3914775" y="6134394"/>
            <a:ext cx="758824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5" name="Imatge 6">
            <a:extLst>
              <a:ext uri="{FF2B5EF4-FFF2-40B4-BE49-F238E27FC236}">
                <a16:creationId xmlns:a16="http://schemas.microsoft.com/office/drawing/2014/main" id="{0CA5F350-C6D3-3E40-82F6-8282B36CD7E7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911126" y="4890904"/>
            <a:ext cx="758824" cy="1188000"/>
          </a:xfrm>
          <a:prstGeom prst="rect">
            <a:avLst/>
          </a:prstGeom>
        </p:spPr>
      </p:pic>
      <p:pic>
        <p:nvPicPr>
          <p:cNvPr id="40" name="Picture 39">
            <a:extLst>
              <a:ext uri="{FF2B5EF4-FFF2-40B4-BE49-F238E27FC236}">
                <a16:creationId xmlns:a16="http://schemas.microsoft.com/office/drawing/2014/main" id="{F635204C-CFD9-684B-9FA8-B801D6C95940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65167" y="256381"/>
            <a:ext cx="6111235" cy="4333500"/>
          </a:xfrm>
          <a:prstGeom prst="rect">
            <a:avLst/>
          </a:prstGeom>
        </p:spPr>
      </p:pic>
      <p:sp>
        <p:nvSpPr>
          <p:cNvPr id="33" name="Rectangle 32">
            <a:extLst>
              <a:ext uri="{FF2B5EF4-FFF2-40B4-BE49-F238E27FC236}">
                <a16:creationId xmlns:a16="http://schemas.microsoft.com/office/drawing/2014/main" id="{6926DC06-831F-E742-A5E0-B58790578107}"/>
              </a:ext>
            </a:extLst>
          </p:cNvPr>
          <p:cNvSpPr/>
          <p:nvPr/>
        </p:nvSpPr>
        <p:spPr>
          <a:xfrm>
            <a:off x="0" y="917815"/>
            <a:ext cx="1405288" cy="27275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72000" tIns="36000" rIns="72000" bIns="36000">
            <a:spAutoFit/>
          </a:bodyPr>
          <a:lstStyle/>
          <a:p>
            <a:pPr marL="288000"/>
            <a:r>
              <a:rPr lang="es-ES_tradnl" sz="1300" cap="all" spc="5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Planta baja</a:t>
            </a:r>
            <a:endParaRPr lang="es-ES_tradnl" sz="1300" cap="all" spc="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660362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42431" y="260081"/>
            <a:ext cx="6144442" cy="435002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292964" y="6242400"/>
            <a:ext cx="10093912" cy="367788"/>
          </a:xfrm>
          <a:prstGeom prst="rect">
            <a:avLst/>
          </a:prstGeom>
        </p:spPr>
        <p:txBody>
          <a:bodyPr wrap="square" lIns="90000">
            <a:noAutofit/>
          </a:bodyPr>
          <a:lstStyle/>
          <a:p>
            <a:pPr algn="ctr"/>
            <a:r>
              <a:rPr lang="en-US" sz="2200" spc="50" dirty="0">
                <a:latin typeface="Calibri" charset="0"/>
                <a:ea typeface="Calibri" charset="0"/>
                <a:cs typeface="Calibri" charset="0"/>
              </a:rPr>
              <a:t>LA PLANTA 1 ES LA PLAZA ÁGORA</a:t>
            </a:r>
          </a:p>
        </p:txBody>
      </p:sp>
      <p:cxnSp>
        <p:nvCxnSpPr>
          <p:cNvPr id="54" name="Straight Connector 53"/>
          <p:cNvCxnSpPr/>
          <p:nvPr/>
        </p:nvCxnSpPr>
        <p:spPr>
          <a:xfrm>
            <a:off x="307905" y="4718106"/>
            <a:ext cx="10078968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7" name="Group 26"/>
          <p:cNvGrpSpPr/>
          <p:nvPr/>
        </p:nvGrpSpPr>
        <p:grpSpPr>
          <a:xfrm>
            <a:off x="524712" y="3130079"/>
            <a:ext cx="3490881" cy="716707"/>
            <a:chOff x="524712" y="3130079"/>
            <a:chExt cx="3490881" cy="716707"/>
          </a:xfrm>
        </p:grpSpPr>
        <p:sp>
          <p:nvSpPr>
            <p:cNvPr id="28" name="Rectangle 27"/>
            <p:cNvSpPr/>
            <p:nvPr/>
          </p:nvSpPr>
          <p:spPr>
            <a:xfrm>
              <a:off x="524712" y="3130079"/>
              <a:ext cx="2666966" cy="716707"/>
            </a:xfrm>
            <a:prstGeom prst="rect">
              <a:avLst/>
            </a:prstGeom>
          </p:spPr>
          <p:txBody>
            <a:bodyPr wrap="square" lIns="0" tIns="0" rIns="0" bIns="0" anchor="ctr">
              <a:noAutofit/>
            </a:bodyPr>
            <a:lstStyle/>
            <a:p>
              <a:pPr algn="r">
                <a:lnSpc>
                  <a:spcPts val="3300"/>
                </a:lnSpc>
              </a:pPr>
              <a:r>
                <a:rPr lang="es-ES_tradnl" sz="3300" cap="all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charset="0"/>
                  <a:ea typeface="Calibri Light" charset="0"/>
                  <a:cs typeface="Calibri Light" charset="0"/>
                </a:rPr>
                <a:t>PLAZA ÁGORA</a:t>
              </a:r>
            </a:p>
          </p:txBody>
        </p:sp>
        <p:cxnSp>
          <p:nvCxnSpPr>
            <p:cNvPr id="29" name="Straight Arrow Connector 28"/>
            <p:cNvCxnSpPr/>
            <p:nvPr/>
          </p:nvCxnSpPr>
          <p:spPr>
            <a:xfrm>
              <a:off x="3422965" y="3449951"/>
              <a:ext cx="592628" cy="0"/>
            </a:xfrm>
            <a:prstGeom prst="straightConnector1">
              <a:avLst/>
            </a:prstGeom>
            <a:ln w="76200" cap="rnd">
              <a:solidFill>
                <a:schemeClr val="bg1">
                  <a:lumMod val="75000"/>
                </a:schemeClr>
              </a:solidFill>
              <a:tailEnd type="arrow" w="lg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E0731186-2360-F94C-A9D5-A88D19524A04}"/>
              </a:ext>
            </a:extLst>
          </p:cNvPr>
          <p:cNvGrpSpPr/>
          <p:nvPr/>
        </p:nvGrpSpPr>
        <p:grpSpPr>
          <a:xfrm>
            <a:off x="5628203" y="4890904"/>
            <a:ext cx="1678061" cy="1243490"/>
            <a:chOff x="5628203" y="4890904"/>
            <a:chExt cx="1678061" cy="1243490"/>
          </a:xfrm>
        </p:grpSpPr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DB0ABB4A-6004-614B-B75C-C5BC1D229EC5}"/>
                </a:ext>
              </a:extLst>
            </p:cNvPr>
            <p:cNvCxnSpPr>
              <a:cxnSpLocks/>
            </p:cNvCxnSpPr>
            <p:nvPr/>
          </p:nvCxnSpPr>
          <p:spPr>
            <a:xfrm>
              <a:off x="5628204" y="6134394"/>
              <a:ext cx="1678060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4887D110-1FE0-6C4F-88B1-2A85141CEA6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5628203" y="4890904"/>
              <a:ext cx="1678061" cy="1188000"/>
            </a:xfrm>
            <a:prstGeom prst="rect">
              <a:avLst/>
            </a:prstGeom>
          </p:spPr>
        </p:pic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B6DB604D-4896-B644-9536-5D585EAE5628}"/>
              </a:ext>
            </a:extLst>
          </p:cNvPr>
          <p:cNvGrpSpPr/>
          <p:nvPr/>
        </p:nvGrpSpPr>
        <p:grpSpPr>
          <a:xfrm>
            <a:off x="3463338" y="5314367"/>
            <a:ext cx="1391358" cy="820027"/>
            <a:chOff x="4146263" y="5314367"/>
            <a:chExt cx="1391358" cy="820027"/>
          </a:xfrm>
        </p:grpSpPr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C3D89CE3-478F-BC4F-9954-A04F7CBE03A8}"/>
                </a:ext>
              </a:extLst>
            </p:cNvPr>
            <p:cNvCxnSpPr>
              <a:cxnSpLocks/>
            </p:cNvCxnSpPr>
            <p:nvPr/>
          </p:nvCxnSpPr>
          <p:spPr>
            <a:xfrm>
              <a:off x="4391734" y="6134394"/>
              <a:ext cx="1145887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0" name="Group 29">
              <a:extLst>
                <a:ext uri="{FF2B5EF4-FFF2-40B4-BE49-F238E27FC236}">
                  <a16:creationId xmlns:a16="http://schemas.microsoft.com/office/drawing/2014/main" id="{C27AA49D-F03B-6C4A-8DF0-276BFE7EE604}"/>
                </a:ext>
              </a:extLst>
            </p:cNvPr>
            <p:cNvGrpSpPr/>
            <p:nvPr/>
          </p:nvGrpSpPr>
          <p:grpSpPr>
            <a:xfrm>
              <a:off x="4146263" y="5314367"/>
              <a:ext cx="1354587" cy="596631"/>
              <a:chOff x="4347716" y="5314367"/>
              <a:chExt cx="1354587" cy="596631"/>
            </a:xfrm>
          </p:grpSpPr>
          <p:pic>
            <p:nvPicPr>
              <p:cNvPr id="31" name="Picture 30">
                <a:extLst>
                  <a:ext uri="{FF2B5EF4-FFF2-40B4-BE49-F238E27FC236}">
                    <a16:creationId xmlns:a16="http://schemas.microsoft.com/office/drawing/2014/main" id="{EA0C7332-5C58-AF49-92F0-772450BCB8F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4698305" y="5314367"/>
                <a:ext cx="937563" cy="596631"/>
              </a:xfrm>
              <a:prstGeom prst="rect">
                <a:avLst/>
              </a:prstGeom>
            </p:spPr>
          </p:pic>
          <p:grpSp>
            <p:nvGrpSpPr>
              <p:cNvPr id="32" name="Group 31">
                <a:extLst>
                  <a:ext uri="{FF2B5EF4-FFF2-40B4-BE49-F238E27FC236}">
                    <a16:creationId xmlns:a16="http://schemas.microsoft.com/office/drawing/2014/main" id="{9C0C7768-F95B-5944-B1DD-A52BC13BBEF9}"/>
                  </a:ext>
                </a:extLst>
              </p:cNvPr>
              <p:cNvGrpSpPr/>
              <p:nvPr/>
            </p:nvGrpSpPr>
            <p:grpSpPr>
              <a:xfrm>
                <a:off x="4347716" y="5560086"/>
                <a:ext cx="1354587" cy="185369"/>
                <a:chOff x="3555093" y="1445573"/>
                <a:chExt cx="1006539" cy="137740"/>
              </a:xfrm>
            </p:grpSpPr>
            <p:pic>
              <p:nvPicPr>
                <p:cNvPr id="33" name="Picture 32">
                  <a:extLst>
                    <a:ext uri="{FF2B5EF4-FFF2-40B4-BE49-F238E27FC236}">
                      <a16:creationId xmlns:a16="http://schemas.microsoft.com/office/drawing/2014/main" id="{2ED737B0-C2C8-724A-9D11-AD4827EBD9AE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5" cstate="screen">
                  <a:duotone>
                    <a:schemeClr val="accent2">
                      <a:shade val="45000"/>
                      <a:satMod val="135000"/>
                    </a:schemeClr>
                    <a:prstClr val="white"/>
                  </a:duotone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3555093" y="1445573"/>
                  <a:ext cx="137740" cy="137740"/>
                </a:xfrm>
                <a:prstGeom prst="rect">
                  <a:avLst/>
                </a:prstGeom>
              </p:spPr>
            </p:pic>
            <p:sp>
              <p:nvSpPr>
                <p:cNvPr id="34" name="Rounded Rectangle 33">
                  <a:extLst>
                    <a:ext uri="{FF2B5EF4-FFF2-40B4-BE49-F238E27FC236}">
                      <a16:creationId xmlns:a16="http://schemas.microsoft.com/office/drawing/2014/main" id="{0DBFE275-90A2-B44B-B60A-62B012BE95B0}"/>
                    </a:ext>
                  </a:extLst>
                </p:cNvPr>
                <p:cNvSpPr/>
                <p:nvPr/>
              </p:nvSpPr>
              <p:spPr>
                <a:xfrm>
                  <a:off x="3729228" y="1454389"/>
                  <a:ext cx="832404" cy="98989"/>
                </a:xfrm>
                <a:prstGeom prst="roundRect">
                  <a:avLst/>
                </a:prstGeom>
                <a:noFill/>
                <a:ln w="19050" cap="rnd">
                  <a:solidFill>
                    <a:srgbClr val="B44800"/>
                  </a:solidFill>
                  <a:prstDash val="solid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s-ES_tradnl"/>
                </a:p>
              </p:txBody>
            </p:sp>
          </p:grpSp>
        </p:grpSp>
      </p:grpSp>
      <p:sp>
        <p:nvSpPr>
          <p:cNvPr id="18" name="Rectangle 17"/>
          <p:cNvSpPr/>
          <p:nvPr/>
        </p:nvSpPr>
        <p:spPr>
          <a:xfrm>
            <a:off x="0" y="917815"/>
            <a:ext cx="1498600" cy="27275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72000" tIns="36000" rIns="72000" bIns="36000">
            <a:spAutoFit/>
          </a:bodyPr>
          <a:lstStyle/>
          <a:p>
            <a:pPr marL="288000"/>
            <a:r>
              <a:rPr lang="en-US" sz="1300" cap="all" spc="5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Plaza ágora</a:t>
            </a:r>
            <a:endParaRPr lang="es-ES_tradnl" sz="1300" cap="all" spc="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282272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292964" y="6242400"/>
            <a:ext cx="10093912" cy="367788"/>
          </a:xfrm>
          <a:prstGeom prst="rect">
            <a:avLst/>
          </a:prstGeom>
        </p:spPr>
        <p:txBody>
          <a:bodyPr wrap="square" lIns="90000">
            <a:noAutofit/>
          </a:bodyPr>
          <a:lstStyle/>
          <a:p>
            <a:pPr algn="ctr"/>
            <a:r>
              <a:rPr lang="en-US" sz="2200" spc="50" dirty="0">
                <a:latin typeface="Calibri" charset="0"/>
                <a:ea typeface="Calibri" charset="0"/>
                <a:cs typeface="Calibri" charset="0"/>
              </a:rPr>
              <a:t>EN LA PLAZA ÁGORA HAY ZONAS RELAJADAS </a:t>
            </a:r>
            <a:r>
              <a:rPr lang="en-US" sz="2200" spc="50" dirty="0">
                <a:latin typeface="Calibri" charset="0"/>
                <a:cs typeface="Calibri" charset="0"/>
              </a:rPr>
              <a:t>CON SOFÁS VERDES</a:t>
            </a:r>
          </a:p>
        </p:txBody>
      </p:sp>
      <p:cxnSp>
        <p:nvCxnSpPr>
          <p:cNvPr id="54" name="Straight Connector 53"/>
          <p:cNvCxnSpPr/>
          <p:nvPr/>
        </p:nvCxnSpPr>
        <p:spPr>
          <a:xfrm>
            <a:off x="307905" y="4718106"/>
            <a:ext cx="10078968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7" name="Group 26"/>
          <p:cNvGrpSpPr/>
          <p:nvPr/>
        </p:nvGrpSpPr>
        <p:grpSpPr>
          <a:xfrm>
            <a:off x="524712" y="3130079"/>
            <a:ext cx="3490881" cy="716707"/>
            <a:chOff x="524712" y="3130079"/>
            <a:chExt cx="3490881" cy="716707"/>
          </a:xfrm>
        </p:grpSpPr>
        <p:sp>
          <p:nvSpPr>
            <p:cNvPr id="28" name="Rectangle 27"/>
            <p:cNvSpPr/>
            <p:nvPr/>
          </p:nvSpPr>
          <p:spPr>
            <a:xfrm>
              <a:off x="524712" y="3130079"/>
              <a:ext cx="2666966" cy="716707"/>
            </a:xfrm>
            <a:prstGeom prst="rect">
              <a:avLst/>
            </a:prstGeom>
          </p:spPr>
          <p:txBody>
            <a:bodyPr wrap="square" lIns="0" tIns="0" rIns="0" bIns="0" anchor="ctr">
              <a:noAutofit/>
            </a:bodyPr>
            <a:lstStyle/>
            <a:p>
              <a:pPr algn="r">
                <a:lnSpc>
                  <a:spcPts val="3300"/>
                </a:lnSpc>
              </a:pPr>
              <a:r>
                <a:rPr lang="es-ES_tradnl" sz="3300" cap="all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charset="0"/>
                  <a:ea typeface="Calibri Light" charset="0"/>
                  <a:cs typeface="Calibri Light" charset="0"/>
                </a:rPr>
                <a:t>ZONA RELAJADA</a:t>
              </a:r>
            </a:p>
          </p:txBody>
        </p:sp>
        <p:cxnSp>
          <p:nvCxnSpPr>
            <p:cNvPr id="29" name="Straight Arrow Connector 28"/>
            <p:cNvCxnSpPr/>
            <p:nvPr/>
          </p:nvCxnSpPr>
          <p:spPr>
            <a:xfrm>
              <a:off x="3422965" y="3449951"/>
              <a:ext cx="592628" cy="0"/>
            </a:xfrm>
            <a:prstGeom prst="straightConnector1">
              <a:avLst/>
            </a:prstGeom>
            <a:ln w="76200" cap="rnd">
              <a:solidFill>
                <a:schemeClr val="bg1">
                  <a:lumMod val="75000"/>
                </a:schemeClr>
              </a:solidFill>
              <a:tailEnd type="arrow" w="lg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" name="Group 14"/>
          <p:cNvGrpSpPr/>
          <p:nvPr/>
        </p:nvGrpSpPr>
        <p:grpSpPr>
          <a:xfrm>
            <a:off x="4558324" y="5326244"/>
            <a:ext cx="2174170" cy="808150"/>
            <a:chOff x="4746940" y="5326244"/>
            <a:chExt cx="2174170" cy="808150"/>
          </a:xfrm>
        </p:grpSpPr>
        <p:cxnSp>
          <p:nvCxnSpPr>
            <p:cNvPr id="16" name="Straight Connector 15"/>
            <p:cNvCxnSpPr>
              <a:cxnSpLocks/>
            </p:cNvCxnSpPr>
            <p:nvPr/>
          </p:nvCxnSpPr>
          <p:spPr>
            <a:xfrm>
              <a:off x="4746940" y="6134394"/>
              <a:ext cx="2174170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7" name="Picture 16"/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704592" y="5326244"/>
              <a:ext cx="583070" cy="583070"/>
            </a:xfrm>
            <a:prstGeom prst="rect">
              <a:avLst/>
            </a:prstGeom>
          </p:spPr>
        </p:pic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32507342-203C-434E-BD67-A2668FB2EE12}"/>
              </a:ext>
            </a:extLst>
          </p:cNvPr>
          <p:cNvGrpSpPr/>
          <p:nvPr/>
        </p:nvGrpSpPr>
        <p:grpSpPr>
          <a:xfrm>
            <a:off x="2150696" y="4890904"/>
            <a:ext cx="1678061" cy="1243490"/>
            <a:chOff x="5628203" y="4890904"/>
            <a:chExt cx="1678061" cy="1243490"/>
          </a:xfrm>
        </p:grpSpPr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2DD908D7-1D28-874A-BFAF-EC6747BB34DD}"/>
                </a:ext>
              </a:extLst>
            </p:cNvPr>
            <p:cNvCxnSpPr>
              <a:cxnSpLocks/>
            </p:cNvCxnSpPr>
            <p:nvPr/>
          </p:nvCxnSpPr>
          <p:spPr>
            <a:xfrm>
              <a:off x="5628204" y="6134394"/>
              <a:ext cx="1678060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39" name="Picture 38">
              <a:extLst>
                <a:ext uri="{FF2B5EF4-FFF2-40B4-BE49-F238E27FC236}">
                  <a16:creationId xmlns:a16="http://schemas.microsoft.com/office/drawing/2014/main" id="{B299D233-11A7-604E-910F-1755732BDC1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5628203" y="4890904"/>
              <a:ext cx="1678061" cy="1188000"/>
            </a:xfrm>
            <a:prstGeom prst="rect">
              <a:avLst/>
            </a:prstGeom>
          </p:spPr>
        </p:pic>
      </p:grpSp>
      <p:grpSp>
        <p:nvGrpSpPr>
          <p:cNvPr id="12" name="Group 11"/>
          <p:cNvGrpSpPr/>
          <p:nvPr/>
        </p:nvGrpSpPr>
        <p:grpSpPr>
          <a:xfrm>
            <a:off x="7416523" y="5507366"/>
            <a:ext cx="1753681" cy="628809"/>
            <a:chOff x="7416523" y="5507366"/>
            <a:chExt cx="1753681" cy="628809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BE43F437-5D31-8840-BE60-104A26DE3A6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978959" y="5507366"/>
              <a:ext cx="628809" cy="628809"/>
            </a:xfrm>
            <a:prstGeom prst="rect">
              <a:avLst/>
            </a:prstGeom>
          </p:spPr>
        </p:pic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1A8BC62E-54A7-BF40-940A-B957EEDB3BC3}"/>
                </a:ext>
              </a:extLst>
            </p:cNvPr>
            <p:cNvCxnSpPr>
              <a:cxnSpLocks/>
            </p:cNvCxnSpPr>
            <p:nvPr/>
          </p:nvCxnSpPr>
          <p:spPr>
            <a:xfrm>
              <a:off x="7416523" y="6134394"/>
              <a:ext cx="1753681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8" name="Rectangle 17"/>
          <p:cNvSpPr/>
          <p:nvPr/>
        </p:nvSpPr>
        <p:spPr>
          <a:xfrm>
            <a:off x="0" y="917815"/>
            <a:ext cx="1498600" cy="27275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72000" tIns="36000" rIns="72000" bIns="36000">
            <a:spAutoFit/>
          </a:bodyPr>
          <a:lstStyle/>
          <a:p>
            <a:pPr marL="288000"/>
            <a:r>
              <a:rPr lang="en-US" sz="1300" cap="all" spc="5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Plaza ágora</a:t>
            </a:r>
            <a:endParaRPr lang="es-ES_tradnl" sz="1300" cap="all" spc="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40294193-4DA6-2148-942B-B9C83C3A5FE9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42432" y="260081"/>
            <a:ext cx="6142719" cy="4347910"/>
          </a:xfrm>
          <a:prstGeom prst="rect">
            <a:avLst/>
          </a:prstGeom>
        </p:spPr>
      </p:pic>
      <p:grpSp>
        <p:nvGrpSpPr>
          <p:cNvPr id="2" name="Group 18">
            <a:extLst>
              <a:ext uri="{FF2B5EF4-FFF2-40B4-BE49-F238E27FC236}">
                <a16:creationId xmlns:a16="http://schemas.microsoft.com/office/drawing/2014/main" id="{DFC38FC2-A6DB-548C-5A91-825E27EBA1F7}"/>
              </a:ext>
            </a:extLst>
          </p:cNvPr>
          <p:cNvGrpSpPr/>
          <p:nvPr/>
        </p:nvGrpSpPr>
        <p:grpSpPr>
          <a:xfrm>
            <a:off x="3836535" y="5314368"/>
            <a:ext cx="1081168" cy="820026"/>
            <a:chOff x="5132366" y="5314368"/>
            <a:chExt cx="1081168" cy="820026"/>
          </a:xfrm>
        </p:grpSpPr>
        <p:cxnSp>
          <p:nvCxnSpPr>
            <p:cNvPr id="3" name="Straight Connector 19">
              <a:extLst>
                <a:ext uri="{FF2B5EF4-FFF2-40B4-BE49-F238E27FC236}">
                  <a16:creationId xmlns:a16="http://schemas.microsoft.com/office/drawing/2014/main" id="{A84E2A0E-EE00-FF83-9821-DF28FF3238AF}"/>
                </a:ext>
              </a:extLst>
            </p:cNvPr>
            <p:cNvCxnSpPr>
              <a:cxnSpLocks/>
            </p:cNvCxnSpPr>
            <p:nvPr/>
          </p:nvCxnSpPr>
          <p:spPr>
            <a:xfrm>
              <a:off x="5283554" y="6134394"/>
              <a:ext cx="499144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5" name="Group 20">
              <a:extLst>
                <a:ext uri="{FF2B5EF4-FFF2-40B4-BE49-F238E27FC236}">
                  <a16:creationId xmlns:a16="http://schemas.microsoft.com/office/drawing/2014/main" id="{C1A4CDF2-4B0C-7DD7-B5D1-750314727652}"/>
                </a:ext>
              </a:extLst>
            </p:cNvPr>
            <p:cNvGrpSpPr/>
            <p:nvPr/>
          </p:nvGrpSpPr>
          <p:grpSpPr>
            <a:xfrm>
              <a:off x="5132366" y="5314368"/>
              <a:ext cx="1081168" cy="606822"/>
              <a:chOff x="7603987" y="4260259"/>
              <a:chExt cx="851923" cy="478155"/>
            </a:xfrm>
          </p:grpSpPr>
          <p:pic>
            <p:nvPicPr>
              <p:cNvPr id="7" name="Picture 22">
                <a:extLst>
                  <a:ext uri="{FF2B5EF4-FFF2-40B4-BE49-F238E27FC236}">
                    <a16:creationId xmlns:a16="http://schemas.microsoft.com/office/drawing/2014/main" id="{95F6F0F0-3242-7785-E5B9-07DCA5017B2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7603987" y="4260259"/>
                <a:ext cx="851923" cy="478155"/>
              </a:xfrm>
              <a:prstGeom prst="rect">
                <a:avLst/>
              </a:prstGeom>
            </p:spPr>
          </p:pic>
          <p:pic>
            <p:nvPicPr>
              <p:cNvPr id="8" name="Picture 23">
                <a:extLst>
                  <a:ext uri="{FF2B5EF4-FFF2-40B4-BE49-F238E27FC236}">
                    <a16:creationId xmlns:a16="http://schemas.microsoft.com/office/drawing/2014/main" id="{DE0C817F-8B06-944C-BF9A-F1D9F458566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7735815" y="4289235"/>
                <a:ext cx="199154" cy="199154"/>
              </a:xfrm>
              <a:prstGeom prst="rect">
                <a:avLst/>
              </a:prstGeom>
            </p:spPr>
          </p:pic>
          <p:pic>
            <p:nvPicPr>
              <p:cNvPr id="9" name="Picture 24">
                <a:extLst>
                  <a:ext uri="{FF2B5EF4-FFF2-40B4-BE49-F238E27FC236}">
                    <a16:creationId xmlns:a16="http://schemas.microsoft.com/office/drawing/2014/main" id="{4C7D0206-1F2A-C2A5-5CC7-2B69CDE4A42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8134000" y="4289235"/>
                <a:ext cx="199154" cy="199154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342170135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292964" y="6242400"/>
            <a:ext cx="10093912" cy="367788"/>
          </a:xfrm>
          <a:prstGeom prst="rect">
            <a:avLst/>
          </a:prstGeom>
        </p:spPr>
        <p:txBody>
          <a:bodyPr wrap="square" lIns="90000">
            <a:noAutofit/>
          </a:bodyPr>
          <a:lstStyle/>
          <a:p>
            <a:pPr algn="ctr"/>
            <a:r>
              <a:rPr lang="en-US" sz="2200" spc="50" dirty="0">
                <a:latin typeface="Calibri" charset="0"/>
                <a:ea typeface="Calibri" charset="0"/>
                <a:cs typeface="Calibri" charset="0"/>
              </a:rPr>
              <a:t>A LA IZQUIERDA DE LA PLAZA ÁGORA ESTÁ EL RESTAURANTE</a:t>
            </a:r>
          </a:p>
        </p:txBody>
      </p:sp>
      <p:cxnSp>
        <p:nvCxnSpPr>
          <p:cNvPr id="54" name="Straight Connector 53"/>
          <p:cNvCxnSpPr/>
          <p:nvPr/>
        </p:nvCxnSpPr>
        <p:spPr>
          <a:xfrm>
            <a:off x="307905" y="4718106"/>
            <a:ext cx="10078968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7" name="Group 26"/>
          <p:cNvGrpSpPr/>
          <p:nvPr/>
        </p:nvGrpSpPr>
        <p:grpSpPr>
          <a:xfrm>
            <a:off x="524712" y="3130079"/>
            <a:ext cx="3490881" cy="716707"/>
            <a:chOff x="524712" y="3130079"/>
            <a:chExt cx="3490881" cy="716707"/>
          </a:xfrm>
        </p:grpSpPr>
        <p:sp>
          <p:nvSpPr>
            <p:cNvPr id="28" name="Rectangle 27"/>
            <p:cNvSpPr/>
            <p:nvPr/>
          </p:nvSpPr>
          <p:spPr>
            <a:xfrm>
              <a:off x="524712" y="3130079"/>
              <a:ext cx="2666966" cy="716707"/>
            </a:xfrm>
            <a:prstGeom prst="rect">
              <a:avLst/>
            </a:prstGeom>
          </p:spPr>
          <p:txBody>
            <a:bodyPr wrap="square" lIns="0" tIns="0" rIns="0" bIns="0" anchor="ctr">
              <a:noAutofit/>
            </a:bodyPr>
            <a:lstStyle/>
            <a:p>
              <a:pPr algn="r">
                <a:lnSpc>
                  <a:spcPts val="3300"/>
                </a:lnSpc>
              </a:pPr>
              <a:r>
                <a:rPr lang="es-ES_tradnl" sz="3300" cap="all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charset="0"/>
                  <a:ea typeface="Calibri Light" charset="0"/>
                  <a:cs typeface="Calibri Light" charset="0"/>
                </a:rPr>
                <a:t>RESTAURANTE</a:t>
              </a:r>
            </a:p>
          </p:txBody>
        </p:sp>
        <p:cxnSp>
          <p:nvCxnSpPr>
            <p:cNvPr id="29" name="Straight Arrow Connector 28"/>
            <p:cNvCxnSpPr/>
            <p:nvPr/>
          </p:nvCxnSpPr>
          <p:spPr>
            <a:xfrm>
              <a:off x="3422965" y="3449951"/>
              <a:ext cx="592628" cy="0"/>
            </a:xfrm>
            <a:prstGeom prst="straightConnector1">
              <a:avLst/>
            </a:prstGeom>
            <a:ln w="76200" cap="rnd">
              <a:solidFill>
                <a:schemeClr val="bg1">
                  <a:lumMod val="75000"/>
                </a:schemeClr>
              </a:solidFill>
              <a:tailEnd type="arrow" w="lg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" name="Group 14"/>
          <p:cNvGrpSpPr/>
          <p:nvPr/>
        </p:nvGrpSpPr>
        <p:grpSpPr>
          <a:xfrm>
            <a:off x="2344382" y="5320705"/>
            <a:ext cx="1305622" cy="813689"/>
            <a:chOff x="1763847" y="5320705"/>
            <a:chExt cx="1305622" cy="813689"/>
          </a:xfrm>
        </p:grpSpPr>
        <p:cxnSp>
          <p:nvCxnSpPr>
            <p:cNvPr id="16" name="Straight Connector 15"/>
            <p:cNvCxnSpPr/>
            <p:nvPr/>
          </p:nvCxnSpPr>
          <p:spPr>
            <a:xfrm>
              <a:off x="1763847" y="6134394"/>
              <a:ext cx="1305622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7" name="Group 16"/>
            <p:cNvGrpSpPr>
              <a:grpSpLocks/>
            </p:cNvGrpSpPr>
            <p:nvPr/>
          </p:nvGrpSpPr>
          <p:grpSpPr>
            <a:xfrm flipH="1">
              <a:off x="1902433" y="5320705"/>
              <a:ext cx="1028451" cy="734862"/>
              <a:chOff x="4890374" y="5724275"/>
              <a:chExt cx="905568" cy="647058"/>
            </a:xfrm>
          </p:grpSpPr>
          <p:pic>
            <p:nvPicPr>
              <p:cNvPr id="18" name="Picture 17"/>
              <p:cNvPicPr>
                <a:picLocks noChangeAspect="1"/>
              </p:cNvPicPr>
              <p:nvPr/>
            </p:nvPicPr>
            <p:blipFill>
              <a:blip r:embed="rId2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5324047" y="5724276"/>
                <a:ext cx="471895" cy="471895"/>
              </a:xfrm>
              <a:prstGeom prst="rect">
                <a:avLst/>
              </a:prstGeom>
            </p:spPr>
          </p:pic>
          <p:pic>
            <p:nvPicPr>
              <p:cNvPr id="19" name="Picture 18"/>
              <p:cNvPicPr>
                <a:picLocks noChangeAspect="1"/>
              </p:cNvPicPr>
              <p:nvPr/>
            </p:nvPicPr>
            <p:blipFill>
              <a:blip r:embed="rId3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flipH="1">
                <a:off x="4890374" y="5724275"/>
                <a:ext cx="475200" cy="475200"/>
              </a:xfrm>
              <a:prstGeom prst="rect">
                <a:avLst/>
              </a:prstGeom>
            </p:spPr>
          </p:pic>
          <p:pic>
            <p:nvPicPr>
              <p:cNvPr id="20" name="Picture 19"/>
              <p:cNvPicPr>
                <a:picLocks noChangeAspect="1"/>
              </p:cNvPicPr>
              <p:nvPr/>
            </p:nvPicPr>
            <p:blipFill>
              <a:blip r:embed="rId4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16200000">
                <a:off x="5482334" y="6172179"/>
                <a:ext cx="199154" cy="199154"/>
              </a:xfrm>
              <a:prstGeom prst="rect">
                <a:avLst/>
              </a:prstGeom>
            </p:spPr>
          </p:pic>
        </p:grp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A6627CBE-9110-FA4E-B661-4E1C0CC1AD2C}"/>
              </a:ext>
            </a:extLst>
          </p:cNvPr>
          <p:cNvGrpSpPr/>
          <p:nvPr/>
        </p:nvGrpSpPr>
        <p:grpSpPr>
          <a:xfrm>
            <a:off x="7219540" y="5320852"/>
            <a:ext cx="1697237" cy="813542"/>
            <a:chOff x="7274788" y="5320852"/>
            <a:chExt cx="1697237" cy="813542"/>
          </a:xfrm>
        </p:grpSpPr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B8A6BBC7-6FEC-2548-924D-28149A37BFEA}"/>
                </a:ext>
              </a:extLst>
            </p:cNvPr>
            <p:cNvCxnSpPr>
              <a:cxnSpLocks/>
            </p:cNvCxnSpPr>
            <p:nvPr/>
          </p:nvCxnSpPr>
          <p:spPr>
            <a:xfrm>
              <a:off x="7274788" y="6134394"/>
              <a:ext cx="1697237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4" name="Picture 23">
              <a:extLst>
                <a:ext uri="{FF2B5EF4-FFF2-40B4-BE49-F238E27FC236}">
                  <a16:creationId xmlns:a16="http://schemas.microsoft.com/office/drawing/2014/main" id="{5F6B5344-1F13-034E-9553-B9B04C29090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830006" y="5320852"/>
              <a:ext cx="586800" cy="586800"/>
            </a:xfrm>
            <a:prstGeom prst="rect">
              <a:avLst/>
            </a:prstGeom>
          </p:spPr>
        </p:pic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2F247F93-64BF-AE48-A9BF-F591FAB14809}"/>
              </a:ext>
            </a:extLst>
          </p:cNvPr>
          <p:cNvGrpSpPr/>
          <p:nvPr/>
        </p:nvGrpSpPr>
        <p:grpSpPr>
          <a:xfrm>
            <a:off x="4465523" y="4890904"/>
            <a:ext cx="1678061" cy="1243490"/>
            <a:chOff x="5628203" y="4890904"/>
            <a:chExt cx="1678061" cy="1243490"/>
          </a:xfrm>
        </p:grpSpPr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0A6EFD00-ACCB-4C49-A0CC-6032776149B7}"/>
                </a:ext>
              </a:extLst>
            </p:cNvPr>
            <p:cNvCxnSpPr>
              <a:cxnSpLocks/>
            </p:cNvCxnSpPr>
            <p:nvPr/>
          </p:nvCxnSpPr>
          <p:spPr>
            <a:xfrm>
              <a:off x="5628204" y="6134394"/>
              <a:ext cx="1678060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36" name="Picture 35">
              <a:extLst>
                <a:ext uri="{FF2B5EF4-FFF2-40B4-BE49-F238E27FC236}">
                  <a16:creationId xmlns:a16="http://schemas.microsoft.com/office/drawing/2014/main" id="{DD324FB4-B22F-3D4F-A87D-E4CC564415E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5628203" y="4890904"/>
              <a:ext cx="1678061" cy="1188000"/>
            </a:xfrm>
            <a:prstGeom prst="rect">
              <a:avLst/>
            </a:prstGeom>
          </p:spPr>
        </p:pic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3D86079D-1A6F-AB4A-83EA-EC33956F5CC3}"/>
              </a:ext>
            </a:extLst>
          </p:cNvPr>
          <p:cNvGrpSpPr/>
          <p:nvPr/>
        </p:nvGrpSpPr>
        <p:grpSpPr>
          <a:xfrm>
            <a:off x="6164875" y="5314368"/>
            <a:ext cx="1081168" cy="820026"/>
            <a:chOff x="5122841" y="5314368"/>
            <a:chExt cx="1081168" cy="820026"/>
          </a:xfrm>
        </p:grpSpPr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B9C58C8A-8F26-2C4A-8BE4-BF05AA35831F}"/>
                </a:ext>
              </a:extLst>
            </p:cNvPr>
            <p:cNvCxnSpPr>
              <a:cxnSpLocks/>
            </p:cNvCxnSpPr>
            <p:nvPr/>
          </p:nvCxnSpPr>
          <p:spPr>
            <a:xfrm>
              <a:off x="5215323" y="6134394"/>
              <a:ext cx="543009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9" name="Group 38">
              <a:extLst>
                <a:ext uri="{FF2B5EF4-FFF2-40B4-BE49-F238E27FC236}">
                  <a16:creationId xmlns:a16="http://schemas.microsoft.com/office/drawing/2014/main" id="{0DBE912F-EBD8-D048-BDF8-B8CDEE22CD5B}"/>
                </a:ext>
              </a:extLst>
            </p:cNvPr>
            <p:cNvGrpSpPr/>
            <p:nvPr/>
          </p:nvGrpSpPr>
          <p:grpSpPr>
            <a:xfrm>
              <a:off x="5122841" y="5314368"/>
              <a:ext cx="1081168" cy="606822"/>
              <a:chOff x="7596482" y="4260259"/>
              <a:chExt cx="851923" cy="478155"/>
            </a:xfrm>
          </p:grpSpPr>
          <p:pic>
            <p:nvPicPr>
              <p:cNvPr id="40" name="Picture 39">
                <a:extLst>
                  <a:ext uri="{FF2B5EF4-FFF2-40B4-BE49-F238E27FC236}">
                    <a16:creationId xmlns:a16="http://schemas.microsoft.com/office/drawing/2014/main" id="{8465207E-A558-D746-801D-672938C7AE2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7596482" y="4260259"/>
                <a:ext cx="851923" cy="478155"/>
              </a:xfrm>
              <a:prstGeom prst="rect">
                <a:avLst/>
              </a:prstGeom>
            </p:spPr>
          </p:pic>
          <p:pic>
            <p:nvPicPr>
              <p:cNvPr id="41" name="Picture 40">
                <a:extLst>
                  <a:ext uri="{FF2B5EF4-FFF2-40B4-BE49-F238E27FC236}">
                    <a16:creationId xmlns:a16="http://schemas.microsoft.com/office/drawing/2014/main" id="{435F6BA4-63C4-5345-8C27-475137AF851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7728309" y="4289235"/>
                <a:ext cx="199154" cy="199154"/>
              </a:xfrm>
              <a:prstGeom prst="rect">
                <a:avLst/>
              </a:prstGeom>
            </p:spPr>
          </p:pic>
          <p:pic>
            <p:nvPicPr>
              <p:cNvPr id="42" name="Picture 41">
                <a:extLst>
                  <a:ext uri="{FF2B5EF4-FFF2-40B4-BE49-F238E27FC236}">
                    <a16:creationId xmlns:a16="http://schemas.microsoft.com/office/drawing/2014/main" id="{BFE85E16-E51C-804B-9C49-A0D0D2FDB60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8126494" y="4289235"/>
                <a:ext cx="199154" cy="199154"/>
              </a:xfrm>
              <a:prstGeom prst="rect">
                <a:avLst/>
              </a:prstGeom>
            </p:spPr>
          </p:pic>
        </p:grpSp>
      </p:grpSp>
      <p:sp>
        <p:nvSpPr>
          <p:cNvPr id="26" name="Rectangle 25"/>
          <p:cNvSpPr/>
          <p:nvPr/>
        </p:nvSpPr>
        <p:spPr>
          <a:xfrm>
            <a:off x="0" y="917815"/>
            <a:ext cx="1498600" cy="27275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72000" tIns="36000" rIns="72000" bIns="36000">
            <a:spAutoFit/>
          </a:bodyPr>
          <a:lstStyle/>
          <a:p>
            <a:pPr marL="288000"/>
            <a:r>
              <a:rPr lang="en-US" sz="1300" cap="all" spc="5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Plaza ágora</a:t>
            </a:r>
            <a:endParaRPr lang="es-ES_tradnl" sz="1300" cap="all" spc="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8315490D-916E-6244-BB32-7106FA335703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31796" y="260081"/>
            <a:ext cx="6153350" cy="43483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709575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292964" y="6242400"/>
            <a:ext cx="10093912" cy="367788"/>
          </a:xfrm>
          <a:prstGeom prst="rect">
            <a:avLst/>
          </a:prstGeom>
        </p:spPr>
        <p:txBody>
          <a:bodyPr wrap="square" lIns="90000">
            <a:noAutofit/>
          </a:bodyPr>
          <a:lstStyle/>
          <a:p>
            <a:pPr algn="ctr"/>
            <a:r>
              <a:rPr lang="en-US" sz="2200" spc="50" dirty="0">
                <a:latin typeface="Calibri" charset="0"/>
                <a:ea typeface="Calibri" charset="0"/>
                <a:cs typeface="Calibri" charset="0"/>
              </a:rPr>
              <a:t>EN EL MEDIO DE LA PLAZA ÁGORA ESTÁ LA NUBE</a:t>
            </a:r>
          </a:p>
        </p:txBody>
      </p:sp>
      <p:cxnSp>
        <p:nvCxnSpPr>
          <p:cNvPr id="54" name="Straight Connector 53"/>
          <p:cNvCxnSpPr/>
          <p:nvPr/>
        </p:nvCxnSpPr>
        <p:spPr>
          <a:xfrm>
            <a:off x="307905" y="4718106"/>
            <a:ext cx="10078968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7" name="Group 26"/>
          <p:cNvGrpSpPr/>
          <p:nvPr/>
        </p:nvGrpSpPr>
        <p:grpSpPr>
          <a:xfrm>
            <a:off x="524712" y="3130079"/>
            <a:ext cx="3490881" cy="716707"/>
            <a:chOff x="524712" y="3130079"/>
            <a:chExt cx="3490881" cy="716707"/>
          </a:xfrm>
        </p:grpSpPr>
        <p:sp>
          <p:nvSpPr>
            <p:cNvPr id="28" name="Rectangle 27"/>
            <p:cNvSpPr/>
            <p:nvPr/>
          </p:nvSpPr>
          <p:spPr>
            <a:xfrm>
              <a:off x="524712" y="3130079"/>
              <a:ext cx="2666966" cy="716707"/>
            </a:xfrm>
            <a:prstGeom prst="rect">
              <a:avLst/>
            </a:prstGeom>
          </p:spPr>
          <p:txBody>
            <a:bodyPr wrap="square" lIns="0" tIns="0" rIns="0" bIns="0" anchor="ctr">
              <a:noAutofit/>
            </a:bodyPr>
            <a:lstStyle/>
            <a:p>
              <a:pPr algn="r">
                <a:lnSpc>
                  <a:spcPts val="3300"/>
                </a:lnSpc>
              </a:pPr>
              <a:r>
                <a:rPr lang="es-ES_tradnl" sz="3300" cap="all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charset="0"/>
                  <a:ea typeface="Calibri Light" charset="0"/>
                  <a:cs typeface="Calibri Light" charset="0"/>
                </a:rPr>
                <a:t>La NUBE</a:t>
              </a:r>
            </a:p>
          </p:txBody>
        </p:sp>
        <p:cxnSp>
          <p:nvCxnSpPr>
            <p:cNvPr id="29" name="Straight Arrow Connector 28"/>
            <p:cNvCxnSpPr/>
            <p:nvPr/>
          </p:nvCxnSpPr>
          <p:spPr>
            <a:xfrm>
              <a:off x="3422965" y="3449951"/>
              <a:ext cx="592628" cy="0"/>
            </a:xfrm>
            <a:prstGeom prst="straightConnector1">
              <a:avLst/>
            </a:prstGeom>
            <a:ln w="76200" cap="rnd">
              <a:solidFill>
                <a:schemeClr val="bg1">
                  <a:lumMod val="75000"/>
                </a:schemeClr>
              </a:solidFill>
              <a:tailEnd type="arrow" w="lg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" name="Group 13"/>
          <p:cNvGrpSpPr/>
          <p:nvPr/>
        </p:nvGrpSpPr>
        <p:grpSpPr>
          <a:xfrm>
            <a:off x="7547445" y="5342352"/>
            <a:ext cx="717607" cy="792042"/>
            <a:chOff x="4720163" y="5342352"/>
            <a:chExt cx="717607" cy="792042"/>
          </a:xfrm>
        </p:grpSpPr>
        <p:pic>
          <p:nvPicPr>
            <p:cNvPr id="15" name="Picture 14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24310" y="5342352"/>
              <a:ext cx="709313" cy="709313"/>
            </a:xfrm>
            <a:prstGeom prst="rect">
              <a:avLst/>
            </a:prstGeom>
          </p:spPr>
        </p:pic>
        <p:cxnSp>
          <p:nvCxnSpPr>
            <p:cNvPr id="16" name="Straight Connector 15"/>
            <p:cNvCxnSpPr>
              <a:cxnSpLocks/>
            </p:cNvCxnSpPr>
            <p:nvPr/>
          </p:nvCxnSpPr>
          <p:spPr>
            <a:xfrm>
              <a:off x="4720163" y="6134394"/>
              <a:ext cx="717607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E0A9D4C3-9C83-2441-A2D4-6746BE608963}"/>
              </a:ext>
            </a:extLst>
          </p:cNvPr>
          <p:cNvGrpSpPr/>
          <p:nvPr/>
        </p:nvGrpSpPr>
        <p:grpSpPr>
          <a:xfrm>
            <a:off x="3191678" y="5342352"/>
            <a:ext cx="823915" cy="792042"/>
            <a:chOff x="3191678" y="5342352"/>
            <a:chExt cx="823915" cy="792042"/>
          </a:xfrm>
        </p:grpSpPr>
        <p:cxnSp>
          <p:nvCxnSpPr>
            <p:cNvPr id="18" name="Straight Connector 17"/>
            <p:cNvCxnSpPr/>
            <p:nvPr/>
          </p:nvCxnSpPr>
          <p:spPr>
            <a:xfrm>
              <a:off x="3191678" y="6134394"/>
              <a:ext cx="823915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" name="Group 2"/>
            <p:cNvGrpSpPr/>
            <p:nvPr/>
          </p:nvGrpSpPr>
          <p:grpSpPr>
            <a:xfrm>
              <a:off x="3279523" y="5342352"/>
              <a:ext cx="648224" cy="648227"/>
              <a:chOff x="1972712" y="5263997"/>
              <a:chExt cx="648224" cy="648227"/>
            </a:xfrm>
          </p:grpSpPr>
          <p:sp>
            <p:nvSpPr>
              <p:cNvPr id="20" name="Oval 19">
                <a:extLst>
                  <a:ext uri="{FF2B5EF4-FFF2-40B4-BE49-F238E27FC236}">
                    <a16:creationId xmlns:a16="http://schemas.microsoft.com/office/drawing/2014/main" id="{4B663E15-5102-194E-BA49-2889E127D71C}"/>
                  </a:ext>
                </a:extLst>
              </p:cNvPr>
              <p:cNvSpPr/>
              <p:nvPr/>
            </p:nvSpPr>
            <p:spPr>
              <a:xfrm>
                <a:off x="1972712" y="5263997"/>
                <a:ext cx="648224" cy="648227"/>
              </a:xfrm>
              <a:prstGeom prst="ellipse">
                <a:avLst/>
              </a:prstGeom>
              <a:no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/>
              </a:p>
            </p:txBody>
          </p:sp>
          <p:sp>
            <p:nvSpPr>
              <p:cNvPr id="24" name="Oval 23">
                <a:extLst>
                  <a:ext uri="{FF2B5EF4-FFF2-40B4-BE49-F238E27FC236}">
                    <a16:creationId xmlns:a16="http://schemas.microsoft.com/office/drawing/2014/main" id="{0FF778D2-8018-254A-ACD4-739BE0310264}"/>
                  </a:ext>
                </a:extLst>
              </p:cNvPr>
              <p:cNvSpPr/>
              <p:nvPr/>
            </p:nvSpPr>
            <p:spPr>
              <a:xfrm>
                <a:off x="2167321" y="5458606"/>
                <a:ext cx="259007" cy="259008"/>
              </a:xfrm>
              <a:prstGeom prst="ellipse">
                <a:avLst/>
              </a:prstGeom>
              <a:solidFill>
                <a:srgbClr val="B44800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/>
              </a:p>
            </p:txBody>
          </p:sp>
        </p:grp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B9B6BC1C-3A23-7249-B66B-11F96ADEB9C6}"/>
              </a:ext>
            </a:extLst>
          </p:cNvPr>
          <p:cNvGrpSpPr/>
          <p:nvPr/>
        </p:nvGrpSpPr>
        <p:grpSpPr>
          <a:xfrm>
            <a:off x="6346901" y="5314368"/>
            <a:ext cx="1081168" cy="820026"/>
            <a:chOff x="5132366" y="5314368"/>
            <a:chExt cx="1081168" cy="820026"/>
          </a:xfrm>
        </p:grpSpPr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9F2E4487-D0F7-A44C-A138-96B9098E0FE9}"/>
                </a:ext>
              </a:extLst>
            </p:cNvPr>
            <p:cNvCxnSpPr>
              <a:cxnSpLocks/>
            </p:cNvCxnSpPr>
            <p:nvPr/>
          </p:nvCxnSpPr>
          <p:spPr>
            <a:xfrm>
              <a:off x="5356933" y="6134394"/>
              <a:ext cx="543009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2" name="Group 31">
              <a:extLst>
                <a:ext uri="{FF2B5EF4-FFF2-40B4-BE49-F238E27FC236}">
                  <a16:creationId xmlns:a16="http://schemas.microsoft.com/office/drawing/2014/main" id="{1E759B7D-D2E9-4448-8412-BCDB43AD9613}"/>
                </a:ext>
              </a:extLst>
            </p:cNvPr>
            <p:cNvGrpSpPr/>
            <p:nvPr/>
          </p:nvGrpSpPr>
          <p:grpSpPr>
            <a:xfrm>
              <a:off x="5132366" y="5314368"/>
              <a:ext cx="1081168" cy="606822"/>
              <a:chOff x="7603987" y="4260259"/>
              <a:chExt cx="851923" cy="478155"/>
            </a:xfrm>
          </p:grpSpPr>
          <p:pic>
            <p:nvPicPr>
              <p:cNvPr id="33" name="Picture 32">
                <a:extLst>
                  <a:ext uri="{FF2B5EF4-FFF2-40B4-BE49-F238E27FC236}">
                    <a16:creationId xmlns:a16="http://schemas.microsoft.com/office/drawing/2014/main" id="{FCEBFE1C-5286-3146-B24B-159B8B0D897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7603987" y="4260259"/>
                <a:ext cx="851923" cy="478155"/>
              </a:xfrm>
              <a:prstGeom prst="rect">
                <a:avLst/>
              </a:prstGeom>
            </p:spPr>
          </p:pic>
          <p:pic>
            <p:nvPicPr>
              <p:cNvPr id="34" name="Picture 33">
                <a:extLst>
                  <a:ext uri="{FF2B5EF4-FFF2-40B4-BE49-F238E27FC236}">
                    <a16:creationId xmlns:a16="http://schemas.microsoft.com/office/drawing/2014/main" id="{39A2A4FC-64CC-AF47-BC5D-074384D61EC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7735815" y="4289235"/>
                <a:ext cx="199154" cy="199154"/>
              </a:xfrm>
              <a:prstGeom prst="rect">
                <a:avLst/>
              </a:prstGeom>
            </p:spPr>
          </p:pic>
          <p:pic>
            <p:nvPicPr>
              <p:cNvPr id="35" name="Picture 34">
                <a:extLst>
                  <a:ext uri="{FF2B5EF4-FFF2-40B4-BE49-F238E27FC236}">
                    <a16:creationId xmlns:a16="http://schemas.microsoft.com/office/drawing/2014/main" id="{D1EAB27C-2A69-2A4D-BE18-142E1CB9809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8134000" y="4289235"/>
                <a:ext cx="199154" cy="199154"/>
              </a:xfrm>
              <a:prstGeom prst="rect">
                <a:avLst/>
              </a:prstGeom>
            </p:spPr>
          </p:pic>
        </p:grp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E15AE955-1077-554E-802D-E98473AE8F95}"/>
              </a:ext>
            </a:extLst>
          </p:cNvPr>
          <p:cNvGrpSpPr/>
          <p:nvPr/>
        </p:nvGrpSpPr>
        <p:grpSpPr>
          <a:xfrm>
            <a:off x="4820191" y="4890904"/>
            <a:ext cx="1678061" cy="1243490"/>
            <a:chOff x="5628203" y="4890904"/>
            <a:chExt cx="1678061" cy="1243490"/>
          </a:xfrm>
        </p:grpSpPr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751DD796-49AF-9540-8389-CB092FE710E2}"/>
                </a:ext>
              </a:extLst>
            </p:cNvPr>
            <p:cNvCxnSpPr>
              <a:cxnSpLocks/>
            </p:cNvCxnSpPr>
            <p:nvPr/>
          </p:nvCxnSpPr>
          <p:spPr>
            <a:xfrm>
              <a:off x="5628204" y="6134394"/>
              <a:ext cx="1678060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43" name="Picture 42">
              <a:extLst>
                <a:ext uri="{FF2B5EF4-FFF2-40B4-BE49-F238E27FC236}">
                  <a16:creationId xmlns:a16="http://schemas.microsoft.com/office/drawing/2014/main" id="{807F0312-9EEA-0646-946D-153F6DAE929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5628203" y="4890904"/>
              <a:ext cx="1403187" cy="1188000"/>
            </a:xfrm>
            <a:prstGeom prst="rect">
              <a:avLst/>
            </a:prstGeom>
          </p:spPr>
        </p:pic>
      </p:grpSp>
      <p:sp>
        <p:nvSpPr>
          <p:cNvPr id="25" name="Rectangle 24"/>
          <p:cNvSpPr/>
          <p:nvPr/>
        </p:nvSpPr>
        <p:spPr>
          <a:xfrm>
            <a:off x="0" y="917815"/>
            <a:ext cx="1498600" cy="27275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72000" tIns="36000" rIns="72000" bIns="36000">
            <a:spAutoFit/>
          </a:bodyPr>
          <a:lstStyle/>
          <a:p>
            <a:pPr marL="288000"/>
            <a:r>
              <a:rPr lang="en-US" sz="1300" cap="all" spc="5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Plaza ágora</a:t>
            </a:r>
            <a:endParaRPr lang="es-ES_tradnl" sz="1300" cap="all" spc="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36" name="Picture 35">
            <a:extLst>
              <a:ext uri="{FF2B5EF4-FFF2-40B4-BE49-F238E27FC236}">
                <a16:creationId xmlns:a16="http://schemas.microsoft.com/office/drawing/2014/main" id="{225CA8CD-637A-9C48-A04A-31C3A04E39DC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31798" y="260888"/>
            <a:ext cx="6153350" cy="43479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858819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31797" y="260081"/>
            <a:ext cx="6153349" cy="4349779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292964" y="6242400"/>
            <a:ext cx="10093912" cy="367788"/>
          </a:xfrm>
          <a:prstGeom prst="rect">
            <a:avLst/>
          </a:prstGeom>
        </p:spPr>
        <p:txBody>
          <a:bodyPr wrap="square" lIns="90000">
            <a:noAutofit/>
          </a:bodyPr>
          <a:lstStyle/>
          <a:p>
            <a:pPr algn="ctr"/>
            <a:r>
              <a:rPr lang="en-US" sz="2200" spc="50" dirty="0">
                <a:latin typeface="Calibri" charset="0"/>
                <a:ea typeface="Calibri" charset="0"/>
                <a:cs typeface="Calibri" charset="0"/>
              </a:rPr>
              <a:t>DELANTE DE LA NUBE ESTÁ EL AUDITORIO</a:t>
            </a:r>
          </a:p>
        </p:txBody>
      </p:sp>
      <p:cxnSp>
        <p:nvCxnSpPr>
          <p:cNvPr id="54" name="Straight Connector 53"/>
          <p:cNvCxnSpPr/>
          <p:nvPr/>
        </p:nvCxnSpPr>
        <p:spPr>
          <a:xfrm>
            <a:off x="307905" y="4718106"/>
            <a:ext cx="10078968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7" name="Group 26"/>
          <p:cNvGrpSpPr/>
          <p:nvPr/>
        </p:nvGrpSpPr>
        <p:grpSpPr>
          <a:xfrm>
            <a:off x="524712" y="3130079"/>
            <a:ext cx="3490881" cy="716707"/>
            <a:chOff x="524712" y="3130079"/>
            <a:chExt cx="3490881" cy="716707"/>
          </a:xfrm>
        </p:grpSpPr>
        <p:sp>
          <p:nvSpPr>
            <p:cNvPr id="28" name="Rectangle 27"/>
            <p:cNvSpPr/>
            <p:nvPr/>
          </p:nvSpPr>
          <p:spPr>
            <a:xfrm>
              <a:off x="524712" y="3130079"/>
              <a:ext cx="2666966" cy="716707"/>
            </a:xfrm>
            <a:prstGeom prst="rect">
              <a:avLst/>
            </a:prstGeom>
          </p:spPr>
          <p:txBody>
            <a:bodyPr wrap="square" lIns="0" tIns="0" rIns="0" bIns="0" anchor="ctr">
              <a:noAutofit/>
            </a:bodyPr>
            <a:lstStyle/>
            <a:p>
              <a:pPr algn="r">
                <a:lnSpc>
                  <a:spcPts val="3300"/>
                </a:lnSpc>
              </a:pPr>
              <a:r>
                <a:rPr lang="es-ES_tradnl" sz="3300" cap="all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charset="0"/>
                  <a:ea typeface="Calibri Light" charset="0"/>
                  <a:cs typeface="Calibri Light" charset="0"/>
                </a:rPr>
                <a:t>AUDITORIO</a:t>
              </a:r>
            </a:p>
          </p:txBody>
        </p:sp>
        <p:cxnSp>
          <p:nvCxnSpPr>
            <p:cNvPr id="29" name="Straight Arrow Connector 28"/>
            <p:cNvCxnSpPr/>
            <p:nvPr/>
          </p:nvCxnSpPr>
          <p:spPr>
            <a:xfrm>
              <a:off x="3422965" y="3449951"/>
              <a:ext cx="592628" cy="0"/>
            </a:xfrm>
            <a:prstGeom prst="straightConnector1">
              <a:avLst/>
            </a:prstGeom>
            <a:ln w="76200" cap="rnd">
              <a:solidFill>
                <a:schemeClr val="bg1">
                  <a:lumMod val="75000"/>
                </a:schemeClr>
              </a:solidFill>
              <a:tailEnd type="arrow" w="lg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2" name="Group 11"/>
          <p:cNvGrpSpPr/>
          <p:nvPr/>
        </p:nvGrpSpPr>
        <p:grpSpPr>
          <a:xfrm>
            <a:off x="2852820" y="5481794"/>
            <a:ext cx="1037600" cy="652600"/>
            <a:chOff x="2834890" y="5481794"/>
            <a:chExt cx="1037600" cy="652600"/>
          </a:xfrm>
        </p:grpSpPr>
        <p:cxnSp>
          <p:nvCxnSpPr>
            <p:cNvPr id="15" name="Straight Connector 14"/>
            <p:cNvCxnSpPr>
              <a:cxnSpLocks/>
            </p:cNvCxnSpPr>
            <p:nvPr/>
          </p:nvCxnSpPr>
          <p:spPr>
            <a:xfrm>
              <a:off x="2834890" y="6134394"/>
              <a:ext cx="1037600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EF82FAA9-D197-4B43-8245-73DF765B903F}"/>
                </a:ext>
              </a:extLst>
            </p:cNvPr>
            <p:cNvGrpSpPr/>
            <p:nvPr/>
          </p:nvGrpSpPr>
          <p:grpSpPr>
            <a:xfrm>
              <a:off x="3034069" y="5481794"/>
              <a:ext cx="649043" cy="430430"/>
              <a:chOff x="9186534" y="5886192"/>
              <a:chExt cx="361323" cy="239621"/>
            </a:xfrm>
          </p:grpSpPr>
          <p:sp>
            <p:nvSpPr>
              <p:cNvPr id="17" name="Oval 16">
                <a:extLst>
                  <a:ext uri="{FF2B5EF4-FFF2-40B4-BE49-F238E27FC236}">
                    <a16:creationId xmlns:a16="http://schemas.microsoft.com/office/drawing/2014/main" id="{E5326E8C-921C-154B-B704-E9DAAA5D0AB3}"/>
                  </a:ext>
                </a:extLst>
              </p:cNvPr>
              <p:cNvSpPr/>
              <p:nvPr/>
            </p:nvSpPr>
            <p:spPr>
              <a:xfrm>
                <a:off x="9186534" y="5886192"/>
                <a:ext cx="239621" cy="239621"/>
              </a:xfrm>
              <a:prstGeom prst="ellipse">
                <a:avLst/>
              </a:prstGeom>
              <a:no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/>
              </a:p>
            </p:txBody>
          </p:sp>
          <p:sp>
            <p:nvSpPr>
              <p:cNvPr id="18" name="Oval 17">
                <a:extLst>
                  <a:ext uri="{FF2B5EF4-FFF2-40B4-BE49-F238E27FC236}">
                    <a16:creationId xmlns:a16="http://schemas.microsoft.com/office/drawing/2014/main" id="{CCBE5F58-64E0-DA4C-8003-4951BD6878B0}"/>
                  </a:ext>
                </a:extLst>
              </p:cNvPr>
              <p:cNvSpPr/>
              <p:nvPr/>
            </p:nvSpPr>
            <p:spPr>
              <a:xfrm>
                <a:off x="9308236" y="5886192"/>
                <a:ext cx="239621" cy="239621"/>
              </a:xfrm>
              <a:prstGeom prst="ellipse">
                <a:avLst/>
              </a:prstGeom>
              <a:solidFill>
                <a:srgbClr val="B44800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/>
              </a:p>
            </p:txBody>
          </p:sp>
        </p:grpSp>
      </p:grpSp>
      <p:grpSp>
        <p:nvGrpSpPr>
          <p:cNvPr id="19" name="Group 18"/>
          <p:cNvGrpSpPr/>
          <p:nvPr/>
        </p:nvGrpSpPr>
        <p:grpSpPr>
          <a:xfrm>
            <a:off x="6467721" y="5282695"/>
            <a:ext cx="1341792" cy="851699"/>
            <a:chOff x="6862597" y="5282695"/>
            <a:chExt cx="1341792" cy="851699"/>
          </a:xfrm>
        </p:grpSpPr>
        <p:cxnSp>
          <p:nvCxnSpPr>
            <p:cNvPr id="20" name="Straight Connector 19"/>
            <p:cNvCxnSpPr>
              <a:cxnSpLocks/>
            </p:cNvCxnSpPr>
            <p:nvPr/>
          </p:nvCxnSpPr>
          <p:spPr>
            <a:xfrm>
              <a:off x="6862597" y="6134394"/>
              <a:ext cx="1341792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1" name="Picture 20"/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190586" y="5282695"/>
              <a:ext cx="685815" cy="685815"/>
            </a:xfrm>
            <a:prstGeom prst="rect">
              <a:avLst/>
            </a:prstGeom>
          </p:spPr>
        </p:pic>
      </p:grpSp>
      <p:grpSp>
        <p:nvGrpSpPr>
          <p:cNvPr id="7" name="Group 6"/>
          <p:cNvGrpSpPr/>
          <p:nvPr/>
        </p:nvGrpSpPr>
        <p:grpSpPr>
          <a:xfrm>
            <a:off x="4630045" y="5342352"/>
            <a:ext cx="713460" cy="792042"/>
            <a:chOff x="4724310" y="5342352"/>
            <a:chExt cx="713460" cy="792042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24310" y="5342352"/>
              <a:ext cx="709313" cy="709313"/>
            </a:xfrm>
            <a:prstGeom prst="rect">
              <a:avLst/>
            </a:prstGeom>
          </p:spPr>
        </p:pic>
        <p:cxnSp>
          <p:nvCxnSpPr>
            <p:cNvPr id="23" name="Straight Connector 22"/>
            <p:cNvCxnSpPr>
              <a:cxnSpLocks/>
            </p:cNvCxnSpPr>
            <p:nvPr/>
          </p:nvCxnSpPr>
          <p:spPr>
            <a:xfrm>
              <a:off x="4854524" y="6134394"/>
              <a:ext cx="583246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Rectangle 21"/>
          <p:cNvSpPr/>
          <p:nvPr/>
        </p:nvSpPr>
        <p:spPr>
          <a:xfrm>
            <a:off x="0" y="917815"/>
            <a:ext cx="1498600" cy="27275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72000" tIns="36000" rIns="72000" bIns="36000">
            <a:spAutoFit/>
          </a:bodyPr>
          <a:lstStyle/>
          <a:p>
            <a:pPr marL="288000"/>
            <a:r>
              <a:rPr lang="en-US" sz="1300" cap="all" spc="5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Plaza ágora</a:t>
            </a:r>
            <a:endParaRPr lang="es-ES_tradnl" sz="1300" cap="all" spc="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3" name="Group 18">
            <a:extLst>
              <a:ext uri="{FF2B5EF4-FFF2-40B4-BE49-F238E27FC236}">
                <a16:creationId xmlns:a16="http://schemas.microsoft.com/office/drawing/2014/main" id="{9FBCC0FB-BE3D-A7AE-7342-414FE0622784}"/>
              </a:ext>
            </a:extLst>
          </p:cNvPr>
          <p:cNvGrpSpPr/>
          <p:nvPr/>
        </p:nvGrpSpPr>
        <p:grpSpPr>
          <a:xfrm>
            <a:off x="5379585" y="5314368"/>
            <a:ext cx="1081168" cy="820026"/>
            <a:chOff x="5132366" y="5314368"/>
            <a:chExt cx="1081168" cy="820026"/>
          </a:xfrm>
        </p:grpSpPr>
        <p:cxnSp>
          <p:nvCxnSpPr>
            <p:cNvPr id="5" name="Straight Connector 19">
              <a:extLst>
                <a:ext uri="{FF2B5EF4-FFF2-40B4-BE49-F238E27FC236}">
                  <a16:creationId xmlns:a16="http://schemas.microsoft.com/office/drawing/2014/main" id="{B29A39BD-0048-8605-2695-B2E4A1478EB6}"/>
                </a:ext>
              </a:extLst>
            </p:cNvPr>
            <p:cNvCxnSpPr/>
            <p:nvPr/>
          </p:nvCxnSpPr>
          <p:spPr>
            <a:xfrm>
              <a:off x="5245230" y="6134394"/>
              <a:ext cx="559770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8" name="Group 20">
              <a:extLst>
                <a:ext uri="{FF2B5EF4-FFF2-40B4-BE49-F238E27FC236}">
                  <a16:creationId xmlns:a16="http://schemas.microsoft.com/office/drawing/2014/main" id="{F7129B77-8C46-ED1F-C534-4D05C74D1E35}"/>
                </a:ext>
              </a:extLst>
            </p:cNvPr>
            <p:cNvGrpSpPr/>
            <p:nvPr/>
          </p:nvGrpSpPr>
          <p:grpSpPr>
            <a:xfrm>
              <a:off x="5132366" y="5314368"/>
              <a:ext cx="1081168" cy="606822"/>
              <a:chOff x="7603987" y="4260259"/>
              <a:chExt cx="851923" cy="478155"/>
            </a:xfrm>
          </p:grpSpPr>
          <p:pic>
            <p:nvPicPr>
              <p:cNvPr id="9" name="Picture 22">
                <a:extLst>
                  <a:ext uri="{FF2B5EF4-FFF2-40B4-BE49-F238E27FC236}">
                    <a16:creationId xmlns:a16="http://schemas.microsoft.com/office/drawing/2014/main" id="{4EBCF06A-B385-D934-035E-1AC0DEE729C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7603987" y="4260259"/>
                <a:ext cx="851923" cy="478155"/>
              </a:xfrm>
              <a:prstGeom prst="rect">
                <a:avLst/>
              </a:prstGeom>
            </p:spPr>
          </p:pic>
          <p:pic>
            <p:nvPicPr>
              <p:cNvPr id="10" name="Picture 23">
                <a:extLst>
                  <a:ext uri="{FF2B5EF4-FFF2-40B4-BE49-F238E27FC236}">
                    <a16:creationId xmlns:a16="http://schemas.microsoft.com/office/drawing/2014/main" id="{33C6115B-8019-4229-5F16-340164283C1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7735815" y="4289235"/>
                <a:ext cx="199154" cy="199154"/>
              </a:xfrm>
              <a:prstGeom prst="rect">
                <a:avLst/>
              </a:prstGeom>
            </p:spPr>
          </p:pic>
          <p:pic>
            <p:nvPicPr>
              <p:cNvPr id="11" name="Picture 24">
                <a:extLst>
                  <a:ext uri="{FF2B5EF4-FFF2-40B4-BE49-F238E27FC236}">
                    <a16:creationId xmlns:a16="http://schemas.microsoft.com/office/drawing/2014/main" id="{A9E6E30D-E150-23EF-8B73-96118AB94D5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8134000" y="4289235"/>
                <a:ext cx="199154" cy="199154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424373142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292964" y="6242400"/>
            <a:ext cx="10093912" cy="367788"/>
          </a:xfrm>
          <a:prstGeom prst="rect">
            <a:avLst/>
          </a:prstGeom>
        </p:spPr>
        <p:txBody>
          <a:bodyPr wrap="square" lIns="90000">
            <a:noAutofit/>
          </a:bodyPr>
          <a:lstStyle/>
          <a:p>
            <a:pPr algn="ctr"/>
            <a:r>
              <a:rPr lang="en-US" sz="2200" spc="50" dirty="0">
                <a:latin typeface="Calibri" charset="0"/>
                <a:ea typeface="Calibri" charset="0"/>
                <a:cs typeface="Calibri" charset="0"/>
              </a:rPr>
              <a:t>A LA IZQUIERDA DEL AUDITORIO ESTÁN LOS ASEOS PARA HOMBRES</a:t>
            </a:r>
          </a:p>
        </p:txBody>
      </p:sp>
      <p:cxnSp>
        <p:nvCxnSpPr>
          <p:cNvPr id="54" name="Straight Connector 53"/>
          <p:cNvCxnSpPr/>
          <p:nvPr/>
        </p:nvCxnSpPr>
        <p:spPr>
          <a:xfrm>
            <a:off x="307905" y="4718106"/>
            <a:ext cx="10078968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7" name="Group 26"/>
          <p:cNvGrpSpPr/>
          <p:nvPr/>
        </p:nvGrpSpPr>
        <p:grpSpPr>
          <a:xfrm>
            <a:off x="524712" y="3130079"/>
            <a:ext cx="3490881" cy="716707"/>
            <a:chOff x="524712" y="3130079"/>
            <a:chExt cx="3490881" cy="716707"/>
          </a:xfrm>
        </p:grpSpPr>
        <p:sp>
          <p:nvSpPr>
            <p:cNvPr id="28" name="Rectangle 27"/>
            <p:cNvSpPr/>
            <p:nvPr/>
          </p:nvSpPr>
          <p:spPr>
            <a:xfrm>
              <a:off x="524712" y="3130079"/>
              <a:ext cx="2666966" cy="716707"/>
            </a:xfrm>
            <a:prstGeom prst="rect">
              <a:avLst/>
            </a:prstGeom>
          </p:spPr>
          <p:txBody>
            <a:bodyPr wrap="square" lIns="0" tIns="0" rIns="0" bIns="0" anchor="ctr">
              <a:noAutofit/>
            </a:bodyPr>
            <a:lstStyle/>
            <a:p>
              <a:pPr algn="r">
                <a:lnSpc>
                  <a:spcPts val="3300"/>
                </a:lnSpc>
              </a:pPr>
              <a:r>
                <a:rPr lang="es-ES_tradnl" sz="3300" cap="all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charset="0"/>
                  <a:ea typeface="Calibri Light" charset="0"/>
                  <a:cs typeface="Calibri Light" charset="0"/>
                </a:rPr>
                <a:t>ASEOS HOMBRES</a:t>
              </a:r>
            </a:p>
          </p:txBody>
        </p:sp>
        <p:cxnSp>
          <p:nvCxnSpPr>
            <p:cNvPr id="29" name="Straight Arrow Connector 28"/>
            <p:cNvCxnSpPr/>
            <p:nvPr/>
          </p:nvCxnSpPr>
          <p:spPr>
            <a:xfrm>
              <a:off x="3422965" y="3449951"/>
              <a:ext cx="592628" cy="0"/>
            </a:xfrm>
            <a:prstGeom prst="straightConnector1">
              <a:avLst/>
            </a:prstGeom>
            <a:ln w="76200" cap="rnd">
              <a:solidFill>
                <a:schemeClr val="bg1">
                  <a:lumMod val="75000"/>
                </a:schemeClr>
              </a:solidFill>
              <a:tailEnd type="arrow" w="lg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DA0FBA23-6A1B-8F4F-AE99-DD0240748926}"/>
              </a:ext>
            </a:extLst>
          </p:cNvPr>
          <p:cNvGrpSpPr/>
          <p:nvPr/>
        </p:nvGrpSpPr>
        <p:grpSpPr>
          <a:xfrm>
            <a:off x="6523121" y="5297619"/>
            <a:ext cx="827850" cy="836775"/>
            <a:chOff x="8731657" y="5297619"/>
            <a:chExt cx="827850" cy="836775"/>
          </a:xfrm>
        </p:grpSpPr>
        <p:pic>
          <p:nvPicPr>
            <p:cNvPr id="14" name="Picture 13"/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793154" y="5297619"/>
              <a:ext cx="704857" cy="630527"/>
            </a:xfrm>
            <a:prstGeom prst="rect">
              <a:avLst/>
            </a:prstGeom>
          </p:spPr>
        </p:pic>
        <p:cxnSp>
          <p:nvCxnSpPr>
            <p:cNvPr id="15" name="Straight Connector 14"/>
            <p:cNvCxnSpPr/>
            <p:nvPr/>
          </p:nvCxnSpPr>
          <p:spPr>
            <a:xfrm>
              <a:off x="8731657" y="6134394"/>
              <a:ext cx="827850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1B07CCDE-0251-C04E-A49A-AE9191902986}"/>
              </a:ext>
            </a:extLst>
          </p:cNvPr>
          <p:cNvGrpSpPr/>
          <p:nvPr/>
        </p:nvGrpSpPr>
        <p:grpSpPr>
          <a:xfrm>
            <a:off x="5097854" y="5314368"/>
            <a:ext cx="1081168" cy="820026"/>
            <a:chOff x="5132366" y="5314368"/>
            <a:chExt cx="1081168" cy="820026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306940" y="6134394"/>
              <a:ext cx="681221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8" name="Group 17"/>
            <p:cNvGrpSpPr/>
            <p:nvPr/>
          </p:nvGrpSpPr>
          <p:grpSpPr>
            <a:xfrm>
              <a:off x="5132366" y="5314368"/>
              <a:ext cx="1081168" cy="606822"/>
              <a:chOff x="7603987" y="4260259"/>
              <a:chExt cx="851923" cy="478155"/>
            </a:xfrm>
          </p:grpSpPr>
          <p:pic>
            <p:nvPicPr>
              <p:cNvPr id="19" name="Picture 18"/>
              <p:cNvPicPr>
                <a:picLocks noChangeAspect="1"/>
              </p:cNvPicPr>
              <p:nvPr/>
            </p:nvPicPr>
            <p:blipFill>
              <a:blip r:embed="rId3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7603987" y="4260259"/>
                <a:ext cx="851923" cy="478155"/>
              </a:xfrm>
              <a:prstGeom prst="rect">
                <a:avLst/>
              </a:prstGeom>
            </p:spPr>
          </p:pic>
          <p:pic>
            <p:nvPicPr>
              <p:cNvPr id="20" name="Picture 19"/>
              <p:cNvPicPr>
                <a:picLocks noChangeAspect="1"/>
              </p:cNvPicPr>
              <p:nvPr/>
            </p:nvPicPr>
            <p:blipFill>
              <a:blip r:embed="rId4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7735815" y="4289235"/>
                <a:ext cx="199154" cy="199154"/>
              </a:xfrm>
              <a:prstGeom prst="rect">
                <a:avLst/>
              </a:prstGeom>
            </p:spPr>
          </p:pic>
          <p:pic>
            <p:nvPicPr>
              <p:cNvPr id="21" name="Picture 20"/>
              <p:cNvPicPr>
                <a:picLocks noChangeAspect="1"/>
              </p:cNvPicPr>
              <p:nvPr/>
            </p:nvPicPr>
            <p:blipFill>
              <a:blip r:embed="rId4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8134000" y="4289235"/>
                <a:ext cx="199154" cy="199154"/>
              </a:xfrm>
              <a:prstGeom prst="rect">
                <a:avLst/>
              </a:prstGeom>
            </p:spPr>
          </p:pic>
        </p:grpSp>
      </p:grpSp>
      <p:grpSp>
        <p:nvGrpSpPr>
          <p:cNvPr id="3" name="Group 2"/>
          <p:cNvGrpSpPr/>
          <p:nvPr/>
        </p:nvGrpSpPr>
        <p:grpSpPr>
          <a:xfrm>
            <a:off x="8114374" y="5333551"/>
            <a:ext cx="1201209" cy="800843"/>
            <a:chOff x="8128229" y="5333551"/>
            <a:chExt cx="1201209" cy="800843"/>
          </a:xfrm>
        </p:grpSpPr>
        <p:cxnSp>
          <p:nvCxnSpPr>
            <p:cNvPr id="23" name="Straight Connector 22"/>
            <p:cNvCxnSpPr/>
            <p:nvPr/>
          </p:nvCxnSpPr>
          <p:spPr>
            <a:xfrm>
              <a:off x="8128229" y="6134394"/>
              <a:ext cx="1201209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4" name="Picture 23"/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431007" y="5333551"/>
              <a:ext cx="582864" cy="582864"/>
            </a:xfrm>
            <a:prstGeom prst="rect">
              <a:avLst/>
            </a:prstGeom>
          </p:spPr>
        </p:pic>
      </p:grpSp>
      <p:grpSp>
        <p:nvGrpSpPr>
          <p:cNvPr id="25" name="Group 24"/>
          <p:cNvGrpSpPr/>
          <p:nvPr/>
        </p:nvGrpSpPr>
        <p:grpSpPr>
          <a:xfrm>
            <a:off x="1927621" y="5320705"/>
            <a:ext cx="1305622" cy="813689"/>
            <a:chOff x="1763847" y="5320705"/>
            <a:chExt cx="1305622" cy="813689"/>
          </a:xfrm>
        </p:grpSpPr>
        <p:cxnSp>
          <p:nvCxnSpPr>
            <p:cNvPr id="26" name="Straight Connector 25"/>
            <p:cNvCxnSpPr/>
            <p:nvPr/>
          </p:nvCxnSpPr>
          <p:spPr>
            <a:xfrm>
              <a:off x="1763847" y="6134394"/>
              <a:ext cx="1305622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0" name="Group 29"/>
            <p:cNvGrpSpPr>
              <a:grpSpLocks/>
            </p:cNvGrpSpPr>
            <p:nvPr/>
          </p:nvGrpSpPr>
          <p:grpSpPr>
            <a:xfrm flipH="1">
              <a:off x="1902433" y="5320705"/>
              <a:ext cx="1028451" cy="734862"/>
              <a:chOff x="4890374" y="5724275"/>
              <a:chExt cx="905568" cy="647058"/>
            </a:xfrm>
          </p:grpSpPr>
          <p:pic>
            <p:nvPicPr>
              <p:cNvPr id="31" name="Picture 30"/>
              <p:cNvPicPr>
                <a:picLocks noChangeAspect="1"/>
              </p:cNvPicPr>
              <p:nvPr/>
            </p:nvPicPr>
            <p:blipFill>
              <a:blip r:embed="rId6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5324047" y="5724276"/>
                <a:ext cx="471895" cy="471895"/>
              </a:xfrm>
              <a:prstGeom prst="rect">
                <a:avLst/>
              </a:prstGeom>
            </p:spPr>
          </p:pic>
          <p:pic>
            <p:nvPicPr>
              <p:cNvPr id="32" name="Picture 31"/>
              <p:cNvPicPr>
                <a:picLocks noChangeAspect="1"/>
              </p:cNvPicPr>
              <p:nvPr/>
            </p:nvPicPr>
            <p:blipFill>
              <a:blip r:embed="rId7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flipH="1">
                <a:off x="4890374" y="5724275"/>
                <a:ext cx="475200" cy="475200"/>
              </a:xfrm>
              <a:prstGeom prst="rect">
                <a:avLst/>
              </a:prstGeom>
            </p:spPr>
          </p:pic>
          <p:pic>
            <p:nvPicPr>
              <p:cNvPr id="33" name="Picture 32"/>
              <p:cNvPicPr>
                <a:picLocks noChangeAspect="1"/>
              </p:cNvPicPr>
              <p:nvPr/>
            </p:nvPicPr>
            <p:blipFill>
              <a:blip r:embed="rId8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16200000">
                <a:off x="5482334" y="6172179"/>
                <a:ext cx="199154" cy="199154"/>
              </a:xfrm>
              <a:prstGeom prst="rect">
                <a:avLst/>
              </a:prstGeom>
            </p:spPr>
          </p:pic>
        </p:grp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71D93D5C-37BD-7F4C-8C80-1FD4807037F5}"/>
              </a:ext>
            </a:extLst>
          </p:cNvPr>
          <p:cNvGrpSpPr/>
          <p:nvPr/>
        </p:nvGrpSpPr>
        <p:grpSpPr>
          <a:xfrm>
            <a:off x="3818295" y="5282695"/>
            <a:ext cx="1341792" cy="851699"/>
            <a:chOff x="6335358" y="5282695"/>
            <a:chExt cx="1341792" cy="851699"/>
          </a:xfrm>
        </p:grpSpPr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68CB6950-CC1E-2C48-BD3A-5065726F28E7}"/>
                </a:ext>
              </a:extLst>
            </p:cNvPr>
            <p:cNvCxnSpPr>
              <a:cxnSpLocks/>
            </p:cNvCxnSpPr>
            <p:nvPr/>
          </p:nvCxnSpPr>
          <p:spPr>
            <a:xfrm>
              <a:off x="6335358" y="6134394"/>
              <a:ext cx="1341792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36" name="Picture 35">
              <a:extLst>
                <a:ext uri="{FF2B5EF4-FFF2-40B4-BE49-F238E27FC236}">
                  <a16:creationId xmlns:a16="http://schemas.microsoft.com/office/drawing/2014/main" id="{F822CBBF-C13F-6842-AC59-5A04A6C37CEA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663347" y="5282695"/>
              <a:ext cx="685815" cy="685815"/>
            </a:xfrm>
            <a:prstGeom prst="rect">
              <a:avLst/>
            </a:prstGeom>
          </p:spPr>
        </p:pic>
      </p:grpSp>
      <p:sp>
        <p:nvSpPr>
          <p:cNvPr id="37" name="Rectangle 36"/>
          <p:cNvSpPr/>
          <p:nvPr/>
        </p:nvSpPr>
        <p:spPr>
          <a:xfrm>
            <a:off x="0" y="917815"/>
            <a:ext cx="1498600" cy="27275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72000" tIns="36000" rIns="72000" bIns="36000">
            <a:spAutoFit/>
          </a:bodyPr>
          <a:lstStyle/>
          <a:p>
            <a:pPr marL="288000"/>
            <a:r>
              <a:rPr lang="en-US" sz="1300" cap="all" spc="5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Plaza ágora</a:t>
            </a:r>
            <a:endParaRPr lang="es-ES_tradnl" sz="1300" cap="all" spc="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38" name="Picture 37">
            <a:extLst>
              <a:ext uri="{FF2B5EF4-FFF2-40B4-BE49-F238E27FC236}">
                <a16:creationId xmlns:a16="http://schemas.microsoft.com/office/drawing/2014/main" id="{8DC140D0-4FF2-C543-BCBC-3E4BBA050017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31798" y="260082"/>
            <a:ext cx="6153349" cy="4349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71525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tge 4">
            <a:extLst>
              <a:ext uri="{FF2B5EF4-FFF2-40B4-BE49-F238E27FC236}">
                <a16:creationId xmlns:a16="http://schemas.microsoft.com/office/drawing/2014/main" id="{BD0CBE2F-88AD-3BB7-8A87-CDAAD6946E6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42432" y="260082"/>
            <a:ext cx="6144442" cy="435002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292964" y="6242400"/>
            <a:ext cx="10093912" cy="367788"/>
          </a:xfrm>
          <a:prstGeom prst="rect">
            <a:avLst/>
          </a:prstGeom>
        </p:spPr>
        <p:txBody>
          <a:bodyPr wrap="square" lIns="90000">
            <a:noAutofit/>
          </a:bodyPr>
          <a:lstStyle/>
          <a:p>
            <a:pPr algn="ctr"/>
            <a:r>
              <a:rPr lang="en-US" sz="2200" spc="50" dirty="0">
                <a:latin typeface="Calibri" charset="0"/>
                <a:ea typeface="Calibri" charset="0"/>
                <a:cs typeface="Calibri" charset="0"/>
              </a:rPr>
              <a:t>A LA DERECHA DEL AUDITORIO ESTÁN LOS ASEOS PARA MUJERES</a:t>
            </a:r>
          </a:p>
        </p:txBody>
      </p:sp>
      <p:cxnSp>
        <p:nvCxnSpPr>
          <p:cNvPr id="54" name="Straight Connector 53"/>
          <p:cNvCxnSpPr/>
          <p:nvPr/>
        </p:nvCxnSpPr>
        <p:spPr>
          <a:xfrm>
            <a:off x="307905" y="4718106"/>
            <a:ext cx="10078968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7" name="Group 26"/>
          <p:cNvGrpSpPr/>
          <p:nvPr/>
        </p:nvGrpSpPr>
        <p:grpSpPr>
          <a:xfrm>
            <a:off x="524712" y="3130079"/>
            <a:ext cx="3490881" cy="716707"/>
            <a:chOff x="524712" y="3130079"/>
            <a:chExt cx="3490881" cy="716707"/>
          </a:xfrm>
        </p:grpSpPr>
        <p:sp>
          <p:nvSpPr>
            <p:cNvPr id="28" name="Rectangle 27"/>
            <p:cNvSpPr/>
            <p:nvPr/>
          </p:nvSpPr>
          <p:spPr>
            <a:xfrm>
              <a:off x="524712" y="3130079"/>
              <a:ext cx="2666966" cy="716707"/>
            </a:xfrm>
            <a:prstGeom prst="rect">
              <a:avLst/>
            </a:prstGeom>
          </p:spPr>
          <p:txBody>
            <a:bodyPr wrap="square" lIns="0" tIns="0" rIns="0" bIns="0" anchor="ctr">
              <a:noAutofit/>
            </a:bodyPr>
            <a:lstStyle/>
            <a:p>
              <a:pPr algn="r">
                <a:lnSpc>
                  <a:spcPts val="3300"/>
                </a:lnSpc>
              </a:pPr>
              <a:r>
                <a:rPr lang="es-ES_tradnl" sz="3300" cap="all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charset="0"/>
                  <a:ea typeface="Calibri Light" charset="0"/>
                  <a:cs typeface="Calibri Light" charset="0"/>
                </a:rPr>
                <a:t>ASEOS MUJERES</a:t>
              </a:r>
            </a:p>
          </p:txBody>
        </p:sp>
        <p:cxnSp>
          <p:nvCxnSpPr>
            <p:cNvPr id="29" name="Straight Arrow Connector 28"/>
            <p:cNvCxnSpPr/>
            <p:nvPr/>
          </p:nvCxnSpPr>
          <p:spPr>
            <a:xfrm>
              <a:off x="3422965" y="3449951"/>
              <a:ext cx="592628" cy="0"/>
            </a:xfrm>
            <a:prstGeom prst="straightConnector1">
              <a:avLst/>
            </a:prstGeom>
            <a:ln w="76200" cap="rnd">
              <a:solidFill>
                <a:schemeClr val="bg1">
                  <a:lumMod val="75000"/>
                </a:schemeClr>
              </a:solidFill>
              <a:tailEnd type="arrow" w="lg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3" name="Group 12"/>
          <p:cNvGrpSpPr/>
          <p:nvPr/>
        </p:nvGrpSpPr>
        <p:grpSpPr>
          <a:xfrm>
            <a:off x="8073400" y="5333551"/>
            <a:ext cx="1066335" cy="800843"/>
            <a:chOff x="8960093" y="5333551"/>
            <a:chExt cx="1066335" cy="800843"/>
          </a:xfrm>
        </p:grpSpPr>
        <p:cxnSp>
          <p:nvCxnSpPr>
            <p:cNvPr id="14" name="Straight Connector 13"/>
            <p:cNvCxnSpPr/>
            <p:nvPr/>
          </p:nvCxnSpPr>
          <p:spPr>
            <a:xfrm>
              <a:off x="8960093" y="6134394"/>
              <a:ext cx="1066335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5" name="Picture 14"/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201828" y="5333551"/>
              <a:ext cx="582864" cy="582864"/>
            </a:xfrm>
            <a:prstGeom prst="rect">
              <a:avLst/>
            </a:prstGeom>
          </p:spPr>
        </p:pic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DA0FBA23-6A1B-8F4F-AE99-DD0240748926}"/>
              </a:ext>
            </a:extLst>
          </p:cNvPr>
          <p:cNvGrpSpPr/>
          <p:nvPr/>
        </p:nvGrpSpPr>
        <p:grpSpPr>
          <a:xfrm>
            <a:off x="6523121" y="5297619"/>
            <a:ext cx="827850" cy="836775"/>
            <a:chOff x="8731657" y="5297619"/>
            <a:chExt cx="827850" cy="836775"/>
          </a:xfrm>
        </p:grpSpPr>
        <p:pic>
          <p:nvPicPr>
            <p:cNvPr id="17" name="Picture 16"/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793154" y="5297619"/>
              <a:ext cx="704857" cy="630527"/>
            </a:xfrm>
            <a:prstGeom prst="rect">
              <a:avLst/>
            </a:prstGeom>
          </p:spPr>
        </p:pic>
        <p:cxnSp>
          <p:nvCxnSpPr>
            <p:cNvPr id="18" name="Straight Connector 17"/>
            <p:cNvCxnSpPr/>
            <p:nvPr/>
          </p:nvCxnSpPr>
          <p:spPr>
            <a:xfrm>
              <a:off x="8731657" y="6134394"/>
              <a:ext cx="827850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1B07CCDE-0251-C04E-A49A-AE9191902986}"/>
              </a:ext>
            </a:extLst>
          </p:cNvPr>
          <p:cNvGrpSpPr/>
          <p:nvPr/>
        </p:nvGrpSpPr>
        <p:grpSpPr>
          <a:xfrm>
            <a:off x="5053029" y="5314368"/>
            <a:ext cx="1081168" cy="820026"/>
            <a:chOff x="5132366" y="5314368"/>
            <a:chExt cx="1081168" cy="820026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5306940" y="6134394"/>
              <a:ext cx="681221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1" name="Group 20"/>
            <p:cNvGrpSpPr/>
            <p:nvPr/>
          </p:nvGrpSpPr>
          <p:grpSpPr>
            <a:xfrm>
              <a:off x="5132366" y="5314368"/>
              <a:ext cx="1081168" cy="606822"/>
              <a:chOff x="7603987" y="4260259"/>
              <a:chExt cx="851923" cy="478155"/>
            </a:xfrm>
          </p:grpSpPr>
          <p:pic>
            <p:nvPicPr>
              <p:cNvPr id="23" name="Picture 22"/>
              <p:cNvPicPr>
                <a:picLocks noChangeAspect="1"/>
              </p:cNvPicPr>
              <p:nvPr/>
            </p:nvPicPr>
            <p:blipFill>
              <a:blip r:embed="rId5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7603987" y="4260259"/>
                <a:ext cx="851923" cy="478155"/>
              </a:xfrm>
              <a:prstGeom prst="rect">
                <a:avLst/>
              </a:prstGeom>
            </p:spPr>
          </p:pic>
          <p:pic>
            <p:nvPicPr>
              <p:cNvPr id="24" name="Picture 23"/>
              <p:cNvPicPr>
                <a:picLocks noChangeAspect="1"/>
              </p:cNvPicPr>
              <p:nvPr/>
            </p:nvPicPr>
            <p:blipFill>
              <a:blip r:embed="rId6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7735815" y="4289235"/>
                <a:ext cx="199154" cy="199154"/>
              </a:xfrm>
              <a:prstGeom prst="rect">
                <a:avLst/>
              </a:prstGeom>
            </p:spPr>
          </p:pic>
          <p:pic>
            <p:nvPicPr>
              <p:cNvPr id="25" name="Picture 24"/>
              <p:cNvPicPr>
                <a:picLocks noChangeAspect="1"/>
              </p:cNvPicPr>
              <p:nvPr/>
            </p:nvPicPr>
            <p:blipFill>
              <a:blip r:embed="rId6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8134000" y="4289235"/>
                <a:ext cx="199154" cy="199154"/>
              </a:xfrm>
              <a:prstGeom prst="rect">
                <a:avLst/>
              </a:prstGeom>
            </p:spPr>
          </p:pic>
        </p:grpSp>
      </p:grpSp>
      <p:grpSp>
        <p:nvGrpSpPr>
          <p:cNvPr id="26" name="Group 25"/>
          <p:cNvGrpSpPr/>
          <p:nvPr/>
        </p:nvGrpSpPr>
        <p:grpSpPr>
          <a:xfrm>
            <a:off x="2086451" y="5320705"/>
            <a:ext cx="1074336" cy="813689"/>
            <a:chOff x="4248753" y="5320705"/>
            <a:chExt cx="1074336" cy="813689"/>
          </a:xfrm>
        </p:grpSpPr>
        <p:cxnSp>
          <p:nvCxnSpPr>
            <p:cNvPr id="30" name="Straight Connector 29"/>
            <p:cNvCxnSpPr/>
            <p:nvPr/>
          </p:nvCxnSpPr>
          <p:spPr>
            <a:xfrm flipH="1">
              <a:off x="4248753" y="6134394"/>
              <a:ext cx="1074336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1" name="Group 30"/>
            <p:cNvGrpSpPr>
              <a:grpSpLocks/>
            </p:cNvGrpSpPr>
            <p:nvPr/>
          </p:nvGrpSpPr>
          <p:grpSpPr>
            <a:xfrm>
              <a:off x="4293710" y="5320705"/>
              <a:ext cx="1029378" cy="734862"/>
              <a:chOff x="4890374" y="5724275"/>
              <a:chExt cx="905568" cy="647058"/>
            </a:xfrm>
          </p:grpSpPr>
          <p:pic>
            <p:nvPicPr>
              <p:cNvPr id="32" name="Picture 31"/>
              <p:cNvPicPr>
                <a:picLocks noChangeAspect="1"/>
              </p:cNvPicPr>
              <p:nvPr/>
            </p:nvPicPr>
            <p:blipFill>
              <a:blip r:embed="rId7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5324047" y="5724276"/>
                <a:ext cx="471895" cy="471895"/>
              </a:xfrm>
              <a:prstGeom prst="rect">
                <a:avLst/>
              </a:prstGeom>
            </p:spPr>
          </p:pic>
          <p:pic>
            <p:nvPicPr>
              <p:cNvPr id="33" name="Picture 32"/>
              <p:cNvPicPr>
                <a:picLocks noChangeAspect="1"/>
              </p:cNvPicPr>
              <p:nvPr/>
            </p:nvPicPr>
            <p:blipFill>
              <a:blip r:embed="rId8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flipH="1">
                <a:off x="4890374" y="5724275"/>
                <a:ext cx="475200" cy="475200"/>
              </a:xfrm>
              <a:prstGeom prst="rect">
                <a:avLst/>
              </a:prstGeom>
            </p:spPr>
          </p:pic>
          <p:pic>
            <p:nvPicPr>
              <p:cNvPr id="34" name="Picture 33"/>
              <p:cNvPicPr>
                <a:picLocks noChangeAspect="1"/>
              </p:cNvPicPr>
              <p:nvPr/>
            </p:nvPicPr>
            <p:blipFill>
              <a:blip r:embed="rId9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16200000">
                <a:off x="5482334" y="6172179"/>
                <a:ext cx="199154" cy="199154"/>
              </a:xfrm>
              <a:prstGeom prst="rect">
                <a:avLst/>
              </a:prstGeom>
            </p:spPr>
          </p:pic>
        </p:grp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71D93D5C-37BD-7F4C-8C80-1FD4807037F5}"/>
              </a:ext>
            </a:extLst>
          </p:cNvPr>
          <p:cNvGrpSpPr/>
          <p:nvPr/>
        </p:nvGrpSpPr>
        <p:grpSpPr>
          <a:xfrm>
            <a:off x="3790073" y="5282695"/>
            <a:ext cx="1341792" cy="851699"/>
            <a:chOff x="6335358" y="5282695"/>
            <a:chExt cx="1341792" cy="851699"/>
          </a:xfrm>
        </p:grpSpPr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68CB6950-CC1E-2C48-BD3A-5065726F28E7}"/>
                </a:ext>
              </a:extLst>
            </p:cNvPr>
            <p:cNvCxnSpPr>
              <a:cxnSpLocks/>
            </p:cNvCxnSpPr>
            <p:nvPr/>
          </p:nvCxnSpPr>
          <p:spPr>
            <a:xfrm>
              <a:off x="6335358" y="6134394"/>
              <a:ext cx="1341792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37" name="Picture 36">
              <a:extLst>
                <a:ext uri="{FF2B5EF4-FFF2-40B4-BE49-F238E27FC236}">
                  <a16:creationId xmlns:a16="http://schemas.microsoft.com/office/drawing/2014/main" id="{F822CBBF-C13F-6842-AC59-5A04A6C37CEA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663347" y="5282695"/>
              <a:ext cx="685815" cy="685815"/>
            </a:xfrm>
            <a:prstGeom prst="rect">
              <a:avLst/>
            </a:prstGeom>
          </p:spPr>
        </p:pic>
      </p:grpSp>
      <p:sp>
        <p:nvSpPr>
          <p:cNvPr id="38" name="Rectangle 37"/>
          <p:cNvSpPr/>
          <p:nvPr/>
        </p:nvSpPr>
        <p:spPr>
          <a:xfrm>
            <a:off x="0" y="917815"/>
            <a:ext cx="1498600" cy="27275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72000" tIns="36000" rIns="72000" bIns="36000">
            <a:spAutoFit/>
          </a:bodyPr>
          <a:lstStyle/>
          <a:p>
            <a:pPr marL="288000"/>
            <a:r>
              <a:rPr lang="en-US" sz="1300" cap="all" spc="5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Plaza ágora</a:t>
            </a:r>
            <a:endParaRPr lang="es-ES_tradnl" sz="1300" cap="all" spc="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670875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92964" y="861766"/>
            <a:ext cx="10093911" cy="600305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dirty="0"/>
          </a:p>
        </p:txBody>
      </p:sp>
      <p:sp>
        <p:nvSpPr>
          <p:cNvPr id="6" name="Rectangle 5"/>
          <p:cNvSpPr/>
          <p:nvPr/>
        </p:nvSpPr>
        <p:spPr>
          <a:xfrm>
            <a:off x="1514707" y="240101"/>
            <a:ext cx="8872166" cy="382781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ts val="2800"/>
              </a:lnSpc>
            </a:pPr>
            <a:r>
              <a:rPr lang="es-ES" sz="2000" cap="all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Light" charset="0"/>
                <a:ea typeface="Calibri Light" charset="0"/>
                <a:cs typeface="Calibri Light" charset="0"/>
              </a:rPr>
              <a:t>PLANO / </a:t>
            </a:r>
            <a:r>
              <a:rPr lang="es-ES" sz="2000" cap="all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 Light" charset="0"/>
                <a:ea typeface="Calibri Light" charset="0"/>
                <a:cs typeface="Calibri Light" charset="0"/>
              </a:rPr>
              <a:t>caixaforum</a:t>
            </a:r>
            <a:r>
              <a:rPr lang="es-ES" sz="2000" cap="all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Light" charset="0"/>
                <a:ea typeface="Calibri Light" charset="0"/>
                <a:cs typeface="Calibri Light" charset="0"/>
              </a:rPr>
              <a:t> </a:t>
            </a:r>
            <a:r>
              <a:rPr lang="es-ES" sz="2000" cap="all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 Light" charset="0"/>
                <a:ea typeface="Calibri Light" charset="0"/>
                <a:cs typeface="Calibri Light" charset="0"/>
              </a:rPr>
              <a:t>valÈncia</a:t>
            </a:r>
            <a:endParaRPr lang="en-US" sz="2000" cap="all" dirty="0">
              <a:solidFill>
                <a:schemeClr val="tx1">
                  <a:lumMod val="85000"/>
                  <a:lumOff val="15000"/>
                </a:schemeClr>
              </a:solidFill>
              <a:latin typeface="Calibri Light" charset="0"/>
              <a:ea typeface="Calibri Light" charset="0"/>
              <a:cs typeface="Calibri Light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674526" y="1137271"/>
            <a:ext cx="2666966" cy="716707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/>
          <a:p>
            <a:pPr>
              <a:lnSpc>
                <a:spcPts val="2800"/>
              </a:lnSpc>
            </a:pPr>
            <a:r>
              <a:rPr lang="en-US" sz="3000" b="1" cap="all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Light" charset="0"/>
                <a:ea typeface="Calibri Light" charset="0"/>
                <a:cs typeface="Calibri Light" charset="0"/>
              </a:rPr>
              <a:t>Planta </a:t>
            </a:r>
            <a:r>
              <a:rPr lang="en-US" sz="3000" b="1" cap="all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 Light" charset="0"/>
                <a:ea typeface="Calibri Light" charset="0"/>
                <a:cs typeface="Calibri Light" charset="0"/>
              </a:rPr>
              <a:t>baja</a:t>
            </a:r>
            <a:endParaRPr lang="en-US" sz="3000" b="1" cap="all" dirty="0">
              <a:solidFill>
                <a:schemeClr val="tx1">
                  <a:lumMod val="85000"/>
                  <a:lumOff val="15000"/>
                </a:schemeClr>
              </a:solidFill>
              <a:latin typeface="Calibri Light" charset="0"/>
              <a:ea typeface="Calibri Light" charset="0"/>
              <a:cs typeface="Calibri Light" charset="0"/>
            </a:endParaRPr>
          </a:p>
        </p:txBody>
      </p:sp>
      <p:cxnSp>
        <p:nvCxnSpPr>
          <p:cNvPr id="72" name="Straight Connector 71"/>
          <p:cNvCxnSpPr/>
          <p:nvPr/>
        </p:nvCxnSpPr>
        <p:spPr>
          <a:xfrm>
            <a:off x="674526" y="1553998"/>
            <a:ext cx="2032098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Group 11"/>
          <p:cNvGrpSpPr/>
          <p:nvPr/>
        </p:nvGrpSpPr>
        <p:grpSpPr>
          <a:xfrm>
            <a:off x="9344025" y="6448333"/>
            <a:ext cx="1042848" cy="283022"/>
            <a:chOff x="9344025" y="6448333"/>
            <a:chExt cx="1042848" cy="283022"/>
          </a:xfrm>
        </p:grpSpPr>
        <p:sp>
          <p:nvSpPr>
            <p:cNvPr id="96" name="Rectangle 95">
              <a:extLst>
                <a:ext uri="{FF2B5EF4-FFF2-40B4-BE49-F238E27FC236}">
                  <a16:creationId xmlns:a16="http://schemas.microsoft.com/office/drawing/2014/main" id="{A1B81C03-FFB9-5543-A983-04F230AFA7DE}"/>
                </a:ext>
              </a:extLst>
            </p:cNvPr>
            <p:cNvSpPr/>
            <p:nvPr/>
          </p:nvSpPr>
          <p:spPr>
            <a:xfrm>
              <a:off x="9503628" y="6451508"/>
              <a:ext cx="883245" cy="279847"/>
            </a:xfrm>
            <a:prstGeom prst="rect">
              <a:avLst/>
            </a:prstGeom>
          </p:spPr>
          <p:txBody>
            <a:bodyPr wrap="square" lIns="0" tIns="0" rIns="0" bIns="0" anchor="t">
              <a:noAutofit/>
            </a:bodyPr>
            <a:lstStyle/>
            <a:p>
              <a:pPr>
                <a:lnSpc>
                  <a:spcPts val="900"/>
                </a:lnSpc>
              </a:pPr>
              <a:r>
                <a:rPr lang="es-ES_tradnl" sz="1000" b="1" cap="all" dirty="0">
                  <a:latin typeface="Calibri Light" charset="0"/>
                  <a:ea typeface="Calibri Light" charset="0"/>
                  <a:cs typeface="Calibri Light" charset="0"/>
                </a:rPr>
                <a:t>ESPACIO NO ACCESIBLE AL PÚBLICO</a:t>
              </a:r>
            </a:p>
          </p:txBody>
        </p:sp>
        <p:sp>
          <p:nvSpPr>
            <p:cNvPr id="11" name="Rectangle 10"/>
            <p:cNvSpPr/>
            <p:nvPr/>
          </p:nvSpPr>
          <p:spPr>
            <a:xfrm>
              <a:off x="9344025" y="6448333"/>
              <a:ext cx="107447" cy="107447"/>
            </a:xfrm>
            <a:prstGeom prst="rect">
              <a:avLst/>
            </a:prstGeom>
            <a:solidFill>
              <a:srgbClr val="F2E4CD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</p:grpSp>
      <p:pic>
        <p:nvPicPr>
          <p:cNvPr id="73" name="Picture 72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989735" y="1589255"/>
            <a:ext cx="7085046" cy="4507295"/>
          </a:xfrm>
          <a:prstGeom prst="rect">
            <a:avLst/>
          </a:prstGeom>
        </p:spPr>
      </p:pic>
      <p:sp>
        <p:nvSpPr>
          <p:cNvPr id="76" name="Rectangle 75">
            <a:extLst>
              <a:ext uri="{FF2B5EF4-FFF2-40B4-BE49-F238E27FC236}">
                <a16:creationId xmlns:a16="http://schemas.microsoft.com/office/drawing/2014/main" id="{F747C029-46F1-1E4D-846A-68125DB274AC}"/>
              </a:ext>
            </a:extLst>
          </p:cNvPr>
          <p:cNvSpPr/>
          <p:nvPr/>
        </p:nvSpPr>
        <p:spPr>
          <a:xfrm>
            <a:off x="4323064" y="2791402"/>
            <a:ext cx="883245" cy="279847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ts val="900"/>
              </a:lnSpc>
            </a:pPr>
            <a:r>
              <a:rPr lang="es-ES_tradnl" sz="1000" b="1" cap="all" dirty="0">
                <a:latin typeface="Calibri Light" charset="0"/>
                <a:ea typeface="Calibri Light" charset="0"/>
                <a:cs typeface="Calibri Light" charset="0"/>
              </a:rPr>
              <a:t>Sala de exposiciones</a:t>
            </a:r>
            <a:br>
              <a:rPr lang="es-ES_tradnl" sz="1000" b="1" cap="all" dirty="0">
                <a:latin typeface="Calibri Light" charset="0"/>
                <a:ea typeface="Calibri Light" charset="0"/>
                <a:cs typeface="Calibri Light" charset="0"/>
              </a:rPr>
            </a:br>
            <a:r>
              <a:rPr lang="es-ES_tradnl" sz="1000" b="1" cap="all" dirty="0">
                <a:latin typeface="Calibri Light" charset="0"/>
                <a:ea typeface="Calibri Light" charset="0"/>
                <a:cs typeface="Calibri Light" charset="0"/>
              </a:rPr>
              <a:t>2</a:t>
            </a:r>
          </a:p>
        </p:txBody>
      </p:sp>
      <p:pic>
        <p:nvPicPr>
          <p:cNvPr id="77" name="Picture 76">
            <a:extLst>
              <a:ext uri="{FF2B5EF4-FFF2-40B4-BE49-F238E27FC236}">
                <a16:creationId xmlns:a16="http://schemas.microsoft.com/office/drawing/2014/main" id="{D3B949C5-4630-8344-8CD4-1A55EF2944C4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15176" y="2333939"/>
            <a:ext cx="315220" cy="315220"/>
          </a:xfrm>
          <a:prstGeom prst="rect">
            <a:avLst/>
          </a:prstGeom>
        </p:spPr>
      </p:pic>
      <p:sp>
        <p:nvSpPr>
          <p:cNvPr id="78" name="Rectangle 77">
            <a:extLst>
              <a:ext uri="{FF2B5EF4-FFF2-40B4-BE49-F238E27FC236}">
                <a16:creationId xmlns:a16="http://schemas.microsoft.com/office/drawing/2014/main" id="{F747C029-46F1-1E4D-846A-68125DB274AC}"/>
              </a:ext>
            </a:extLst>
          </p:cNvPr>
          <p:cNvSpPr/>
          <p:nvPr/>
        </p:nvSpPr>
        <p:spPr>
          <a:xfrm>
            <a:off x="4793310" y="4614920"/>
            <a:ext cx="883245" cy="279847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ts val="900"/>
              </a:lnSpc>
            </a:pPr>
            <a:r>
              <a:rPr lang="es-ES_tradnl" sz="1000" b="1" cap="all" dirty="0">
                <a:latin typeface="Calibri Light" charset="0"/>
                <a:ea typeface="Calibri Light" charset="0"/>
                <a:cs typeface="Calibri Light" charset="0"/>
              </a:rPr>
              <a:t>Sala de exposiciones</a:t>
            </a:r>
            <a:br>
              <a:rPr lang="es-ES_tradnl" sz="1000" b="1" cap="all" dirty="0">
                <a:latin typeface="Calibri Light" charset="0"/>
                <a:ea typeface="Calibri Light" charset="0"/>
                <a:cs typeface="Calibri Light" charset="0"/>
              </a:rPr>
            </a:br>
            <a:r>
              <a:rPr lang="es-ES_tradnl" sz="1000" b="1" cap="all" dirty="0">
                <a:latin typeface="Calibri Light" charset="0"/>
                <a:ea typeface="Calibri Light" charset="0"/>
                <a:cs typeface="Calibri Light" charset="0"/>
              </a:rPr>
              <a:t>1</a:t>
            </a:r>
          </a:p>
        </p:txBody>
      </p:sp>
      <p:pic>
        <p:nvPicPr>
          <p:cNvPr id="79" name="Picture 78">
            <a:extLst>
              <a:ext uri="{FF2B5EF4-FFF2-40B4-BE49-F238E27FC236}">
                <a16:creationId xmlns:a16="http://schemas.microsoft.com/office/drawing/2014/main" id="{D3B949C5-4630-8344-8CD4-1A55EF2944C4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85422" y="4157457"/>
            <a:ext cx="315220" cy="315220"/>
          </a:xfrm>
          <a:prstGeom prst="rect">
            <a:avLst/>
          </a:prstGeom>
        </p:spPr>
      </p:pic>
      <p:sp>
        <p:nvSpPr>
          <p:cNvPr id="80" name="Rectangle 79">
            <a:extLst>
              <a:ext uri="{FF2B5EF4-FFF2-40B4-BE49-F238E27FC236}">
                <a16:creationId xmlns:a16="http://schemas.microsoft.com/office/drawing/2014/main" id="{F747C029-46F1-1E4D-846A-68125DB274AC}"/>
              </a:ext>
            </a:extLst>
          </p:cNvPr>
          <p:cNvSpPr/>
          <p:nvPr/>
        </p:nvSpPr>
        <p:spPr>
          <a:xfrm>
            <a:off x="5400643" y="2509012"/>
            <a:ext cx="491614" cy="279847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ts val="900"/>
              </a:lnSpc>
            </a:pPr>
            <a:r>
              <a:rPr lang="es-ES_tradnl" sz="1000" b="1" cap="all" dirty="0">
                <a:latin typeface="Calibri Light" charset="0"/>
                <a:ea typeface="Calibri Light" charset="0"/>
                <a:cs typeface="Calibri Light" charset="0"/>
              </a:rPr>
              <a:t>Aula</a:t>
            </a:r>
            <a:br>
              <a:rPr lang="es-ES_tradnl" sz="1000" b="1" cap="all" dirty="0">
                <a:latin typeface="Calibri Light" charset="0"/>
                <a:ea typeface="Calibri Light" charset="0"/>
                <a:cs typeface="Calibri Light" charset="0"/>
              </a:rPr>
            </a:br>
            <a:r>
              <a:rPr lang="es-ES_tradnl" sz="1000" b="1" cap="all" dirty="0">
                <a:latin typeface="Calibri Light" charset="0"/>
                <a:ea typeface="Calibri Light" charset="0"/>
                <a:cs typeface="Calibri Light" charset="0"/>
              </a:rPr>
              <a:t>s2</a:t>
            </a:r>
          </a:p>
        </p:txBody>
      </p:sp>
      <p:sp>
        <p:nvSpPr>
          <p:cNvPr id="81" name="Rectangle 80">
            <a:extLst>
              <a:ext uri="{FF2B5EF4-FFF2-40B4-BE49-F238E27FC236}">
                <a16:creationId xmlns:a16="http://schemas.microsoft.com/office/drawing/2014/main" id="{F747C029-46F1-1E4D-846A-68125DB274AC}"/>
              </a:ext>
            </a:extLst>
          </p:cNvPr>
          <p:cNvSpPr/>
          <p:nvPr/>
        </p:nvSpPr>
        <p:spPr>
          <a:xfrm>
            <a:off x="5889224" y="2509012"/>
            <a:ext cx="491614" cy="279847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ts val="900"/>
              </a:lnSpc>
            </a:pPr>
            <a:r>
              <a:rPr lang="es-ES_tradnl" sz="1000" b="1" cap="all" dirty="0">
                <a:latin typeface="Calibri Light" charset="0"/>
                <a:ea typeface="Calibri Light" charset="0"/>
                <a:cs typeface="Calibri Light" charset="0"/>
              </a:rPr>
              <a:t>Aula</a:t>
            </a:r>
            <a:br>
              <a:rPr lang="es-ES_tradnl" sz="1000" b="1" cap="all" dirty="0">
                <a:latin typeface="Calibri Light" charset="0"/>
                <a:ea typeface="Calibri Light" charset="0"/>
                <a:cs typeface="Calibri Light" charset="0"/>
              </a:rPr>
            </a:br>
            <a:r>
              <a:rPr lang="es-ES_tradnl" sz="1000" b="1" cap="all" dirty="0">
                <a:latin typeface="Calibri Light" charset="0"/>
                <a:ea typeface="Calibri Light" charset="0"/>
                <a:cs typeface="Calibri Light" charset="0"/>
              </a:rPr>
              <a:t>s1</a:t>
            </a:r>
          </a:p>
        </p:txBody>
      </p:sp>
      <p:sp>
        <p:nvSpPr>
          <p:cNvPr id="82" name="Rectangle 81">
            <a:extLst>
              <a:ext uri="{FF2B5EF4-FFF2-40B4-BE49-F238E27FC236}">
                <a16:creationId xmlns:a16="http://schemas.microsoft.com/office/drawing/2014/main" id="{F747C029-46F1-1E4D-846A-68125DB274AC}"/>
              </a:ext>
            </a:extLst>
          </p:cNvPr>
          <p:cNvSpPr/>
          <p:nvPr/>
        </p:nvSpPr>
        <p:spPr>
          <a:xfrm>
            <a:off x="5400642" y="3412562"/>
            <a:ext cx="883245" cy="198320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ts val="900"/>
              </a:lnSpc>
            </a:pPr>
            <a:r>
              <a:rPr lang="es-ES_tradnl" sz="1000" b="1" cap="all">
                <a:latin typeface="Calibri Light" charset="0"/>
                <a:ea typeface="Calibri Light" charset="0"/>
                <a:cs typeface="Calibri Light" charset="0"/>
              </a:rPr>
              <a:t>rambla</a:t>
            </a:r>
            <a:endParaRPr lang="es-ES_tradnl" sz="1000" b="1" cap="all" dirty="0">
              <a:latin typeface="Calibri Light" charset="0"/>
              <a:ea typeface="Calibri Light" charset="0"/>
              <a:cs typeface="Calibri Light" charset="0"/>
            </a:endParaRPr>
          </a:p>
        </p:txBody>
      </p:sp>
      <p:sp>
        <p:nvSpPr>
          <p:cNvPr id="84" name="Rectangle 83">
            <a:extLst>
              <a:ext uri="{FF2B5EF4-FFF2-40B4-BE49-F238E27FC236}">
                <a16:creationId xmlns:a16="http://schemas.microsoft.com/office/drawing/2014/main" id="{F747C029-46F1-1E4D-846A-68125DB274AC}"/>
              </a:ext>
            </a:extLst>
          </p:cNvPr>
          <p:cNvSpPr/>
          <p:nvPr/>
        </p:nvSpPr>
        <p:spPr>
          <a:xfrm>
            <a:off x="7529702" y="2777194"/>
            <a:ext cx="614393" cy="205505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anchor="t">
            <a:noAutofit/>
          </a:bodyPr>
          <a:lstStyle/>
          <a:p>
            <a:pPr>
              <a:lnSpc>
                <a:spcPts val="900"/>
              </a:lnSpc>
            </a:pPr>
            <a:r>
              <a:rPr lang="es-ES_tradnl" sz="1000" b="1" cap="all" dirty="0">
                <a:solidFill>
                  <a:srgbClr val="B44800"/>
                </a:solidFill>
                <a:latin typeface="Calibri Light" charset="0"/>
                <a:ea typeface="Calibri Light" charset="0"/>
                <a:cs typeface="Calibri Light" charset="0"/>
              </a:rPr>
              <a:t>Recepción </a:t>
            </a:r>
            <a:br>
              <a:rPr lang="es-ES_tradnl" sz="1000" b="1" cap="all" dirty="0">
                <a:solidFill>
                  <a:srgbClr val="B44800"/>
                </a:solidFill>
                <a:latin typeface="Calibri Light" charset="0"/>
                <a:ea typeface="Calibri Light" charset="0"/>
                <a:cs typeface="Calibri Light" charset="0"/>
              </a:rPr>
            </a:br>
            <a:r>
              <a:rPr lang="es-ES_tradnl" sz="1000" b="1" cap="all" dirty="0">
                <a:solidFill>
                  <a:srgbClr val="B44800"/>
                </a:solidFill>
                <a:latin typeface="Calibri Light" charset="0"/>
                <a:ea typeface="Calibri Light" charset="0"/>
                <a:cs typeface="Calibri Light" charset="0"/>
              </a:rPr>
              <a:t>VERDE</a:t>
            </a:r>
          </a:p>
        </p:txBody>
      </p:sp>
      <p:sp>
        <p:nvSpPr>
          <p:cNvPr id="85" name="Rectangle 84">
            <a:extLst>
              <a:ext uri="{FF2B5EF4-FFF2-40B4-BE49-F238E27FC236}">
                <a16:creationId xmlns:a16="http://schemas.microsoft.com/office/drawing/2014/main" id="{F747C029-46F1-1E4D-846A-68125DB274AC}"/>
              </a:ext>
            </a:extLst>
          </p:cNvPr>
          <p:cNvSpPr/>
          <p:nvPr/>
        </p:nvSpPr>
        <p:spPr>
          <a:xfrm>
            <a:off x="7322366" y="4634908"/>
            <a:ext cx="632157" cy="198320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anchor="t">
            <a:noAutofit/>
          </a:bodyPr>
          <a:lstStyle/>
          <a:p>
            <a:pPr>
              <a:lnSpc>
                <a:spcPts val="900"/>
              </a:lnSpc>
            </a:pPr>
            <a:r>
              <a:rPr lang="es-ES_tradnl" sz="1000" b="1" cap="all" dirty="0">
                <a:solidFill>
                  <a:srgbClr val="B44800"/>
                </a:solidFill>
                <a:latin typeface="Calibri Light" charset="0"/>
                <a:ea typeface="Calibri Light" charset="0"/>
                <a:cs typeface="Calibri Light" charset="0"/>
              </a:rPr>
              <a:t>Recepción </a:t>
            </a:r>
            <a:br>
              <a:rPr lang="es-ES_tradnl" sz="1000" b="1" cap="all" dirty="0">
                <a:solidFill>
                  <a:srgbClr val="B44800"/>
                </a:solidFill>
                <a:latin typeface="Calibri Light" charset="0"/>
                <a:ea typeface="Calibri Light" charset="0"/>
                <a:cs typeface="Calibri Light" charset="0"/>
              </a:rPr>
            </a:br>
            <a:r>
              <a:rPr lang="es-ES_tradnl" sz="1000" b="1" cap="all" dirty="0">
                <a:solidFill>
                  <a:srgbClr val="B44800"/>
                </a:solidFill>
                <a:latin typeface="Calibri Light" charset="0"/>
                <a:ea typeface="Calibri Light" charset="0"/>
                <a:cs typeface="Calibri Light" charset="0"/>
              </a:rPr>
              <a:t>ROJA</a:t>
            </a:r>
          </a:p>
        </p:txBody>
      </p:sp>
      <p:sp>
        <p:nvSpPr>
          <p:cNvPr id="88" name="Rectangle 87">
            <a:extLst>
              <a:ext uri="{FF2B5EF4-FFF2-40B4-BE49-F238E27FC236}">
                <a16:creationId xmlns:a16="http://schemas.microsoft.com/office/drawing/2014/main" id="{BED386FB-80A0-A246-BB34-2DF335907A28}"/>
              </a:ext>
            </a:extLst>
          </p:cNvPr>
          <p:cNvSpPr/>
          <p:nvPr/>
        </p:nvSpPr>
        <p:spPr>
          <a:xfrm>
            <a:off x="6113845" y="6158785"/>
            <a:ext cx="1546807" cy="279847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>
              <a:lnSpc>
                <a:spcPts val="900"/>
              </a:lnSpc>
            </a:pPr>
            <a:r>
              <a:rPr lang="es-ES_tradnl" sz="1000" b="1" cap="all" dirty="0">
                <a:solidFill>
                  <a:srgbClr val="B44800"/>
                </a:solidFill>
                <a:latin typeface="Calibri Light" charset="0"/>
                <a:ea typeface="Calibri Light" charset="0"/>
                <a:cs typeface="Calibri Light" charset="0"/>
              </a:rPr>
              <a:t>Entrada a caixaforum</a:t>
            </a:r>
          </a:p>
          <a:p>
            <a:pPr>
              <a:lnSpc>
                <a:spcPts val="900"/>
              </a:lnSpc>
            </a:pPr>
            <a:r>
              <a:rPr lang="es-ES_tradnl" sz="1000" b="1" cap="all" dirty="0">
                <a:solidFill>
                  <a:srgbClr val="B44800"/>
                </a:solidFill>
                <a:latin typeface="Calibri Light" charset="0"/>
                <a:ea typeface="Calibri Light" charset="0"/>
                <a:cs typeface="Calibri Light" charset="0"/>
              </a:rPr>
              <a:t>Desde EL PUENTE</a:t>
            </a:r>
          </a:p>
        </p:txBody>
      </p:sp>
      <p:pic>
        <p:nvPicPr>
          <p:cNvPr id="89" name="Picture 88">
            <a:extLst>
              <a:ext uri="{FF2B5EF4-FFF2-40B4-BE49-F238E27FC236}">
                <a16:creationId xmlns:a16="http://schemas.microsoft.com/office/drawing/2014/main" id="{2ED29B13-0EA7-6041-96D0-519DFA3DDCB9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>
            <a:off x="6154875" y="5889630"/>
            <a:ext cx="240728" cy="240728"/>
          </a:xfrm>
          <a:prstGeom prst="rect">
            <a:avLst/>
          </a:prstGeom>
        </p:spPr>
      </p:pic>
      <p:sp>
        <p:nvSpPr>
          <p:cNvPr id="90" name="Rectangle 89">
            <a:extLst>
              <a:ext uri="{FF2B5EF4-FFF2-40B4-BE49-F238E27FC236}">
                <a16:creationId xmlns:a16="http://schemas.microsoft.com/office/drawing/2014/main" id="{BED386FB-80A0-A246-BB34-2DF335907A28}"/>
              </a:ext>
            </a:extLst>
          </p:cNvPr>
          <p:cNvSpPr/>
          <p:nvPr/>
        </p:nvSpPr>
        <p:spPr>
          <a:xfrm>
            <a:off x="6407716" y="1250044"/>
            <a:ext cx="1546807" cy="279847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>
              <a:lnSpc>
                <a:spcPts val="900"/>
              </a:lnSpc>
            </a:pPr>
            <a:r>
              <a:rPr lang="es-ES_tradnl" sz="1000" b="1" cap="all" dirty="0">
                <a:solidFill>
                  <a:srgbClr val="B44800"/>
                </a:solidFill>
                <a:latin typeface="Calibri Light" charset="0"/>
                <a:ea typeface="Calibri Light" charset="0"/>
                <a:cs typeface="Calibri Light" charset="0"/>
              </a:rPr>
              <a:t>Entrada a caixaforum</a:t>
            </a:r>
          </a:p>
          <a:p>
            <a:pPr>
              <a:lnSpc>
                <a:spcPts val="900"/>
              </a:lnSpc>
            </a:pPr>
            <a:r>
              <a:rPr lang="es-ES_tradnl" sz="1000" b="1" cap="all" dirty="0">
                <a:solidFill>
                  <a:srgbClr val="B44800"/>
                </a:solidFill>
                <a:latin typeface="Calibri Light" charset="0"/>
                <a:ea typeface="Calibri Light" charset="0"/>
                <a:cs typeface="Calibri Light" charset="0"/>
              </a:rPr>
              <a:t>Desde el oceanográfico</a:t>
            </a:r>
          </a:p>
        </p:txBody>
      </p:sp>
      <p:pic>
        <p:nvPicPr>
          <p:cNvPr id="91" name="Picture 90">
            <a:extLst>
              <a:ext uri="{FF2B5EF4-FFF2-40B4-BE49-F238E27FC236}">
                <a16:creationId xmlns:a16="http://schemas.microsoft.com/office/drawing/2014/main" id="{2ED29B13-0EA7-6041-96D0-519DFA3DDCB9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6410228" y="1553865"/>
            <a:ext cx="240728" cy="240728"/>
          </a:xfrm>
          <a:prstGeom prst="rect">
            <a:avLst/>
          </a:prstGeom>
        </p:spPr>
      </p:pic>
      <p:sp>
        <p:nvSpPr>
          <p:cNvPr id="93" name="Rectangle 92">
            <a:extLst>
              <a:ext uri="{FF2B5EF4-FFF2-40B4-BE49-F238E27FC236}">
                <a16:creationId xmlns:a16="http://schemas.microsoft.com/office/drawing/2014/main" id="{F747C029-46F1-1E4D-846A-68125DB274AC}"/>
              </a:ext>
            </a:extLst>
          </p:cNvPr>
          <p:cNvSpPr/>
          <p:nvPr/>
        </p:nvSpPr>
        <p:spPr>
          <a:xfrm>
            <a:off x="6711593" y="2593553"/>
            <a:ext cx="525467" cy="105097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anchor="t">
            <a:noAutofit/>
          </a:bodyPr>
          <a:lstStyle/>
          <a:p>
            <a:pPr>
              <a:lnSpc>
                <a:spcPts val="900"/>
              </a:lnSpc>
            </a:pPr>
            <a:r>
              <a:rPr lang="es-ES_tradnl" sz="1000" b="1" cap="all" dirty="0">
                <a:latin typeface="Calibri Light" charset="0"/>
                <a:ea typeface="Calibri Light" charset="0"/>
                <a:cs typeface="Calibri Light" charset="0"/>
              </a:rPr>
              <a:t>gradas</a:t>
            </a:r>
          </a:p>
        </p:txBody>
      </p:sp>
      <p:grpSp>
        <p:nvGrpSpPr>
          <p:cNvPr id="95" name="Group 94">
            <a:extLst>
              <a:ext uri="{FF2B5EF4-FFF2-40B4-BE49-F238E27FC236}">
                <a16:creationId xmlns:a16="http://schemas.microsoft.com/office/drawing/2014/main" id="{F10DC9A7-4DA1-B14F-945B-9AA2DFB6C1FB}"/>
              </a:ext>
            </a:extLst>
          </p:cNvPr>
          <p:cNvGrpSpPr/>
          <p:nvPr/>
        </p:nvGrpSpPr>
        <p:grpSpPr>
          <a:xfrm>
            <a:off x="7316729" y="2986811"/>
            <a:ext cx="288304" cy="288304"/>
            <a:chOff x="4861807" y="2365580"/>
            <a:chExt cx="288304" cy="288304"/>
          </a:xfrm>
        </p:grpSpPr>
        <p:sp>
          <p:nvSpPr>
            <p:cNvPr id="97" name="Oval 96">
              <a:extLst>
                <a:ext uri="{FF2B5EF4-FFF2-40B4-BE49-F238E27FC236}">
                  <a16:creationId xmlns:a16="http://schemas.microsoft.com/office/drawing/2014/main" id="{81873FBD-1669-704A-B3E1-158BFBF6A5AD}"/>
                </a:ext>
              </a:extLst>
            </p:cNvPr>
            <p:cNvSpPr/>
            <p:nvPr/>
          </p:nvSpPr>
          <p:spPr>
            <a:xfrm>
              <a:off x="4861807" y="2365580"/>
              <a:ext cx="288304" cy="288304"/>
            </a:xfrm>
            <a:prstGeom prst="ellipse">
              <a:avLst/>
            </a:prstGeom>
            <a:solidFill>
              <a:srgbClr val="B448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  <p:pic>
          <p:nvPicPr>
            <p:cNvPr id="98" name="Picture 97">
              <a:extLst>
                <a:ext uri="{FF2B5EF4-FFF2-40B4-BE49-F238E27FC236}">
                  <a16:creationId xmlns:a16="http://schemas.microsoft.com/office/drawing/2014/main" id="{C2DB05A9-A017-7246-A908-8C102166531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rightnessContrast bright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15917" y="2413818"/>
              <a:ext cx="178636" cy="178636"/>
            </a:xfrm>
            <a:prstGeom prst="rect">
              <a:avLst/>
            </a:prstGeom>
          </p:spPr>
        </p:pic>
      </p:grpSp>
      <p:grpSp>
        <p:nvGrpSpPr>
          <p:cNvPr id="99" name="Group 98">
            <a:extLst>
              <a:ext uri="{FF2B5EF4-FFF2-40B4-BE49-F238E27FC236}">
                <a16:creationId xmlns:a16="http://schemas.microsoft.com/office/drawing/2014/main" id="{F10DC9A7-4DA1-B14F-945B-9AA2DFB6C1FB}"/>
              </a:ext>
            </a:extLst>
          </p:cNvPr>
          <p:cNvGrpSpPr/>
          <p:nvPr/>
        </p:nvGrpSpPr>
        <p:grpSpPr>
          <a:xfrm>
            <a:off x="7330387" y="4297784"/>
            <a:ext cx="288304" cy="288304"/>
            <a:chOff x="4861807" y="2365580"/>
            <a:chExt cx="288304" cy="288304"/>
          </a:xfrm>
        </p:grpSpPr>
        <p:sp>
          <p:nvSpPr>
            <p:cNvPr id="100" name="Oval 99">
              <a:extLst>
                <a:ext uri="{FF2B5EF4-FFF2-40B4-BE49-F238E27FC236}">
                  <a16:creationId xmlns:a16="http://schemas.microsoft.com/office/drawing/2014/main" id="{81873FBD-1669-704A-B3E1-158BFBF6A5AD}"/>
                </a:ext>
              </a:extLst>
            </p:cNvPr>
            <p:cNvSpPr/>
            <p:nvPr/>
          </p:nvSpPr>
          <p:spPr>
            <a:xfrm>
              <a:off x="4861807" y="2365580"/>
              <a:ext cx="288304" cy="288304"/>
            </a:xfrm>
            <a:prstGeom prst="ellipse">
              <a:avLst/>
            </a:prstGeom>
            <a:solidFill>
              <a:srgbClr val="B448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  <p:pic>
          <p:nvPicPr>
            <p:cNvPr id="101" name="Picture 100">
              <a:extLst>
                <a:ext uri="{FF2B5EF4-FFF2-40B4-BE49-F238E27FC236}">
                  <a16:creationId xmlns:a16="http://schemas.microsoft.com/office/drawing/2014/main" id="{C2DB05A9-A017-7246-A908-8C102166531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rightnessContrast bright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15917" y="2413818"/>
              <a:ext cx="178636" cy="178636"/>
            </a:xfrm>
            <a:prstGeom prst="rect">
              <a:avLst/>
            </a:prstGeom>
          </p:spPr>
        </p:pic>
      </p:grpSp>
      <p:grpSp>
        <p:nvGrpSpPr>
          <p:cNvPr id="102" name="Group 101">
            <a:extLst>
              <a:ext uri="{FF2B5EF4-FFF2-40B4-BE49-F238E27FC236}">
                <a16:creationId xmlns:a16="http://schemas.microsoft.com/office/drawing/2014/main" id="{93012040-90C9-2F4C-9729-EDEED3C71DDB}"/>
              </a:ext>
            </a:extLst>
          </p:cNvPr>
          <p:cNvGrpSpPr/>
          <p:nvPr/>
        </p:nvGrpSpPr>
        <p:grpSpPr>
          <a:xfrm>
            <a:off x="7530603" y="4934570"/>
            <a:ext cx="288304" cy="288304"/>
            <a:chOff x="3369529" y="2915261"/>
            <a:chExt cx="288304" cy="288304"/>
          </a:xfrm>
        </p:grpSpPr>
        <p:sp>
          <p:nvSpPr>
            <p:cNvPr id="103" name="Oval 102">
              <a:extLst>
                <a:ext uri="{FF2B5EF4-FFF2-40B4-BE49-F238E27FC236}">
                  <a16:creationId xmlns:a16="http://schemas.microsoft.com/office/drawing/2014/main" id="{0C9C9EDD-1644-D24B-BEDB-93B43FB0FF74}"/>
                </a:ext>
              </a:extLst>
            </p:cNvPr>
            <p:cNvSpPr/>
            <p:nvPr/>
          </p:nvSpPr>
          <p:spPr>
            <a:xfrm>
              <a:off x="3369529" y="2915261"/>
              <a:ext cx="288304" cy="288304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  <p:pic>
          <p:nvPicPr>
            <p:cNvPr id="104" name="Picture 22">
              <a:extLst>
                <a:ext uri="{FF2B5EF4-FFF2-40B4-BE49-F238E27FC236}">
                  <a16:creationId xmlns:a16="http://schemas.microsoft.com/office/drawing/2014/main" id="{EBD07074-50A0-C849-8474-E4009C6A36C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t="25195"/>
            <a:stretch/>
          </p:blipFill>
          <p:spPr>
            <a:xfrm>
              <a:off x="3407573" y="2974063"/>
              <a:ext cx="204248" cy="152787"/>
            </a:xfrm>
            <a:prstGeom prst="rect">
              <a:avLst/>
            </a:prstGeom>
          </p:spPr>
        </p:pic>
      </p:grpSp>
      <p:grpSp>
        <p:nvGrpSpPr>
          <p:cNvPr id="105" name="Group 104">
            <a:extLst>
              <a:ext uri="{FF2B5EF4-FFF2-40B4-BE49-F238E27FC236}">
                <a16:creationId xmlns:a16="http://schemas.microsoft.com/office/drawing/2014/main" id="{93012040-90C9-2F4C-9729-EDEED3C71DDB}"/>
              </a:ext>
            </a:extLst>
          </p:cNvPr>
          <p:cNvGrpSpPr/>
          <p:nvPr/>
        </p:nvGrpSpPr>
        <p:grpSpPr>
          <a:xfrm>
            <a:off x="6907733" y="2866889"/>
            <a:ext cx="288304" cy="288304"/>
            <a:chOff x="3369529" y="2915261"/>
            <a:chExt cx="288304" cy="288304"/>
          </a:xfrm>
        </p:grpSpPr>
        <p:sp>
          <p:nvSpPr>
            <p:cNvPr id="106" name="Oval 105">
              <a:extLst>
                <a:ext uri="{FF2B5EF4-FFF2-40B4-BE49-F238E27FC236}">
                  <a16:creationId xmlns:a16="http://schemas.microsoft.com/office/drawing/2014/main" id="{0C9C9EDD-1644-D24B-BEDB-93B43FB0FF74}"/>
                </a:ext>
              </a:extLst>
            </p:cNvPr>
            <p:cNvSpPr/>
            <p:nvPr/>
          </p:nvSpPr>
          <p:spPr>
            <a:xfrm>
              <a:off x="3369529" y="2915261"/>
              <a:ext cx="288304" cy="288304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  <p:pic>
          <p:nvPicPr>
            <p:cNvPr id="107" name="Picture 22">
              <a:extLst>
                <a:ext uri="{FF2B5EF4-FFF2-40B4-BE49-F238E27FC236}">
                  <a16:creationId xmlns:a16="http://schemas.microsoft.com/office/drawing/2014/main" id="{EBD07074-50A0-C849-8474-E4009C6A36C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t="25195"/>
            <a:stretch/>
          </p:blipFill>
          <p:spPr>
            <a:xfrm>
              <a:off x="3407573" y="2974063"/>
              <a:ext cx="204248" cy="152787"/>
            </a:xfrm>
            <a:prstGeom prst="rect">
              <a:avLst/>
            </a:prstGeom>
          </p:spPr>
        </p:pic>
      </p:grpSp>
      <p:grpSp>
        <p:nvGrpSpPr>
          <p:cNvPr id="108" name="Group 107">
            <a:extLst>
              <a:ext uri="{FF2B5EF4-FFF2-40B4-BE49-F238E27FC236}">
                <a16:creationId xmlns:a16="http://schemas.microsoft.com/office/drawing/2014/main" id="{92621048-DC2B-A247-AC22-6C62E55D7BD3}"/>
              </a:ext>
            </a:extLst>
          </p:cNvPr>
          <p:cNvGrpSpPr/>
          <p:nvPr/>
        </p:nvGrpSpPr>
        <p:grpSpPr>
          <a:xfrm>
            <a:off x="6355248" y="4340768"/>
            <a:ext cx="288304" cy="288304"/>
            <a:chOff x="2145998" y="2159559"/>
            <a:chExt cx="238513" cy="238513"/>
          </a:xfrm>
        </p:grpSpPr>
        <p:sp>
          <p:nvSpPr>
            <p:cNvPr id="109" name="Oval 108">
              <a:extLst>
                <a:ext uri="{FF2B5EF4-FFF2-40B4-BE49-F238E27FC236}">
                  <a16:creationId xmlns:a16="http://schemas.microsoft.com/office/drawing/2014/main" id="{74FA0E2A-77BB-2C4F-8C52-CE6CBC2A2C9C}"/>
                </a:ext>
              </a:extLst>
            </p:cNvPr>
            <p:cNvSpPr/>
            <p:nvPr/>
          </p:nvSpPr>
          <p:spPr>
            <a:xfrm>
              <a:off x="2145998" y="2159559"/>
              <a:ext cx="238513" cy="238513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  <p:pic>
          <p:nvPicPr>
            <p:cNvPr id="110" name="Picture 109">
              <a:extLst>
                <a:ext uri="{FF2B5EF4-FFF2-40B4-BE49-F238E27FC236}">
                  <a16:creationId xmlns:a16="http://schemas.microsoft.com/office/drawing/2014/main" id="{337787C2-4870-5C4D-AE12-09D1A3745E3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r="20982"/>
            <a:stretch/>
          </p:blipFill>
          <p:spPr>
            <a:xfrm>
              <a:off x="2172709" y="2177637"/>
              <a:ext cx="168587" cy="213352"/>
            </a:xfrm>
            <a:prstGeom prst="rect">
              <a:avLst/>
            </a:prstGeom>
          </p:spPr>
        </p:pic>
      </p:grpSp>
      <p:sp>
        <p:nvSpPr>
          <p:cNvPr id="114" name="Rectangle 113">
            <a:extLst>
              <a:ext uri="{FF2B5EF4-FFF2-40B4-BE49-F238E27FC236}">
                <a16:creationId xmlns:a16="http://schemas.microsoft.com/office/drawing/2014/main" id="{F747C029-46F1-1E4D-846A-68125DB274AC}"/>
              </a:ext>
            </a:extLst>
          </p:cNvPr>
          <p:cNvSpPr/>
          <p:nvPr/>
        </p:nvSpPr>
        <p:spPr>
          <a:xfrm>
            <a:off x="5399127" y="5398318"/>
            <a:ext cx="883245" cy="198320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/>
          <a:p>
            <a:pPr>
              <a:lnSpc>
                <a:spcPts val="900"/>
              </a:lnSpc>
            </a:pPr>
            <a:r>
              <a:rPr lang="es-ES_tradnl" sz="1000" b="1" cap="all">
                <a:latin typeface="Calibri Light" charset="0"/>
                <a:ea typeface="Calibri Light" charset="0"/>
                <a:cs typeface="Calibri Light" charset="0"/>
              </a:rPr>
              <a:t>Cafetería</a:t>
            </a:r>
            <a:endParaRPr lang="es-ES_tradnl" sz="1000" b="1" cap="all" dirty="0">
              <a:latin typeface="Calibri Light" charset="0"/>
              <a:ea typeface="Calibri Light" charset="0"/>
              <a:cs typeface="Calibri Light" charset="0"/>
            </a:endParaRPr>
          </a:p>
        </p:txBody>
      </p:sp>
      <p:sp>
        <p:nvSpPr>
          <p:cNvPr id="115" name="Rectangle 114">
            <a:extLst>
              <a:ext uri="{FF2B5EF4-FFF2-40B4-BE49-F238E27FC236}">
                <a16:creationId xmlns:a16="http://schemas.microsoft.com/office/drawing/2014/main" id="{A8A20E53-0281-6F4F-ABA0-92E990784DEB}"/>
              </a:ext>
            </a:extLst>
          </p:cNvPr>
          <p:cNvSpPr/>
          <p:nvPr/>
        </p:nvSpPr>
        <p:spPr>
          <a:xfrm>
            <a:off x="6994984" y="3579317"/>
            <a:ext cx="731615" cy="217868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anchor="t">
            <a:noAutofit/>
          </a:bodyPr>
          <a:lstStyle/>
          <a:p>
            <a:pPr>
              <a:lnSpc>
                <a:spcPts val="900"/>
              </a:lnSpc>
            </a:pPr>
            <a:r>
              <a:rPr lang="es-ES_tradnl" sz="1000" b="1" cap="all" dirty="0">
                <a:solidFill>
                  <a:srgbClr val="B44800"/>
                </a:solidFill>
                <a:latin typeface="Calibri Light" charset="0"/>
                <a:ea typeface="Calibri Light" charset="0"/>
                <a:cs typeface="Calibri Light" charset="0"/>
              </a:rPr>
              <a:t>Acceso </a:t>
            </a:r>
            <a:r>
              <a:rPr lang="es-ES_tradnl" sz="1000" b="1" cap="all">
                <a:solidFill>
                  <a:srgbClr val="B44800"/>
                </a:solidFill>
                <a:latin typeface="Calibri Light" charset="0"/>
                <a:ea typeface="Calibri Light" charset="0"/>
                <a:cs typeface="Calibri Light" charset="0"/>
              </a:rPr>
              <a:t>a plaza ágora</a:t>
            </a:r>
            <a:endParaRPr lang="es-ES_tradnl" sz="1000" b="1" cap="all" dirty="0">
              <a:solidFill>
                <a:srgbClr val="B44800"/>
              </a:solidFill>
              <a:latin typeface="Calibri Light" charset="0"/>
              <a:ea typeface="Calibri Light" charset="0"/>
              <a:cs typeface="Calibri Light" charset="0"/>
            </a:endParaRPr>
          </a:p>
        </p:txBody>
      </p:sp>
      <p:pic>
        <p:nvPicPr>
          <p:cNvPr id="116" name="Picture 115">
            <a:extLst>
              <a:ext uri="{FF2B5EF4-FFF2-40B4-BE49-F238E27FC236}">
                <a16:creationId xmlns:a16="http://schemas.microsoft.com/office/drawing/2014/main" id="{925B9821-F930-B64B-AAA6-7A86CC998399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>
            <a:off x="6996332" y="3765907"/>
            <a:ext cx="240728" cy="240728"/>
          </a:xfrm>
          <a:prstGeom prst="rect">
            <a:avLst/>
          </a:prstGeom>
        </p:spPr>
      </p:pic>
      <p:grpSp>
        <p:nvGrpSpPr>
          <p:cNvPr id="117" name="Group 116"/>
          <p:cNvGrpSpPr/>
          <p:nvPr/>
        </p:nvGrpSpPr>
        <p:grpSpPr>
          <a:xfrm>
            <a:off x="6861721" y="4510834"/>
            <a:ext cx="288304" cy="288304"/>
            <a:chOff x="4033255" y="3882927"/>
            <a:chExt cx="238513" cy="238513"/>
          </a:xfrm>
        </p:grpSpPr>
        <p:sp>
          <p:nvSpPr>
            <p:cNvPr id="118" name="Oval 117"/>
            <p:cNvSpPr/>
            <p:nvPr/>
          </p:nvSpPr>
          <p:spPr>
            <a:xfrm>
              <a:off x="4033255" y="3882927"/>
              <a:ext cx="238513" cy="238513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  <p:pic>
          <p:nvPicPr>
            <p:cNvPr id="119" name="Picture 118"/>
            <p:cNvPicPr>
              <a:picLocks noChangeAspect="1"/>
            </p:cNvPicPr>
            <p:nvPr/>
          </p:nvPicPr>
          <p:blipFill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048897" y="3901953"/>
              <a:ext cx="207227" cy="192909"/>
            </a:xfrm>
            <a:prstGeom prst="rect">
              <a:avLst/>
            </a:prstGeom>
          </p:spPr>
        </p:pic>
      </p:grpSp>
      <p:sp>
        <p:nvSpPr>
          <p:cNvPr id="122" name="Rectangle 121"/>
          <p:cNvSpPr/>
          <p:nvPr/>
        </p:nvSpPr>
        <p:spPr>
          <a:xfrm>
            <a:off x="7575367" y="3945802"/>
            <a:ext cx="883245" cy="279847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ts val="900"/>
              </a:lnSpc>
            </a:pPr>
            <a:r>
              <a:rPr lang="es-ES_tradnl" sz="1000" b="1" cap="all" dirty="0">
                <a:latin typeface="Calibri Light" charset="0"/>
                <a:ea typeface="Calibri Light" charset="0"/>
                <a:cs typeface="Calibri Light" charset="0"/>
              </a:rPr>
              <a:t>tienda</a:t>
            </a:r>
          </a:p>
        </p:txBody>
      </p:sp>
      <p:pic>
        <p:nvPicPr>
          <p:cNvPr id="123" name="Picture 122"/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89130" y="3585643"/>
            <a:ext cx="255720" cy="255720"/>
          </a:xfrm>
          <a:prstGeom prst="rect">
            <a:avLst/>
          </a:prstGeom>
        </p:spPr>
      </p:pic>
      <p:sp>
        <p:nvSpPr>
          <p:cNvPr id="126" name="Rectangle 125">
            <a:extLst>
              <a:ext uri="{FF2B5EF4-FFF2-40B4-BE49-F238E27FC236}">
                <a16:creationId xmlns:a16="http://schemas.microsoft.com/office/drawing/2014/main" id="{F747C029-46F1-1E4D-846A-68125DB274AC}"/>
              </a:ext>
            </a:extLst>
          </p:cNvPr>
          <p:cNvSpPr/>
          <p:nvPr/>
        </p:nvSpPr>
        <p:spPr>
          <a:xfrm>
            <a:off x="6711593" y="4050008"/>
            <a:ext cx="525467" cy="105097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anchor="t">
            <a:noAutofit/>
          </a:bodyPr>
          <a:lstStyle/>
          <a:p>
            <a:pPr>
              <a:lnSpc>
                <a:spcPts val="900"/>
              </a:lnSpc>
            </a:pPr>
            <a:r>
              <a:rPr lang="es-ES_tradnl" sz="1000" b="1" cap="all">
                <a:latin typeface="Calibri Light" charset="0"/>
                <a:ea typeface="Calibri Light" charset="0"/>
                <a:cs typeface="Calibri Light" charset="0"/>
              </a:rPr>
              <a:t>gradas</a:t>
            </a:r>
            <a:endParaRPr lang="es-ES_tradnl" sz="1000" b="1" cap="all" dirty="0">
              <a:latin typeface="Calibri Light" charset="0"/>
              <a:ea typeface="Calibri Light" charset="0"/>
              <a:cs typeface="Calibri Light" charset="0"/>
            </a:endParaRPr>
          </a:p>
        </p:txBody>
      </p:sp>
      <p:pic>
        <p:nvPicPr>
          <p:cNvPr id="127" name="Picture 126">
            <a:extLst>
              <a:ext uri="{FF2B5EF4-FFF2-40B4-BE49-F238E27FC236}">
                <a16:creationId xmlns:a16="http://schemas.microsoft.com/office/drawing/2014/main" id="{70AB9825-74D3-8740-A168-9991022AE50B}"/>
              </a:ext>
            </a:extLst>
          </p:cNvPr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82791" y="5315362"/>
            <a:ext cx="264628" cy="264628"/>
          </a:xfrm>
          <a:prstGeom prst="rect">
            <a:avLst/>
          </a:prstGeom>
        </p:spPr>
      </p:pic>
      <p:sp>
        <p:nvSpPr>
          <p:cNvPr id="129" name="Rectangle 128">
            <a:extLst>
              <a:ext uri="{FF2B5EF4-FFF2-40B4-BE49-F238E27FC236}">
                <a16:creationId xmlns:a16="http://schemas.microsoft.com/office/drawing/2014/main" id="{5EAD73D9-2528-254D-803B-922BC4FEEC79}"/>
              </a:ext>
            </a:extLst>
          </p:cNvPr>
          <p:cNvSpPr/>
          <p:nvPr/>
        </p:nvSpPr>
        <p:spPr>
          <a:xfrm>
            <a:off x="7124384" y="2490191"/>
            <a:ext cx="715319" cy="279847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ts val="900"/>
              </a:lnSpc>
            </a:pPr>
            <a:r>
              <a:rPr lang="en-US" sz="1000" b="1" cap="all" dirty="0">
                <a:latin typeface="Calibri Light" charset="0"/>
                <a:ea typeface="Calibri Light" charset="0"/>
                <a:cs typeface="Calibri Light" charset="0"/>
              </a:rPr>
              <a:t>ZONA RELAJADA</a:t>
            </a:r>
          </a:p>
        </p:txBody>
      </p:sp>
      <p:grpSp>
        <p:nvGrpSpPr>
          <p:cNvPr id="7" name="Group 6"/>
          <p:cNvGrpSpPr/>
          <p:nvPr/>
        </p:nvGrpSpPr>
        <p:grpSpPr>
          <a:xfrm>
            <a:off x="6345677" y="2264373"/>
            <a:ext cx="288304" cy="288304"/>
            <a:chOff x="4335702" y="5664349"/>
            <a:chExt cx="288304" cy="288304"/>
          </a:xfrm>
        </p:grpSpPr>
        <p:sp>
          <p:nvSpPr>
            <p:cNvPr id="135" name="Oval 134">
              <a:extLst>
                <a:ext uri="{FF2B5EF4-FFF2-40B4-BE49-F238E27FC236}">
                  <a16:creationId xmlns:a16="http://schemas.microsoft.com/office/drawing/2014/main" id="{CDE45693-8FAF-E443-B31B-C42E1B069B3F}"/>
                </a:ext>
              </a:extLst>
            </p:cNvPr>
            <p:cNvSpPr/>
            <p:nvPr/>
          </p:nvSpPr>
          <p:spPr>
            <a:xfrm>
              <a:off x="4335702" y="5664349"/>
              <a:ext cx="288304" cy="288304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  <p:pic>
          <p:nvPicPr>
            <p:cNvPr id="137" name="Picture 136">
              <a:extLst>
                <a:ext uri="{FF2B5EF4-FFF2-40B4-BE49-F238E27FC236}">
                  <a16:creationId xmlns:a16="http://schemas.microsoft.com/office/drawing/2014/main" id="{65219A3C-CC20-8545-A3C8-E4FC2420A74D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4396825" y="5701799"/>
              <a:ext cx="185201" cy="202563"/>
            </a:xfrm>
            <a:prstGeom prst="rect">
              <a:avLst/>
            </a:prstGeom>
          </p:spPr>
        </p:pic>
      </p:grpSp>
      <p:grpSp>
        <p:nvGrpSpPr>
          <p:cNvPr id="138" name="Group 137"/>
          <p:cNvGrpSpPr/>
          <p:nvPr/>
        </p:nvGrpSpPr>
        <p:grpSpPr>
          <a:xfrm>
            <a:off x="6099777" y="5254166"/>
            <a:ext cx="288304" cy="288304"/>
            <a:chOff x="3017129" y="1937388"/>
            <a:chExt cx="238513" cy="238513"/>
          </a:xfrm>
        </p:grpSpPr>
        <p:sp>
          <p:nvSpPr>
            <p:cNvPr id="139" name="Oval 138"/>
            <p:cNvSpPr/>
            <p:nvPr/>
          </p:nvSpPr>
          <p:spPr>
            <a:xfrm>
              <a:off x="3017129" y="1937388"/>
              <a:ext cx="238513" cy="238513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  <p:pic>
          <p:nvPicPr>
            <p:cNvPr id="140" name="Picture 139"/>
            <p:cNvPicPr>
              <a:picLocks noChangeAspect="1"/>
            </p:cNvPicPr>
            <p:nvPr/>
          </p:nvPicPr>
          <p:blipFill>
            <a:blip r:embed="rId1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072358" y="1976745"/>
              <a:ext cx="152249" cy="152249"/>
            </a:xfrm>
            <a:prstGeom prst="rect">
              <a:avLst/>
            </a:prstGeom>
          </p:spPr>
        </p:pic>
      </p:grpSp>
      <p:grpSp>
        <p:nvGrpSpPr>
          <p:cNvPr id="66" name="Group 65">
            <a:extLst>
              <a:ext uri="{FF2B5EF4-FFF2-40B4-BE49-F238E27FC236}">
                <a16:creationId xmlns:a16="http://schemas.microsoft.com/office/drawing/2014/main" id="{8B732939-D412-2244-A5A1-BCE40F8A2FD0}"/>
              </a:ext>
            </a:extLst>
          </p:cNvPr>
          <p:cNvGrpSpPr/>
          <p:nvPr/>
        </p:nvGrpSpPr>
        <p:grpSpPr>
          <a:xfrm>
            <a:off x="6706680" y="2261876"/>
            <a:ext cx="288304" cy="288304"/>
            <a:chOff x="3017129" y="1937388"/>
            <a:chExt cx="238513" cy="238513"/>
          </a:xfrm>
        </p:grpSpPr>
        <p:sp>
          <p:nvSpPr>
            <p:cNvPr id="67" name="Oval 66">
              <a:extLst>
                <a:ext uri="{FF2B5EF4-FFF2-40B4-BE49-F238E27FC236}">
                  <a16:creationId xmlns:a16="http://schemas.microsoft.com/office/drawing/2014/main" id="{FED2B19A-D017-8D42-B0BF-FA054BA4AF24}"/>
                </a:ext>
              </a:extLst>
            </p:cNvPr>
            <p:cNvSpPr/>
            <p:nvPr/>
          </p:nvSpPr>
          <p:spPr>
            <a:xfrm>
              <a:off x="3017129" y="1937388"/>
              <a:ext cx="238513" cy="238513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  <p:pic>
          <p:nvPicPr>
            <p:cNvPr id="68" name="Picture 67">
              <a:extLst>
                <a:ext uri="{FF2B5EF4-FFF2-40B4-BE49-F238E27FC236}">
                  <a16:creationId xmlns:a16="http://schemas.microsoft.com/office/drawing/2014/main" id="{56BF6D4B-AD0E-7D4B-B054-4E3AD6ED5CD9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072358" y="1976745"/>
              <a:ext cx="152249" cy="152249"/>
            </a:xfrm>
            <a:prstGeom prst="rect">
              <a:avLst/>
            </a:prstGeom>
          </p:spPr>
        </p:pic>
      </p:grpSp>
      <p:sp>
        <p:nvSpPr>
          <p:cNvPr id="128" name="Rectangle 127">
            <a:extLst>
              <a:ext uri="{FF2B5EF4-FFF2-40B4-BE49-F238E27FC236}">
                <a16:creationId xmlns:a16="http://schemas.microsoft.com/office/drawing/2014/main" id="{8ACA530E-2CE1-B34E-BA56-312E42BBD6B1}"/>
              </a:ext>
            </a:extLst>
          </p:cNvPr>
          <p:cNvSpPr/>
          <p:nvPr/>
        </p:nvSpPr>
        <p:spPr>
          <a:xfrm>
            <a:off x="4832366" y="5764001"/>
            <a:ext cx="1078383" cy="279848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>
              <a:lnSpc>
                <a:spcPts val="900"/>
              </a:lnSpc>
            </a:pPr>
            <a:r>
              <a:rPr lang="en-US" sz="1000" b="1" cap="all" dirty="0">
                <a:solidFill>
                  <a:srgbClr val="B44800"/>
                </a:solidFill>
                <a:latin typeface="Calibri Light" charset="0"/>
                <a:cs typeface="Calibri Light" charset="0"/>
              </a:rPr>
              <a:t>ACCESO A RESTAURANTE</a:t>
            </a:r>
          </a:p>
        </p:txBody>
      </p:sp>
      <p:pic>
        <p:nvPicPr>
          <p:cNvPr id="134" name="Picture 133">
            <a:extLst>
              <a:ext uri="{FF2B5EF4-FFF2-40B4-BE49-F238E27FC236}">
                <a16:creationId xmlns:a16="http://schemas.microsoft.com/office/drawing/2014/main" id="{9E572916-0B5F-B441-A726-84FCCA83F6E3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9273989">
            <a:off x="7222749" y="5142315"/>
            <a:ext cx="240728" cy="240728"/>
          </a:xfrm>
          <a:prstGeom prst="rect">
            <a:avLst/>
          </a:prstGeom>
        </p:spPr>
      </p:pic>
      <p:sp>
        <p:nvSpPr>
          <p:cNvPr id="136" name="Rectangle 135">
            <a:extLst>
              <a:ext uri="{FF2B5EF4-FFF2-40B4-BE49-F238E27FC236}">
                <a16:creationId xmlns:a16="http://schemas.microsoft.com/office/drawing/2014/main" id="{67E8019A-6881-6F46-BF7D-D017BA333F33}"/>
              </a:ext>
            </a:extLst>
          </p:cNvPr>
          <p:cNvSpPr/>
          <p:nvPr/>
        </p:nvSpPr>
        <p:spPr>
          <a:xfrm>
            <a:off x="6680176" y="4975025"/>
            <a:ext cx="596656" cy="411514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algn="r">
              <a:lnSpc>
                <a:spcPts val="900"/>
              </a:lnSpc>
            </a:pPr>
            <a:r>
              <a:rPr lang="en-US" sz="1000" b="1" cap="all" dirty="0">
                <a:solidFill>
                  <a:srgbClr val="B44800"/>
                </a:solidFill>
                <a:latin typeface="Calibri Light" charset="0"/>
                <a:cs typeface="Calibri Light" charset="0"/>
              </a:rPr>
              <a:t>ACCESO </a:t>
            </a:r>
            <a:br>
              <a:rPr lang="en-US" sz="1000" b="1" cap="all" dirty="0">
                <a:solidFill>
                  <a:srgbClr val="B44800"/>
                </a:solidFill>
                <a:latin typeface="Calibri Light" charset="0"/>
                <a:cs typeface="Calibri Light" charset="0"/>
              </a:rPr>
            </a:br>
            <a:r>
              <a:rPr lang="en-US" sz="1000" b="1" cap="all" dirty="0">
                <a:solidFill>
                  <a:srgbClr val="B44800"/>
                </a:solidFill>
                <a:latin typeface="Calibri Light" charset="0"/>
                <a:cs typeface="Calibri Light" charset="0"/>
              </a:rPr>
              <a:t>A BAÑOS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DCFB6546-F26A-BF4D-BBE4-E6A9DA7178D1}"/>
              </a:ext>
            </a:extLst>
          </p:cNvPr>
          <p:cNvGrpSpPr/>
          <p:nvPr/>
        </p:nvGrpSpPr>
        <p:grpSpPr>
          <a:xfrm>
            <a:off x="6362652" y="2610525"/>
            <a:ext cx="288304" cy="288304"/>
            <a:chOff x="6221972" y="2540185"/>
            <a:chExt cx="288304" cy="288304"/>
          </a:xfrm>
        </p:grpSpPr>
        <p:grpSp>
          <p:nvGrpSpPr>
            <p:cNvPr id="69" name="Group 68">
              <a:extLst>
                <a:ext uri="{FF2B5EF4-FFF2-40B4-BE49-F238E27FC236}">
                  <a16:creationId xmlns:a16="http://schemas.microsoft.com/office/drawing/2014/main" id="{07739F44-DAA6-4040-A2D6-8C451792ADA5}"/>
                </a:ext>
              </a:extLst>
            </p:cNvPr>
            <p:cNvGrpSpPr/>
            <p:nvPr/>
          </p:nvGrpSpPr>
          <p:grpSpPr>
            <a:xfrm>
              <a:off x="6221972" y="2540185"/>
              <a:ext cx="288304" cy="288304"/>
              <a:chOff x="2660144" y="2168158"/>
              <a:chExt cx="238513" cy="238513"/>
            </a:xfrm>
          </p:grpSpPr>
          <p:sp>
            <p:nvSpPr>
              <p:cNvPr id="70" name="Oval 69">
                <a:extLst>
                  <a:ext uri="{FF2B5EF4-FFF2-40B4-BE49-F238E27FC236}">
                    <a16:creationId xmlns:a16="http://schemas.microsoft.com/office/drawing/2014/main" id="{781E8AF7-AD45-4C46-9D56-E783D16A3A72}"/>
                  </a:ext>
                </a:extLst>
              </p:cNvPr>
              <p:cNvSpPr/>
              <p:nvPr/>
            </p:nvSpPr>
            <p:spPr>
              <a:xfrm>
                <a:off x="2660144" y="2168158"/>
                <a:ext cx="238513" cy="238513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/>
              </a:p>
            </p:txBody>
          </p:sp>
          <p:pic>
            <p:nvPicPr>
              <p:cNvPr id="71" name="Picture 70">
                <a:extLst>
                  <a:ext uri="{FF2B5EF4-FFF2-40B4-BE49-F238E27FC236}">
                    <a16:creationId xmlns:a16="http://schemas.microsoft.com/office/drawing/2014/main" id="{8AF458C0-BDCF-E047-B2AA-51EB3093C79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4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2699163" y="2210474"/>
                <a:ext cx="172021" cy="153880"/>
              </a:xfrm>
              <a:prstGeom prst="rect">
                <a:avLst/>
              </a:prstGeom>
            </p:spPr>
          </p:pic>
        </p:grp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D3FFC61D-849E-C045-8489-A6D3C9ED195A}"/>
                </a:ext>
              </a:extLst>
            </p:cNvPr>
            <p:cNvSpPr/>
            <p:nvPr/>
          </p:nvSpPr>
          <p:spPr>
            <a:xfrm>
              <a:off x="6277395" y="2578819"/>
              <a:ext cx="81933" cy="198519"/>
            </a:xfrm>
            <a:prstGeom prst="rect">
              <a:avLst/>
            </a:prstGeom>
            <a:solidFill>
              <a:schemeClr val="bg1">
                <a:lumMod val="85000"/>
                <a:alpha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a-ES"/>
            </a:p>
          </p:txBody>
        </p:sp>
      </p:grpSp>
      <p:grpSp>
        <p:nvGrpSpPr>
          <p:cNvPr id="141" name="Group 140">
            <a:extLst>
              <a:ext uri="{FF2B5EF4-FFF2-40B4-BE49-F238E27FC236}">
                <a16:creationId xmlns:a16="http://schemas.microsoft.com/office/drawing/2014/main" id="{CB846628-FE53-734F-A08A-8250DAF0213E}"/>
              </a:ext>
            </a:extLst>
          </p:cNvPr>
          <p:cNvGrpSpPr/>
          <p:nvPr/>
        </p:nvGrpSpPr>
        <p:grpSpPr>
          <a:xfrm>
            <a:off x="6362652" y="3601125"/>
            <a:ext cx="288304" cy="288304"/>
            <a:chOff x="6221972" y="2540185"/>
            <a:chExt cx="288304" cy="288304"/>
          </a:xfrm>
        </p:grpSpPr>
        <p:grpSp>
          <p:nvGrpSpPr>
            <p:cNvPr id="142" name="Group 141">
              <a:extLst>
                <a:ext uri="{FF2B5EF4-FFF2-40B4-BE49-F238E27FC236}">
                  <a16:creationId xmlns:a16="http://schemas.microsoft.com/office/drawing/2014/main" id="{A2095C7C-250E-454C-89BE-84B128B5C646}"/>
                </a:ext>
              </a:extLst>
            </p:cNvPr>
            <p:cNvGrpSpPr/>
            <p:nvPr/>
          </p:nvGrpSpPr>
          <p:grpSpPr>
            <a:xfrm>
              <a:off x="6221972" y="2540185"/>
              <a:ext cx="288304" cy="288304"/>
              <a:chOff x="2660144" y="2168158"/>
              <a:chExt cx="238513" cy="238513"/>
            </a:xfrm>
          </p:grpSpPr>
          <p:sp>
            <p:nvSpPr>
              <p:cNvPr id="144" name="Oval 143">
                <a:extLst>
                  <a:ext uri="{FF2B5EF4-FFF2-40B4-BE49-F238E27FC236}">
                    <a16:creationId xmlns:a16="http://schemas.microsoft.com/office/drawing/2014/main" id="{6E6EA544-F595-8941-93CC-8DDEB0CD6BF6}"/>
                  </a:ext>
                </a:extLst>
              </p:cNvPr>
              <p:cNvSpPr/>
              <p:nvPr/>
            </p:nvSpPr>
            <p:spPr>
              <a:xfrm>
                <a:off x="2660144" y="2168158"/>
                <a:ext cx="238513" cy="238513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/>
              </a:p>
            </p:txBody>
          </p:sp>
          <p:pic>
            <p:nvPicPr>
              <p:cNvPr id="145" name="Picture 144">
                <a:extLst>
                  <a:ext uri="{FF2B5EF4-FFF2-40B4-BE49-F238E27FC236}">
                    <a16:creationId xmlns:a16="http://schemas.microsoft.com/office/drawing/2014/main" id="{D81C47F0-18C2-2049-A2CD-EE007FC5D53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4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2699163" y="2210474"/>
                <a:ext cx="172021" cy="153880"/>
              </a:xfrm>
              <a:prstGeom prst="rect">
                <a:avLst/>
              </a:prstGeom>
            </p:spPr>
          </p:pic>
        </p:grpSp>
        <p:sp>
          <p:nvSpPr>
            <p:cNvPr id="143" name="Rectangle 142">
              <a:extLst>
                <a:ext uri="{FF2B5EF4-FFF2-40B4-BE49-F238E27FC236}">
                  <a16:creationId xmlns:a16="http://schemas.microsoft.com/office/drawing/2014/main" id="{F50951AA-0B39-BC42-99AD-3AA84CD02549}"/>
                </a:ext>
              </a:extLst>
            </p:cNvPr>
            <p:cNvSpPr/>
            <p:nvPr/>
          </p:nvSpPr>
          <p:spPr>
            <a:xfrm>
              <a:off x="6382734" y="2578819"/>
              <a:ext cx="81933" cy="198519"/>
            </a:xfrm>
            <a:prstGeom prst="rect">
              <a:avLst/>
            </a:prstGeom>
            <a:solidFill>
              <a:schemeClr val="bg1">
                <a:lumMod val="85000"/>
                <a:alpha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a-ES"/>
            </a:p>
          </p:txBody>
        </p:sp>
      </p:grpSp>
      <p:pic>
        <p:nvPicPr>
          <p:cNvPr id="146" name="Picture 145">
            <a:extLst>
              <a:ext uri="{FF2B5EF4-FFF2-40B4-BE49-F238E27FC236}">
                <a16:creationId xmlns:a16="http://schemas.microsoft.com/office/drawing/2014/main" id="{2D0DBE29-79E2-5842-999E-A31C9FD6624E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>
            <a:off x="4668267" y="5642441"/>
            <a:ext cx="240728" cy="240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110855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92964" y="861766"/>
            <a:ext cx="10093911" cy="600305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989735" y="1578185"/>
            <a:ext cx="7084799" cy="4507138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514707" y="240101"/>
            <a:ext cx="8872166" cy="382781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ts val="2800"/>
              </a:lnSpc>
            </a:pPr>
            <a:r>
              <a:rPr lang="es-ES" sz="2000" cap="all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Light" charset="0"/>
                <a:ea typeface="Calibri Light" charset="0"/>
                <a:cs typeface="Calibri Light" charset="0"/>
              </a:rPr>
              <a:t>PLANO / </a:t>
            </a:r>
            <a:r>
              <a:rPr lang="es-ES" sz="2000" cap="all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 Light" charset="0"/>
                <a:ea typeface="Calibri Light" charset="0"/>
                <a:cs typeface="Calibri Light" charset="0"/>
              </a:rPr>
              <a:t>caixaforum</a:t>
            </a:r>
            <a:r>
              <a:rPr lang="es-ES" sz="2000" cap="all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Light" charset="0"/>
                <a:ea typeface="Calibri Light" charset="0"/>
                <a:cs typeface="Calibri Light" charset="0"/>
              </a:rPr>
              <a:t> </a:t>
            </a:r>
            <a:r>
              <a:rPr lang="es-ES" sz="2000" cap="all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 Light" charset="0"/>
                <a:ea typeface="Calibri Light" charset="0"/>
                <a:cs typeface="Calibri Light" charset="0"/>
              </a:rPr>
              <a:t>valÈncia</a:t>
            </a:r>
            <a:endParaRPr lang="en-US" sz="2000" cap="all" dirty="0">
              <a:solidFill>
                <a:schemeClr val="tx1">
                  <a:lumMod val="85000"/>
                  <a:lumOff val="15000"/>
                </a:schemeClr>
              </a:solidFill>
              <a:latin typeface="Calibri Light" charset="0"/>
              <a:ea typeface="Calibri Light" charset="0"/>
              <a:cs typeface="Calibri Light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674526" y="1137271"/>
            <a:ext cx="2666966" cy="716707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/>
          <a:p>
            <a:pPr>
              <a:lnSpc>
                <a:spcPts val="2800"/>
              </a:lnSpc>
            </a:pPr>
            <a:r>
              <a:rPr lang="en-US" sz="3000" b="1" cap="all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Light" charset="0"/>
                <a:ea typeface="Calibri Light" charset="0"/>
                <a:cs typeface="Calibri Light" charset="0"/>
              </a:rPr>
              <a:t>Plaza ágora</a:t>
            </a:r>
          </a:p>
        </p:txBody>
      </p:sp>
      <p:cxnSp>
        <p:nvCxnSpPr>
          <p:cNvPr id="72" name="Straight Connector 71"/>
          <p:cNvCxnSpPr/>
          <p:nvPr/>
        </p:nvCxnSpPr>
        <p:spPr>
          <a:xfrm>
            <a:off x="674526" y="1553998"/>
            <a:ext cx="2196513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Group 11"/>
          <p:cNvGrpSpPr/>
          <p:nvPr/>
        </p:nvGrpSpPr>
        <p:grpSpPr>
          <a:xfrm>
            <a:off x="9344025" y="6448333"/>
            <a:ext cx="1042848" cy="283022"/>
            <a:chOff x="9344025" y="6448333"/>
            <a:chExt cx="1042848" cy="283022"/>
          </a:xfrm>
        </p:grpSpPr>
        <p:sp>
          <p:nvSpPr>
            <p:cNvPr id="96" name="Rectangle 95">
              <a:extLst>
                <a:ext uri="{FF2B5EF4-FFF2-40B4-BE49-F238E27FC236}">
                  <a16:creationId xmlns:a16="http://schemas.microsoft.com/office/drawing/2014/main" id="{A1B81C03-FFB9-5543-A983-04F230AFA7DE}"/>
                </a:ext>
              </a:extLst>
            </p:cNvPr>
            <p:cNvSpPr/>
            <p:nvPr/>
          </p:nvSpPr>
          <p:spPr>
            <a:xfrm>
              <a:off x="9503628" y="6451508"/>
              <a:ext cx="883245" cy="279847"/>
            </a:xfrm>
            <a:prstGeom prst="rect">
              <a:avLst/>
            </a:prstGeom>
          </p:spPr>
          <p:txBody>
            <a:bodyPr wrap="square" lIns="0" tIns="0" rIns="0" bIns="0" anchor="t">
              <a:noAutofit/>
            </a:bodyPr>
            <a:lstStyle/>
            <a:p>
              <a:pPr>
                <a:lnSpc>
                  <a:spcPts val="900"/>
                </a:lnSpc>
              </a:pPr>
              <a:r>
                <a:rPr lang="es-ES_tradnl" sz="1000" b="1" cap="all" dirty="0">
                  <a:latin typeface="Calibri Light" charset="0"/>
                  <a:ea typeface="Calibri Light" charset="0"/>
                  <a:cs typeface="Calibri Light" charset="0"/>
                </a:rPr>
                <a:t>ESPACIO NO ACCESIBLE AL PÚBLICO</a:t>
              </a:r>
            </a:p>
          </p:txBody>
        </p:sp>
        <p:sp>
          <p:nvSpPr>
            <p:cNvPr id="11" name="Rectangle 10"/>
            <p:cNvSpPr/>
            <p:nvPr/>
          </p:nvSpPr>
          <p:spPr>
            <a:xfrm>
              <a:off x="9344025" y="6448333"/>
              <a:ext cx="107447" cy="107447"/>
            </a:xfrm>
            <a:prstGeom prst="rect">
              <a:avLst/>
            </a:prstGeom>
            <a:solidFill>
              <a:srgbClr val="F2E4CD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</p:grpSp>
      <p:sp>
        <p:nvSpPr>
          <p:cNvPr id="82" name="Rectangle 81">
            <a:extLst>
              <a:ext uri="{FF2B5EF4-FFF2-40B4-BE49-F238E27FC236}">
                <a16:creationId xmlns:a16="http://schemas.microsoft.com/office/drawing/2014/main" id="{F747C029-46F1-1E4D-846A-68125DB274AC}"/>
              </a:ext>
            </a:extLst>
          </p:cNvPr>
          <p:cNvSpPr/>
          <p:nvPr/>
        </p:nvSpPr>
        <p:spPr>
          <a:xfrm>
            <a:off x="5123740" y="3979087"/>
            <a:ext cx="883245" cy="198320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ts val="900"/>
              </a:lnSpc>
            </a:pPr>
            <a:r>
              <a:rPr lang="es-ES_tradnl" sz="1000" b="1" cap="all">
                <a:latin typeface="Calibri Light" charset="0"/>
                <a:ea typeface="Calibri Light" charset="0"/>
                <a:cs typeface="Calibri Light" charset="0"/>
              </a:rPr>
              <a:t>nube</a:t>
            </a:r>
            <a:endParaRPr lang="es-ES_tradnl" sz="1000" b="1" cap="all" dirty="0">
              <a:latin typeface="Calibri Light" charset="0"/>
              <a:ea typeface="Calibri Light" charset="0"/>
              <a:cs typeface="Calibri Light" charset="0"/>
            </a:endParaRPr>
          </a:p>
        </p:txBody>
      </p:sp>
      <p:grpSp>
        <p:nvGrpSpPr>
          <p:cNvPr id="105" name="Group 104">
            <a:extLst>
              <a:ext uri="{FF2B5EF4-FFF2-40B4-BE49-F238E27FC236}">
                <a16:creationId xmlns:a16="http://schemas.microsoft.com/office/drawing/2014/main" id="{93012040-90C9-2F4C-9729-EDEED3C71DDB}"/>
              </a:ext>
            </a:extLst>
          </p:cNvPr>
          <p:cNvGrpSpPr/>
          <p:nvPr/>
        </p:nvGrpSpPr>
        <p:grpSpPr>
          <a:xfrm>
            <a:off x="6176196" y="2745345"/>
            <a:ext cx="288304" cy="288304"/>
            <a:chOff x="3369529" y="2915261"/>
            <a:chExt cx="288304" cy="288304"/>
          </a:xfrm>
        </p:grpSpPr>
        <p:sp>
          <p:nvSpPr>
            <p:cNvPr id="106" name="Oval 105">
              <a:extLst>
                <a:ext uri="{FF2B5EF4-FFF2-40B4-BE49-F238E27FC236}">
                  <a16:creationId xmlns:a16="http://schemas.microsoft.com/office/drawing/2014/main" id="{0C9C9EDD-1644-D24B-BEDB-93B43FB0FF74}"/>
                </a:ext>
              </a:extLst>
            </p:cNvPr>
            <p:cNvSpPr/>
            <p:nvPr/>
          </p:nvSpPr>
          <p:spPr>
            <a:xfrm>
              <a:off x="3369529" y="2915261"/>
              <a:ext cx="288304" cy="288304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  <p:pic>
          <p:nvPicPr>
            <p:cNvPr id="107" name="Picture 22">
              <a:extLst>
                <a:ext uri="{FF2B5EF4-FFF2-40B4-BE49-F238E27FC236}">
                  <a16:creationId xmlns:a16="http://schemas.microsoft.com/office/drawing/2014/main" id="{EBD07074-50A0-C849-8474-E4009C6A36C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t="25195"/>
            <a:stretch/>
          </p:blipFill>
          <p:spPr>
            <a:xfrm>
              <a:off x="3407573" y="2974063"/>
              <a:ext cx="204248" cy="152787"/>
            </a:xfrm>
            <a:prstGeom prst="rect">
              <a:avLst/>
            </a:prstGeom>
          </p:spPr>
        </p:pic>
      </p:grpSp>
      <p:grpSp>
        <p:nvGrpSpPr>
          <p:cNvPr id="111" name="Group 110">
            <a:extLst>
              <a:ext uri="{FF2B5EF4-FFF2-40B4-BE49-F238E27FC236}">
                <a16:creationId xmlns:a16="http://schemas.microsoft.com/office/drawing/2014/main" id="{02927133-8413-A942-9AC4-3BF2D95475E5}"/>
              </a:ext>
            </a:extLst>
          </p:cNvPr>
          <p:cNvGrpSpPr/>
          <p:nvPr/>
        </p:nvGrpSpPr>
        <p:grpSpPr>
          <a:xfrm>
            <a:off x="5611801" y="4994007"/>
            <a:ext cx="288304" cy="288304"/>
            <a:chOff x="2660144" y="2168158"/>
            <a:chExt cx="238513" cy="238513"/>
          </a:xfrm>
        </p:grpSpPr>
        <p:sp>
          <p:nvSpPr>
            <p:cNvPr id="112" name="Oval 111">
              <a:extLst>
                <a:ext uri="{FF2B5EF4-FFF2-40B4-BE49-F238E27FC236}">
                  <a16:creationId xmlns:a16="http://schemas.microsoft.com/office/drawing/2014/main" id="{CDE45693-8FAF-E443-B31B-C42E1B069B3F}"/>
                </a:ext>
              </a:extLst>
            </p:cNvPr>
            <p:cNvSpPr/>
            <p:nvPr/>
          </p:nvSpPr>
          <p:spPr>
            <a:xfrm>
              <a:off x="2660144" y="2168158"/>
              <a:ext cx="238513" cy="238513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  <p:pic>
          <p:nvPicPr>
            <p:cNvPr id="113" name="Picture 112">
              <a:extLst>
                <a:ext uri="{FF2B5EF4-FFF2-40B4-BE49-F238E27FC236}">
                  <a16:creationId xmlns:a16="http://schemas.microsoft.com/office/drawing/2014/main" id="{401AEC77-8E90-144B-A713-8A70AA101C3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699163" y="2210474"/>
              <a:ext cx="172021" cy="153880"/>
            </a:xfrm>
            <a:prstGeom prst="rect">
              <a:avLst/>
            </a:prstGeom>
          </p:spPr>
        </p:pic>
      </p:grpSp>
      <p:sp>
        <p:nvSpPr>
          <p:cNvPr id="114" name="Rectangle 113">
            <a:extLst>
              <a:ext uri="{FF2B5EF4-FFF2-40B4-BE49-F238E27FC236}">
                <a16:creationId xmlns:a16="http://schemas.microsoft.com/office/drawing/2014/main" id="{F747C029-46F1-1E4D-846A-68125DB274AC}"/>
              </a:ext>
            </a:extLst>
          </p:cNvPr>
          <p:cNvSpPr/>
          <p:nvPr/>
        </p:nvSpPr>
        <p:spPr>
          <a:xfrm>
            <a:off x="5053433" y="5327726"/>
            <a:ext cx="883245" cy="198320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/>
          <a:p>
            <a:pPr>
              <a:lnSpc>
                <a:spcPts val="900"/>
              </a:lnSpc>
            </a:pPr>
            <a:r>
              <a:rPr lang="es-ES_tradnl" sz="1000" b="1" cap="all" dirty="0">
                <a:latin typeface="Calibri Light" charset="0"/>
                <a:ea typeface="Calibri Light" charset="0"/>
                <a:cs typeface="Calibri Light" charset="0"/>
              </a:rPr>
              <a:t>restaurante</a:t>
            </a:r>
          </a:p>
        </p:txBody>
      </p:sp>
      <p:sp>
        <p:nvSpPr>
          <p:cNvPr id="115" name="Rectangle 114">
            <a:extLst>
              <a:ext uri="{FF2B5EF4-FFF2-40B4-BE49-F238E27FC236}">
                <a16:creationId xmlns:a16="http://schemas.microsoft.com/office/drawing/2014/main" id="{A8A20E53-0281-6F4F-ABA0-92E990784DEB}"/>
              </a:ext>
            </a:extLst>
          </p:cNvPr>
          <p:cNvSpPr/>
          <p:nvPr/>
        </p:nvSpPr>
        <p:spPr>
          <a:xfrm>
            <a:off x="4834420" y="2671629"/>
            <a:ext cx="731615" cy="217868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ts val="900"/>
              </a:lnSpc>
            </a:pPr>
            <a:r>
              <a:rPr lang="es-ES_tradnl" sz="1000" b="1" cap="all">
                <a:solidFill>
                  <a:srgbClr val="B44800"/>
                </a:solidFill>
                <a:latin typeface="Calibri Light" charset="0"/>
                <a:ea typeface="Calibri Light" charset="0"/>
                <a:cs typeface="Calibri Light" charset="0"/>
              </a:rPr>
              <a:t>plaza ágora</a:t>
            </a:r>
            <a:endParaRPr lang="es-ES_tradnl" sz="1000" b="1" cap="all" dirty="0">
              <a:solidFill>
                <a:srgbClr val="B44800"/>
              </a:solidFill>
              <a:latin typeface="Calibri Light" charset="0"/>
              <a:ea typeface="Calibri Light" charset="0"/>
              <a:cs typeface="Calibri Light" charset="0"/>
            </a:endParaRPr>
          </a:p>
        </p:txBody>
      </p:sp>
      <p:grpSp>
        <p:nvGrpSpPr>
          <p:cNvPr id="117" name="Group 116"/>
          <p:cNvGrpSpPr/>
          <p:nvPr/>
        </p:nvGrpSpPr>
        <p:grpSpPr>
          <a:xfrm>
            <a:off x="6179296" y="4736787"/>
            <a:ext cx="288304" cy="288304"/>
            <a:chOff x="4033255" y="3882927"/>
            <a:chExt cx="238513" cy="238513"/>
          </a:xfrm>
        </p:grpSpPr>
        <p:sp>
          <p:nvSpPr>
            <p:cNvPr id="118" name="Oval 117"/>
            <p:cNvSpPr/>
            <p:nvPr/>
          </p:nvSpPr>
          <p:spPr>
            <a:xfrm>
              <a:off x="4033255" y="3882927"/>
              <a:ext cx="238513" cy="238513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  <p:pic>
          <p:nvPicPr>
            <p:cNvPr id="119" name="Picture 118"/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048897" y="3901953"/>
              <a:ext cx="207227" cy="192909"/>
            </a:xfrm>
            <a:prstGeom prst="rect">
              <a:avLst/>
            </a:prstGeom>
          </p:spPr>
        </p:pic>
      </p:grpSp>
      <p:sp>
        <p:nvSpPr>
          <p:cNvPr id="120" name="Rectangle 119"/>
          <p:cNvSpPr/>
          <p:nvPr/>
        </p:nvSpPr>
        <p:spPr>
          <a:xfrm>
            <a:off x="3211608" y="3986020"/>
            <a:ext cx="883245" cy="279847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ts val="900"/>
              </a:lnSpc>
            </a:pPr>
            <a:r>
              <a:rPr lang="en-US" sz="1000" b="1" cap="all" dirty="0" err="1">
                <a:latin typeface="Calibri Light" charset="0"/>
                <a:ea typeface="Calibri Light" charset="0"/>
                <a:cs typeface="Calibri Light" charset="0"/>
              </a:rPr>
              <a:t>auditorio</a:t>
            </a:r>
            <a:endParaRPr lang="en-US" sz="1000" b="1" cap="all" dirty="0">
              <a:latin typeface="Calibri Light" charset="0"/>
              <a:ea typeface="Calibri Light" charset="0"/>
              <a:cs typeface="Calibri Light" charset="0"/>
            </a:endParaRPr>
          </a:p>
        </p:txBody>
      </p:sp>
      <p:pic>
        <p:nvPicPr>
          <p:cNvPr id="121" name="Picture 120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59210" y="3485101"/>
            <a:ext cx="412525" cy="412525"/>
          </a:xfrm>
          <a:prstGeom prst="rect">
            <a:avLst/>
          </a:prstGeom>
        </p:spPr>
      </p:pic>
      <p:pic>
        <p:nvPicPr>
          <p:cNvPr id="58" name="Picture 57">
            <a:extLst>
              <a:ext uri="{FF2B5EF4-FFF2-40B4-BE49-F238E27FC236}">
                <a16:creationId xmlns:a16="http://schemas.microsoft.com/office/drawing/2014/main" id="{C491010E-5B15-7941-B5E8-DAA69F0DE769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16211" y="5216353"/>
            <a:ext cx="264629" cy="264628"/>
          </a:xfrm>
          <a:prstGeom prst="rect">
            <a:avLst/>
          </a:prstGeom>
        </p:spPr>
      </p:pic>
      <p:sp>
        <p:nvSpPr>
          <p:cNvPr id="59" name="Rectangle 58">
            <a:extLst>
              <a:ext uri="{FF2B5EF4-FFF2-40B4-BE49-F238E27FC236}">
                <a16:creationId xmlns:a16="http://schemas.microsoft.com/office/drawing/2014/main" id="{5EAD73D9-2528-254D-803B-922BC4FEEC79}"/>
              </a:ext>
            </a:extLst>
          </p:cNvPr>
          <p:cNvSpPr/>
          <p:nvPr/>
        </p:nvSpPr>
        <p:spPr>
          <a:xfrm>
            <a:off x="5376151" y="2320095"/>
            <a:ext cx="715319" cy="279847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ts val="900"/>
              </a:lnSpc>
            </a:pPr>
            <a:r>
              <a:rPr lang="en-US" sz="1000" b="1" cap="all" dirty="0">
                <a:latin typeface="Calibri Light" charset="0"/>
                <a:ea typeface="Calibri Light" charset="0"/>
                <a:cs typeface="Calibri Light" charset="0"/>
              </a:rPr>
              <a:t>ZONA RELAJADA</a:t>
            </a:r>
          </a:p>
        </p:txBody>
      </p:sp>
      <p:sp>
        <p:nvSpPr>
          <p:cNvPr id="60" name="Rectangle 59">
            <a:extLst>
              <a:ext uri="{FF2B5EF4-FFF2-40B4-BE49-F238E27FC236}">
                <a16:creationId xmlns:a16="http://schemas.microsoft.com/office/drawing/2014/main" id="{5EAD73D9-2528-254D-803B-922BC4FEEC79}"/>
              </a:ext>
            </a:extLst>
          </p:cNvPr>
          <p:cNvSpPr/>
          <p:nvPr/>
        </p:nvSpPr>
        <p:spPr>
          <a:xfrm>
            <a:off x="4591344" y="4498959"/>
            <a:ext cx="715319" cy="279847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/>
          <a:p>
            <a:pPr>
              <a:lnSpc>
                <a:spcPts val="900"/>
              </a:lnSpc>
            </a:pPr>
            <a:r>
              <a:rPr lang="en-US" sz="1000" b="1" cap="all" dirty="0">
                <a:latin typeface="Calibri Light" charset="0"/>
                <a:ea typeface="Calibri Light" charset="0"/>
                <a:cs typeface="Calibri Light" charset="0"/>
              </a:rPr>
              <a:t>ZONA RELAJADA</a:t>
            </a:r>
          </a:p>
        </p:txBody>
      </p:sp>
      <p:grpSp>
        <p:nvGrpSpPr>
          <p:cNvPr id="70" name="Group 69"/>
          <p:cNvGrpSpPr/>
          <p:nvPr/>
        </p:nvGrpSpPr>
        <p:grpSpPr>
          <a:xfrm>
            <a:off x="6117104" y="5231160"/>
            <a:ext cx="288304" cy="288304"/>
            <a:chOff x="3017129" y="1937388"/>
            <a:chExt cx="238513" cy="238513"/>
          </a:xfrm>
        </p:grpSpPr>
        <p:sp>
          <p:nvSpPr>
            <p:cNvPr id="71" name="Oval 70"/>
            <p:cNvSpPr/>
            <p:nvPr/>
          </p:nvSpPr>
          <p:spPr>
            <a:xfrm>
              <a:off x="3017129" y="1937388"/>
              <a:ext cx="238513" cy="238513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  <p:pic>
          <p:nvPicPr>
            <p:cNvPr id="74" name="Picture 73"/>
            <p:cNvPicPr>
              <a:picLocks noChangeAspect="1"/>
            </p:cNvPicPr>
            <p:nvPr/>
          </p:nvPicPr>
          <p:blipFill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072358" y="1976745"/>
              <a:ext cx="152249" cy="152249"/>
            </a:xfrm>
            <a:prstGeom prst="rect">
              <a:avLst/>
            </a:prstGeom>
          </p:spPr>
        </p:pic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CEFFC97C-5B12-D148-A830-61AB3D397B1E}"/>
              </a:ext>
            </a:extLst>
          </p:cNvPr>
          <p:cNvGrpSpPr/>
          <p:nvPr/>
        </p:nvGrpSpPr>
        <p:grpSpPr>
          <a:xfrm>
            <a:off x="6586161" y="2373207"/>
            <a:ext cx="288304" cy="288304"/>
            <a:chOff x="3017129" y="1937388"/>
            <a:chExt cx="238513" cy="238513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695EA1D8-CBCA-1441-971F-640AF291D42B}"/>
                </a:ext>
              </a:extLst>
            </p:cNvPr>
            <p:cNvSpPr/>
            <p:nvPr/>
          </p:nvSpPr>
          <p:spPr>
            <a:xfrm>
              <a:off x="3017129" y="1937388"/>
              <a:ext cx="238513" cy="238513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  <p:pic>
          <p:nvPicPr>
            <p:cNvPr id="43" name="Picture 42">
              <a:extLst>
                <a:ext uri="{FF2B5EF4-FFF2-40B4-BE49-F238E27FC236}">
                  <a16:creationId xmlns:a16="http://schemas.microsoft.com/office/drawing/2014/main" id="{B16D3710-2D32-0648-8552-8D4B469967AA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072358" y="1976745"/>
              <a:ext cx="152249" cy="152249"/>
            </a:xfrm>
            <a:prstGeom prst="rect">
              <a:avLst/>
            </a:prstGeom>
          </p:spPr>
        </p:pic>
      </p:grpSp>
      <p:grpSp>
        <p:nvGrpSpPr>
          <p:cNvPr id="76" name="Group 75">
            <a:extLst>
              <a:ext uri="{FF2B5EF4-FFF2-40B4-BE49-F238E27FC236}">
                <a16:creationId xmlns:a16="http://schemas.microsoft.com/office/drawing/2014/main" id="{E12EC230-7877-194B-903D-B3D599BD44A0}"/>
              </a:ext>
            </a:extLst>
          </p:cNvPr>
          <p:cNvGrpSpPr/>
          <p:nvPr/>
        </p:nvGrpSpPr>
        <p:grpSpPr>
          <a:xfrm>
            <a:off x="5514813" y="3160632"/>
            <a:ext cx="288304" cy="288304"/>
            <a:chOff x="3017129" y="1937388"/>
            <a:chExt cx="238513" cy="238513"/>
          </a:xfrm>
        </p:grpSpPr>
        <p:sp>
          <p:nvSpPr>
            <p:cNvPr id="77" name="Oval 76">
              <a:extLst>
                <a:ext uri="{FF2B5EF4-FFF2-40B4-BE49-F238E27FC236}">
                  <a16:creationId xmlns:a16="http://schemas.microsoft.com/office/drawing/2014/main" id="{0DF5B2DC-3526-A24A-AA54-175FD99F6E58}"/>
                </a:ext>
              </a:extLst>
            </p:cNvPr>
            <p:cNvSpPr/>
            <p:nvPr/>
          </p:nvSpPr>
          <p:spPr>
            <a:xfrm>
              <a:off x="3017129" y="1937388"/>
              <a:ext cx="238513" cy="238513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  <p:pic>
          <p:nvPicPr>
            <p:cNvPr id="78" name="Picture 77">
              <a:extLst>
                <a:ext uri="{FF2B5EF4-FFF2-40B4-BE49-F238E27FC236}">
                  <a16:creationId xmlns:a16="http://schemas.microsoft.com/office/drawing/2014/main" id="{8ED71409-7A8E-A645-8659-C5B289EA7B7B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072358" y="1976745"/>
              <a:ext cx="152249" cy="152249"/>
            </a:xfrm>
            <a:prstGeom prst="rect">
              <a:avLst/>
            </a:prstGeom>
          </p:spPr>
        </p:pic>
      </p:grpSp>
      <p:grpSp>
        <p:nvGrpSpPr>
          <p:cNvPr id="91" name="Group 90">
            <a:extLst>
              <a:ext uri="{FF2B5EF4-FFF2-40B4-BE49-F238E27FC236}">
                <a16:creationId xmlns:a16="http://schemas.microsoft.com/office/drawing/2014/main" id="{9983EE3B-45D8-8547-AEB4-083E9B52AB88}"/>
              </a:ext>
            </a:extLst>
          </p:cNvPr>
          <p:cNvGrpSpPr/>
          <p:nvPr/>
        </p:nvGrpSpPr>
        <p:grpSpPr>
          <a:xfrm>
            <a:off x="4183355" y="2760023"/>
            <a:ext cx="288304" cy="288304"/>
            <a:chOff x="6221972" y="2540185"/>
            <a:chExt cx="288304" cy="288304"/>
          </a:xfrm>
        </p:grpSpPr>
        <p:grpSp>
          <p:nvGrpSpPr>
            <p:cNvPr id="92" name="Group 91">
              <a:extLst>
                <a:ext uri="{FF2B5EF4-FFF2-40B4-BE49-F238E27FC236}">
                  <a16:creationId xmlns:a16="http://schemas.microsoft.com/office/drawing/2014/main" id="{6A5C97D5-FB5E-504C-BF2F-5523203BCE4D}"/>
                </a:ext>
              </a:extLst>
            </p:cNvPr>
            <p:cNvGrpSpPr/>
            <p:nvPr/>
          </p:nvGrpSpPr>
          <p:grpSpPr>
            <a:xfrm>
              <a:off x="6221972" y="2540185"/>
              <a:ext cx="288304" cy="288304"/>
              <a:chOff x="2660144" y="2168158"/>
              <a:chExt cx="238513" cy="238513"/>
            </a:xfrm>
          </p:grpSpPr>
          <p:sp>
            <p:nvSpPr>
              <p:cNvPr id="94" name="Oval 93">
                <a:extLst>
                  <a:ext uri="{FF2B5EF4-FFF2-40B4-BE49-F238E27FC236}">
                    <a16:creationId xmlns:a16="http://schemas.microsoft.com/office/drawing/2014/main" id="{7E42F0DF-7558-E24C-9531-D581B8E0D91C}"/>
                  </a:ext>
                </a:extLst>
              </p:cNvPr>
              <p:cNvSpPr/>
              <p:nvPr/>
            </p:nvSpPr>
            <p:spPr>
              <a:xfrm>
                <a:off x="2660144" y="2168158"/>
                <a:ext cx="238513" cy="238513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/>
              </a:p>
            </p:txBody>
          </p:sp>
          <p:pic>
            <p:nvPicPr>
              <p:cNvPr id="95" name="Picture 94">
                <a:extLst>
                  <a:ext uri="{FF2B5EF4-FFF2-40B4-BE49-F238E27FC236}">
                    <a16:creationId xmlns:a16="http://schemas.microsoft.com/office/drawing/2014/main" id="{31894A2D-8059-8D4A-87DE-1157B349F5E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2699163" y="2210474"/>
                <a:ext cx="172021" cy="153880"/>
              </a:xfrm>
              <a:prstGeom prst="rect">
                <a:avLst/>
              </a:prstGeom>
            </p:spPr>
          </p:pic>
        </p:grpSp>
        <p:sp>
          <p:nvSpPr>
            <p:cNvPr id="93" name="Rectangle 92">
              <a:extLst>
                <a:ext uri="{FF2B5EF4-FFF2-40B4-BE49-F238E27FC236}">
                  <a16:creationId xmlns:a16="http://schemas.microsoft.com/office/drawing/2014/main" id="{397F776C-1282-D54B-8048-426573B12A83}"/>
                </a:ext>
              </a:extLst>
            </p:cNvPr>
            <p:cNvSpPr/>
            <p:nvPr/>
          </p:nvSpPr>
          <p:spPr>
            <a:xfrm>
              <a:off x="6269227" y="2578819"/>
              <a:ext cx="84215" cy="198519"/>
            </a:xfrm>
            <a:prstGeom prst="rect">
              <a:avLst/>
            </a:prstGeom>
            <a:solidFill>
              <a:schemeClr val="bg1">
                <a:lumMod val="85000"/>
                <a:alpha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a-ES"/>
            </a:p>
          </p:txBody>
        </p:sp>
      </p:grpSp>
      <p:grpSp>
        <p:nvGrpSpPr>
          <p:cNvPr id="97" name="Group 96">
            <a:extLst>
              <a:ext uri="{FF2B5EF4-FFF2-40B4-BE49-F238E27FC236}">
                <a16:creationId xmlns:a16="http://schemas.microsoft.com/office/drawing/2014/main" id="{9CB296D1-B1C8-384B-A0BA-21A360713F5F}"/>
              </a:ext>
            </a:extLst>
          </p:cNvPr>
          <p:cNvGrpSpPr/>
          <p:nvPr/>
        </p:nvGrpSpPr>
        <p:grpSpPr>
          <a:xfrm>
            <a:off x="4183355" y="4652028"/>
            <a:ext cx="288304" cy="288304"/>
            <a:chOff x="6221972" y="2540185"/>
            <a:chExt cx="288304" cy="288304"/>
          </a:xfrm>
        </p:grpSpPr>
        <p:grpSp>
          <p:nvGrpSpPr>
            <p:cNvPr id="98" name="Group 97">
              <a:extLst>
                <a:ext uri="{FF2B5EF4-FFF2-40B4-BE49-F238E27FC236}">
                  <a16:creationId xmlns:a16="http://schemas.microsoft.com/office/drawing/2014/main" id="{9C37B271-ADAF-3044-834E-DEFF8DCEB26E}"/>
                </a:ext>
              </a:extLst>
            </p:cNvPr>
            <p:cNvGrpSpPr/>
            <p:nvPr/>
          </p:nvGrpSpPr>
          <p:grpSpPr>
            <a:xfrm>
              <a:off x="6221972" y="2540185"/>
              <a:ext cx="288304" cy="288304"/>
              <a:chOff x="2660144" y="2168158"/>
              <a:chExt cx="238513" cy="238513"/>
            </a:xfrm>
          </p:grpSpPr>
          <p:sp>
            <p:nvSpPr>
              <p:cNvPr id="100" name="Oval 99">
                <a:extLst>
                  <a:ext uri="{FF2B5EF4-FFF2-40B4-BE49-F238E27FC236}">
                    <a16:creationId xmlns:a16="http://schemas.microsoft.com/office/drawing/2014/main" id="{FE540A15-F1B4-7E44-846F-5E7521E20861}"/>
                  </a:ext>
                </a:extLst>
              </p:cNvPr>
              <p:cNvSpPr/>
              <p:nvPr/>
            </p:nvSpPr>
            <p:spPr>
              <a:xfrm>
                <a:off x="2660144" y="2168158"/>
                <a:ext cx="238513" cy="238513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/>
              </a:p>
            </p:txBody>
          </p:sp>
          <p:pic>
            <p:nvPicPr>
              <p:cNvPr id="101" name="Picture 100">
                <a:extLst>
                  <a:ext uri="{FF2B5EF4-FFF2-40B4-BE49-F238E27FC236}">
                    <a16:creationId xmlns:a16="http://schemas.microsoft.com/office/drawing/2014/main" id="{7C30B7BB-35F3-E64E-9B28-2E2C110C2FE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2699163" y="2210474"/>
                <a:ext cx="172021" cy="153880"/>
              </a:xfrm>
              <a:prstGeom prst="rect">
                <a:avLst/>
              </a:prstGeom>
            </p:spPr>
          </p:pic>
        </p:grpSp>
        <p:sp>
          <p:nvSpPr>
            <p:cNvPr id="99" name="Rectangle 98">
              <a:extLst>
                <a:ext uri="{FF2B5EF4-FFF2-40B4-BE49-F238E27FC236}">
                  <a16:creationId xmlns:a16="http://schemas.microsoft.com/office/drawing/2014/main" id="{E60D3051-4C54-204E-933F-A7CA4005ADC7}"/>
                </a:ext>
              </a:extLst>
            </p:cNvPr>
            <p:cNvSpPr/>
            <p:nvPr/>
          </p:nvSpPr>
          <p:spPr>
            <a:xfrm>
              <a:off x="6382734" y="2578819"/>
              <a:ext cx="81933" cy="198519"/>
            </a:xfrm>
            <a:prstGeom prst="rect">
              <a:avLst/>
            </a:prstGeom>
            <a:solidFill>
              <a:schemeClr val="bg1">
                <a:lumMod val="85000"/>
                <a:alpha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a-ES"/>
            </a:p>
          </p:txBody>
        </p:sp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763780DA-344A-8A4F-86BF-59B6E4AF013E}"/>
              </a:ext>
            </a:extLst>
          </p:cNvPr>
          <p:cNvSpPr/>
          <p:nvPr/>
        </p:nvSpPr>
        <p:spPr>
          <a:xfrm>
            <a:off x="6408583" y="4056195"/>
            <a:ext cx="191553" cy="1374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sp>
        <p:nvSpPr>
          <p:cNvPr id="108" name="Rectangle 107">
            <a:extLst>
              <a:ext uri="{FF2B5EF4-FFF2-40B4-BE49-F238E27FC236}">
                <a16:creationId xmlns:a16="http://schemas.microsoft.com/office/drawing/2014/main" id="{3FC1A100-D96D-964B-93F3-41509D314F07}"/>
              </a:ext>
            </a:extLst>
          </p:cNvPr>
          <p:cNvSpPr/>
          <p:nvPr/>
        </p:nvSpPr>
        <p:spPr>
          <a:xfrm>
            <a:off x="6420310" y="4072070"/>
            <a:ext cx="525467" cy="105097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>
              <a:lnSpc>
                <a:spcPts val="900"/>
              </a:lnSpc>
            </a:pPr>
            <a:r>
              <a:rPr lang="es-ES_tradnl" sz="1000" b="1" cap="all" dirty="0">
                <a:latin typeface="Calibri Light" charset="0"/>
                <a:ea typeface="Calibri Light" charset="0"/>
                <a:cs typeface="Calibri Light" charset="0"/>
              </a:rPr>
              <a:t>gradas</a:t>
            </a:r>
          </a:p>
        </p:txBody>
      </p:sp>
      <p:grpSp>
        <p:nvGrpSpPr>
          <p:cNvPr id="52" name="Group 51">
            <a:extLst>
              <a:ext uri="{FF2B5EF4-FFF2-40B4-BE49-F238E27FC236}">
                <a16:creationId xmlns:a16="http://schemas.microsoft.com/office/drawing/2014/main" id="{593253E5-9C6C-AD49-8EA0-1D97975CC42F}"/>
              </a:ext>
            </a:extLst>
          </p:cNvPr>
          <p:cNvGrpSpPr/>
          <p:nvPr/>
        </p:nvGrpSpPr>
        <p:grpSpPr>
          <a:xfrm>
            <a:off x="5139132" y="3012974"/>
            <a:ext cx="288304" cy="288304"/>
            <a:chOff x="3369529" y="2915261"/>
            <a:chExt cx="288304" cy="288304"/>
          </a:xfrm>
        </p:grpSpPr>
        <p:sp>
          <p:nvSpPr>
            <p:cNvPr id="53" name="Oval 52">
              <a:extLst>
                <a:ext uri="{FF2B5EF4-FFF2-40B4-BE49-F238E27FC236}">
                  <a16:creationId xmlns:a16="http://schemas.microsoft.com/office/drawing/2014/main" id="{5881C84B-A1D6-E044-8480-3644ACC01358}"/>
                </a:ext>
              </a:extLst>
            </p:cNvPr>
            <p:cNvSpPr/>
            <p:nvPr/>
          </p:nvSpPr>
          <p:spPr>
            <a:xfrm>
              <a:off x="3369529" y="2915261"/>
              <a:ext cx="288304" cy="288304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  <p:pic>
          <p:nvPicPr>
            <p:cNvPr id="54" name="Picture 22">
              <a:extLst>
                <a:ext uri="{FF2B5EF4-FFF2-40B4-BE49-F238E27FC236}">
                  <a16:creationId xmlns:a16="http://schemas.microsoft.com/office/drawing/2014/main" id="{7AEF2F5A-961E-394E-8FD0-B95B80D6739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t="25195"/>
            <a:stretch/>
          </p:blipFill>
          <p:spPr>
            <a:xfrm>
              <a:off x="3407573" y="2974063"/>
              <a:ext cx="204248" cy="15278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7701421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55774" y="2454163"/>
            <a:ext cx="2582231" cy="1977464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>
              <a:lnSpc>
                <a:spcPts val="2100"/>
              </a:lnSpc>
            </a:pPr>
            <a:r>
              <a:rPr lang="en-US" sz="1900" cap="all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ESTA GUÍA SIRVE PARA </a:t>
            </a:r>
            <a:r>
              <a:rPr lang="en-US" sz="1900" b="1" cap="all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SABER CÓMO ACCEDER A CAIXAFORUM valència</a:t>
            </a:r>
            <a:r>
              <a:rPr lang="en-US" sz="1900" cap="all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. QUIZÁ LA TENGAS QUE USAR CON AYUDA DE UNA PERSONA DE APOYO. </a:t>
            </a:r>
          </a:p>
        </p:txBody>
      </p:sp>
      <p:sp>
        <p:nvSpPr>
          <p:cNvPr id="6" name="Rectangle 5"/>
          <p:cNvSpPr/>
          <p:nvPr/>
        </p:nvSpPr>
        <p:spPr>
          <a:xfrm>
            <a:off x="729140" y="1521368"/>
            <a:ext cx="753431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5000" dirty="0">
                <a:solidFill>
                  <a:srgbClr val="B44800"/>
                </a:solidFill>
                <a:latin typeface="Calibri" charset="0"/>
                <a:ea typeface="Calibri" charset="0"/>
                <a:cs typeface="Calibri" charset="0"/>
              </a:rPr>
              <a:t>1</a:t>
            </a:r>
          </a:p>
        </p:txBody>
      </p:sp>
      <p:sp>
        <p:nvSpPr>
          <p:cNvPr id="7" name="Rectangle 6"/>
          <p:cNvSpPr/>
          <p:nvPr/>
        </p:nvSpPr>
        <p:spPr>
          <a:xfrm>
            <a:off x="3960612" y="1521368"/>
            <a:ext cx="753431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5000" dirty="0">
                <a:solidFill>
                  <a:srgbClr val="B44800"/>
                </a:solidFill>
                <a:latin typeface="Calibri" charset="0"/>
                <a:ea typeface="Calibri" charset="0"/>
                <a:cs typeface="Calibri" charset="0"/>
              </a:rPr>
              <a:t>2</a:t>
            </a:r>
          </a:p>
        </p:txBody>
      </p:sp>
      <p:cxnSp>
        <p:nvCxnSpPr>
          <p:cNvPr id="9" name="Conector recto 9">
            <a:extLst>
              <a:ext uri="{FF2B5EF4-FFF2-40B4-BE49-F238E27FC236}">
                <a16:creationId xmlns:a16="http://schemas.microsoft.com/office/drawing/2014/main" id="{76F751AF-18BA-F446-A561-485E9D0FDF15}"/>
              </a:ext>
            </a:extLst>
          </p:cNvPr>
          <p:cNvCxnSpPr>
            <a:cxnSpLocks/>
          </p:cNvCxnSpPr>
          <p:nvPr/>
        </p:nvCxnSpPr>
        <p:spPr>
          <a:xfrm>
            <a:off x="843376" y="2275968"/>
            <a:ext cx="2432483" cy="0"/>
          </a:xfrm>
          <a:prstGeom prst="line">
            <a:avLst/>
          </a:prstGeom>
          <a:ln w="6350">
            <a:solidFill>
              <a:schemeClr val="tx1">
                <a:lumMod val="75000"/>
                <a:lumOff val="2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Conector recto 9">
            <a:extLst>
              <a:ext uri="{FF2B5EF4-FFF2-40B4-BE49-F238E27FC236}">
                <a16:creationId xmlns:a16="http://schemas.microsoft.com/office/drawing/2014/main" id="{76F751AF-18BA-F446-A561-485E9D0FDF15}"/>
              </a:ext>
            </a:extLst>
          </p:cNvPr>
          <p:cNvCxnSpPr>
            <a:cxnSpLocks/>
          </p:cNvCxnSpPr>
          <p:nvPr/>
        </p:nvCxnSpPr>
        <p:spPr>
          <a:xfrm>
            <a:off x="843376" y="4646306"/>
            <a:ext cx="2432483" cy="0"/>
          </a:xfrm>
          <a:prstGeom prst="line">
            <a:avLst/>
          </a:prstGeom>
          <a:ln w="6350">
            <a:solidFill>
              <a:schemeClr val="tx1">
                <a:lumMod val="75000"/>
                <a:lumOff val="2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Conector recto 9">
            <a:extLst>
              <a:ext uri="{FF2B5EF4-FFF2-40B4-BE49-F238E27FC236}">
                <a16:creationId xmlns:a16="http://schemas.microsoft.com/office/drawing/2014/main" id="{76F751AF-18BA-F446-A561-485E9D0FDF15}"/>
              </a:ext>
            </a:extLst>
          </p:cNvPr>
          <p:cNvCxnSpPr>
            <a:cxnSpLocks/>
          </p:cNvCxnSpPr>
          <p:nvPr/>
        </p:nvCxnSpPr>
        <p:spPr>
          <a:xfrm>
            <a:off x="4083726" y="2275968"/>
            <a:ext cx="2432483" cy="0"/>
          </a:xfrm>
          <a:prstGeom prst="line">
            <a:avLst/>
          </a:prstGeom>
          <a:ln w="6350">
            <a:solidFill>
              <a:schemeClr val="tx1">
                <a:lumMod val="75000"/>
                <a:lumOff val="2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Conector recto 9">
            <a:extLst>
              <a:ext uri="{FF2B5EF4-FFF2-40B4-BE49-F238E27FC236}">
                <a16:creationId xmlns:a16="http://schemas.microsoft.com/office/drawing/2014/main" id="{76F751AF-18BA-F446-A561-485E9D0FDF15}"/>
              </a:ext>
            </a:extLst>
          </p:cNvPr>
          <p:cNvCxnSpPr>
            <a:cxnSpLocks/>
          </p:cNvCxnSpPr>
          <p:nvPr/>
        </p:nvCxnSpPr>
        <p:spPr>
          <a:xfrm>
            <a:off x="4083726" y="4646306"/>
            <a:ext cx="2432483" cy="0"/>
          </a:xfrm>
          <a:prstGeom prst="line">
            <a:avLst/>
          </a:prstGeom>
          <a:ln w="6350">
            <a:solidFill>
              <a:schemeClr val="tx1">
                <a:lumMod val="75000"/>
                <a:lumOff val="2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9" name="Picture 18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76443" y="6541694"/>
            <a:ext cx="1873496" cy="417962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E9B36AD9-06E9-8A48-AF5B-D9E6821C8E85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83727" y="4860986"/>
            <a:ext cx="657686" cy="657686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1FF291EA-EBE2-364F-BBBA-51BE1E66E828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7290" y="4824977"/>
            <a:ext cx="705281" cy="705281"/>
          </a:xfrm>
          <a:prstGeom prst="rect">
            <a:avLst/>
          </a:prstGeom>
        </p:spPr>
      </p:pic>
      <p:sp>
        <p:nvSpPr>
          <p:cNvPr id="24" name="Rectangle 23"/>
          <p:cNvSpPr/>
          <p:nvPr/>
        </p:nvSpPr>
        <p:spPr>
          <a:xfrm>
            <a:off x="7192085" y="1521368"/>
            <a:ext cx="753431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5000" dirty="0">
                <a:solidFill>
                  <a:srgbClr val="B44800"/>
                </a:solidFill>
                <a:latin typeface="Calibri" charset="0"/>
                <a:ea typeface="Calibri" charset="0"/>
                <a:cs typeface="Calibri" charset="0"/>
              </a:rPr>
              <a:t>3</a:t>
            </a:r>
          </a:p>
        </p:txBody>
      </p:sp>
      <p:cxnSp>
        <p:nvCxnSpPr>
          <p:cNvPr id="25" name="Conector recto 9">
            <a:extLst>
              <a:ext uri="{FF2B5EF4-FFF2-40B4-BE49-F238E27FC236}">
                <a16:creationId xmlns:a16="http://schemas.microsoft.com/office/drawing/2014/main" id="{76F751AF-18BA-F446-A561-485E9D0FDF15}"/>
              </a:ext>
            </a:extLst>
          </p:cNvPr>
          <p:cNvCxnSpPr>
            <a:cxnSpLocks/>
          </p:cNvCxnSpPr>
          <p:nvPr/>
        </p:nvCxnSpPr>
        <p:spPr>
          <a:xfrm>
            <a:off x="7297443" y="2275968"/>
            <a:ext cx="2432483" cy="0"/>
          </a:xfrm>
          <a:prstGeom prst="line">
            <a:avLst/>
          </a:prstGeom>
          <a:ln w="6350">
            <a:solidFill>
              <a:schemeClr val="tx1">
                <a:lumMod val="75000"/>
                <a:lumOff val="2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Conector recto 9">
            <a:extLst>
              <a:ext uri="{FF2B5EF4-FFF2-40B4-BE49-F238E27FC236}">
                <a16:creationId xmlns:a16="http://schemas.microsoft.com/office/drawing/2014/main" id="{76F751AF-18BA-F446-A561-485E9D0FDF15}"/>
              </a:ext>
            </a:extLst>
          </p:cNvPr>
          <p:cNvCxnSpPr>
            <a:cxnSpLocks/>
          </p:cNvCxnSpPr>
          <p:nvPr/>
        </p:nvCxnSpPr>
        <p:spPr>
          <a:xfrm>
            <a:off x="7297443" y="4646306"/>
            <a:ext cx="2432483" cy="0"/>
          </a:xfrm>
          <a:prstGeom prst="line">
            <a:avLst/>
          </a:prstGeom>
          <a:ln w="6350">
            <a:solidFill>
              <a:schemeClr val="tx1">
                <a:lumMod val="75000"/>
                <a:lumOff val="2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7" name="Picture 26">
            <a:extLst>
              <a:ext uri="{FF2B5EF4-FFF2-40B4-BE49-F238E27FC236}">
                <a16:creationId xmlns:a16="http://schemas.microsoft.com/office/drawing/2014/main" id="{8778B5BA-8DBD-BB42-8BEA-447EC4E1C223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97443" y="4860986"/>
            <a:ext cx="736899" cy="736899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54006373-E0FF-384F-A5E3-7E4A88CA818E}"/>
              </a:ext>
            </a:extLst>
          </p:cNvPr>
          <p:cNvSpPr/>
          <p:nvPr/>
        </p:nvSpPr>
        <p:spPr>
          <a:xfrm>
            <a:off x="3987246" y="2454163"/>
            <a:ext cx="2582231" cy="1977464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>
              <a:lnSpc>
                <a:spcPts val="2100"/>
              </a:lnSpc>
            </a:pPr>
            <a:r>
              <a:rPr lang="en-US" sz="19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ESTA GUÍA ESTÁ EN </a:t>
            </a:r>
            <a:r>
              <a:rPr lang="en-US" sz="19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FORMATO EDITABLE PARA QUE LA ADAPTES A TUS NECESIDADES</a:t>
            </a:r>
            <a:r>
              <a:rPr lang="en-US" sz="19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. PUEDES CAMBIARLA, REDUCIRLA O AMPLIARLA. 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D6B1DE09-A5A2-1B41-B71C-A224EFE19745}"/>
              </a:ext>
            </a:extLst>
          </p:cNvPr>
          <p:cNvSpPr/>
          <p:nvPr/>
        </p:nvSpPr>
        <p:spPr>
          <a:xfrm>
            <a:off x="7192085" y="2454163"/>
            <a:ext cx="2743954" cy="1977464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>
              <a:lnSpc>
                <a:spcPts val="2100"/>
              </a:lnSpc>
            </a:pPr>
            <a:r>
              <a:rPr lang="en-US" sz="19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PUEDES LLEVAR LA GUÍA EN LA PANTALLA </a:t>
            </a:r>
            <a:r>
              <a:rPr lang="en-US" sz="1900" b="1">
                <a:solidFill>
                  <a:schemeClr val="tx1">
                    <a:lumMod val="75000"/>
                    <a:lumOff val="2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DEL </a:t>
            </a:r>
            <a:br>
              <a:rPr lang="en-US" sz="1900" b="1">
                <a:solidFill>
                  <a:schemeClr val="tx1">
                    <a:lumMod val="75000"/>
                    <a:lumOff val="25000"/>
                  </a:schemeClr>
                </a:solidFill>
                <a:latin typeface="Calibri" charset="0"/>
                <a:ea typeface="Calibri" charset="0"/>
                <a:cs typeface="Calibri" charset="0"/>
              </a:rPr>
            </a:br>
            <a:r>
              <a:rPr lang="en-US" sz="1900" b="1">
                <a:solidFill>
                  <a:schemeClr val="tx1">
                    <a:lumMod val="75000"/>
                    <a:lumOff val="2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MÓVIL </a:t>
            </a:r>
            <a:r>
              <a:rPr lang="en-US" sz="19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O TABLETA. </a:t>
            </a:r>
          </a:p>
          <a:p>
            <a:pPr>
              <a:lnSpc>
                <a:spcPts val="2100"/>
              </a:lnSpc>
            </a:pPr>
            <a:r>
              <a:rPr lang="en-US" sz="19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TAMBIÉN PUEDES IMPRIMIR TODA LA GUÍA O SOLO UNA PARTE Y LLEVARLA CONTIGO. </a:t>
            </a:r>
          </a:p>
        </p:txBody>
      </p:sp>
    </p:spTree>
    <p:extLst>
      <p:ext uri="{BB962C8B-B14F-4D97-AF65-F5344CB8AC3E}">
        <p14:creationId xmlns:p14="http://schemas.microsoft.com/office/powerpoint/2010/main" val="210174201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210286" y="5860563"/>
            <a:ext cx="1205021" cy="367788"/>
          </a:xfrm>
          <a:prstGeom prst="rect">
            <a:avLst/>
          </a:prstGeom>
        </p:spPr>
        <p:txBody>
          <a:bodyPr wrap="square" lIns="90000">
            <a:noAutofit/>
          </a:bodyPr>
          <a:lstStyle/>
          <a:p>
            <a:r>
              <a:rPr lang="es-ES" sz="1500" spc="50" dirty="0">
                <a:latin typeface="Calibri" charset="0"/>
                <a:ea typeface="Calibri" charset="0"/>
                <a:cs typeface="Calibri" charset="0"/>
              </a:rPr>
              <a:t>Colabora: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436B326-388F-494F-9E21-C2818B10489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2856" y="2997437"/>
            <a:ext cx="5846580" cy="114638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25D229E-7116-6248-83B2-6EA824596DA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0992" y="6440946"/>
            <a:ext cx="1616635" cy="7618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39035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292964" y="6242400"/>
            <a:ext cx="10093912" cy="367788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algn="ctr"/>
            <a:r>
              <a:rPr lang="en-US" sz="2200" spc="50" dirty="0">
                <a:latin typeface="Calibri" charset="0"/>
                <a:ea typeface="Calibri" charset="0"/>
                <a:cs typeface="Calibri" charset="0"/>
              </a:rPr>
              <a:t>CAIXAFORUM VALÈNCIA TIENE DOS ENTRADAS A PIE DE CALLE </a:t>
            </a:r>
          </a:p>
        </p:txBody>
      </p:sp>
      <p:cxnSp>
        <p:nvCxnSpPr>
          <p:cNvPr id="54" name="Straight Connector 53"/>
          <p:cNvCxnSpPr/>
          <p:nvPr/>
        </p:nvCxnSpPr>
        <p:spPr>
          <a:xfrm>
            <a:off x="307905" y="4718106"/>
            <a:ext cx="10078968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" name="Group 6"/>
          <p:cNvGrpSpPr/>
          <p:nvPr/>
        </p:nvGrpSpPr>
        <p:grpSpPr>
          <a:xfrm>
            <a:off x="524712" y="3130079"/>
            <a:ext cx="3490881" cy="716707"/>
            <a:chOff x="524712" y="3130079"/>
            <a:chExt cx="3490881" cy="716707"/>
          </a:xfrm>
        </p:grpSpPr>
        <p:sp>
          <p:nvSpPr>
            <p:cNvPr id="21" name="Rectangle 20"/>
            <p:cNvSpPr/>
            <p:nvPr/>
          </p:nvSpPr>
          <p:spPr>
            <a:xfrm>
              <a:off x="524712" y="3130079"/>
              <a:ext cx="2666966" cy="716707"/>
            </a:xfrm>
            <a:prstGeom prst="rect">
              <a:avLst/>
            </a:prstGeom>
          </p:spPr>
          <p:txBody>
            <a:bodyPr wrap="square" lIns="0" tIns="0" rIns="0" bIns="0" anchor="ctr">
              <a:noAutofit/>
            </a:bodyPr>
            <a:lstStyle/>
            <a:p>
              <a:pPr algn="r">
                <a:lnSpc>
                  <a:spcPts val="3300"/>
                </a:lnSpc>
              </a:pPr>
              <a:r>
                <a:rPr lang="en-US" sz="3300" cap="all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charset="0"/>
                  <a:ea typeface="Calibri Light" charset="0"/>
                  <a:cs typeface="Calibri Light" charset="0"/>
                </a:rPr>
                <a:t>ENTRADA A CAIXAFORUM</a:t>
              </a:r>
            </a:p>
          </p:txBody>
        </p:sp>
        <p:cxnSp>
          <p:nvCxnSpPr>
            <p:cNvPr id="23" name="Straight Arrow Connector 22"/>
            <p:cNvCxnSpPr/>
            <p:nvPr/>
          </p:nvCxnSpPr>
          <p:spPr>
            <a:xfrm>
              <a:off x="3422965" y="3449951"/>
              <a:ext cx="592628" cy="0"/>
            </a:xfrm>
            <a:prstGeom prst="straightConnector1">
              <a:avLst/>
            </a:prstGeom>
            <a:ln w="76200" cap="rnd">
              <a:solidFill>
                <a:schemeClr val="bg1">
                  <a:lumMod val="75000"/>
                </a:schemeClr>
              </a:solidFill>
              <a:tailEnd type="arrow" w="lg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786D26A9-5FCD-FA4B-8039-A1F01AAB82EA}"/>
              </a:ext>
            </a:extLst>
          </p:cNvPr>
          <p:cNvGrpSpPr/>
          <p:nvPr/>
        </p:nvGrpSpPr>
        <p:grpSpPr>
          <a:xfrm>
            <a:off x="5924428" y="5219999"/>
            <a:ext cx="1145252" cy="914395"/>
            <a:chOff x="3468959" y="5219999"/>
            <a:chExt cx="1145252" cy="914395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3468959" y="6134394"/>
              <a:ext cx="1145252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8" name="Group 27"/>
            <p:cNvGrpSpPr/>
            <p:nvPr/>
          </p:nvGrpSpPr>
          <p:grpSpPr>
            <a:xfrm>
              <a:off x="3773562" y="5219999"/>
              <a:ext cx="536046" cy="783541"/>
              <a:chOff x="1067619" y="1253110"/>
              <a:chExt cx="421316" cy="615841"/>
            </a:xfrm>
          </p:grpSpPr>
          <p:pic>
            <p:nvPicPr>
              <p:cNvPr id="29" name="Picture 28"/>
              <p:cNvPicPr>
                <a:picLocks noChangeAspect="1"/>
              </p:cNvPicPr>
              <p:nvPr/>
            </p:nvPicPr>
            <p:blipFill>
              <a:blip r:embed="rId2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067619" y="1253110"/>
                <a:ext cx="421316" cy="421316"/>
              </a:xfrm>
              <a:prstGeom prst="rect">
                <a:avLst/>
              </a:prstGeom>
            </p:spPr>
          </p:pic>
          <p:pic>
            <p:nvPicPr>
              <p:cNvPr id="30" name="Picture 29"/>
              <p:cNvPicPr>
                <a:picLocks noChangeAspect="1"/>
              </p:cNvPicPr>
              <p:nvPr/>
            </p:nvPicPr>
            <p:blipFill>
              <a:blip r:embed="rId3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16200000">
                <a:off x="1178700" y="1669797"/>
                <a:ext cx="199154" cy="199154"/>
              </a:xfrm>
              <a:prstGeom prst="rect">
                <a:avLst/>
              </a:prstGeom>
            </p:spPr>
          </p:pic>
        </p:grpSp>
      </p:grpSp>
      <p:cxnSp>
        <p:nvCxnSpPr>
          <p:cNvPr id="18" name="Straight Connector 17"/>
          <p:cNvCxnSpPr/>
          <p:nvPr/>
        </p:nvCxnSpPr>
        <p:spPr>
          <a:xfrm>
            <a:off x="1662545" y="6134394"/>
            <a:ext cx="2799588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9" name="Group 18">
            <a:extLst>
              <a:ext uri="{FF2B5EF4-FFF2-40B4-BE49-F238E27FC236}">
                <a16:creationId xmlns:a16="http://schemas.microsoft.com/office/drawing/2014/main" id="{4E5E9912-0C54-B846-9CEA-2F2C80EBD8CE}"/>
              </a:ext>
            </a:extLst>
          </p:cNvPr>
          <p:cNvGrpSpPr/>
          <p:nvPr/>
        </p:nvGrpSpPr>
        <p:grpSpPr>
          <a:xfrm>
            <a:off x="7547741" y="5153484"/>
            <a:ext cx="1436586" cy="980910"/>
            <a:chOff x="5209853" y="5153484"/>
            <a:chExt cx="1436586" cy="980910"/>
          </a:xfrm>
        </p:grpSpPr>
        <p:grpSp>
          <p:nvGrpSpPr>
            <p:cNvPr id="25" name="object 16">
              <a:extLst>
                <a:ext uri="{FF2B5EF4-FFF2-40B4-BE49-F238E27FC236}">
                  <a16:creationId xmlns:a16="http://schemas.microsoft.com/office/drawing/2014/main" id="{B7F9D504-B22D-594B-A6E0-9BBAC35868F1}"/>
                </a:ext>
              </a:extLst>
            </p:cNvPr>
            <p:cNvGrpSpPr/>
            <p:nvPr/>
          </p:nvGrpSpPr>
          <p:grpSpPr>
            <a:xfrm>
              <a:off x="5522115" y="5153484"/>
              <a:ext cx="851252" cy="788897"/>
              <a:chOff x="6726663" y="4670819"/>
              <a:chExt cx="771525" cy="715010"/>
            </a:xfrm>
          </p:grpSpPr>
          <p:pic>
            <p:nvPicPr>
              <p:cNvPr id="27" name="object 17">
                <a:extLst>
                  <a:ext uri="{FF2B5EF4-FFF2-40B4-BE49-F238E27FC236}">
                    <a16:creationId xmlns:a16="http://schemas.microsoft.com/office/drawing/2014/main" id="{ADF6A48E-551D-9E42-86EA-6DC1E5B9B2AD}"/>
                  </a:ext>
                </a:extLst>
              </p:cNvPr>
              <p:cNvPicPr/>
              <p:nvPr/>
            </p:nvPicPr>
            <p:blipFill>
              <a:blip r:embed="rId4" cstate="print"/>
              <a:stretch>
                <a:fillRect/>
              </a:stretch>
            </p:blipFill>
            <p:spPr>
              <a:xfrm>
                <a:off x="6726663" y="4670819"/>
                <a:ext cx="771471" cy="714672"/>
              </a:xfrm>
              <a:prstGeom prst="rect">
                <a:avLst/>
              </a:prstGeom>
            </p:spPr>
          </p:pic>
          <p:pic>
            <p:nvPicPr>
              <p:cNvPr id="31" name="object 18">
                <a:extLst>
                  <a:ext uri="{FF2B5EF4-FFF2-40B4-BE49-F238E27FC236}">
                    <a16:creationId xmlns:a16="http://schemas.microsoft.com/office/drawing/2014/main" id="{9D383B99-DD6D-284F-AE53-1B77FF95D0B6}"/>
                  </a:ext>
                </a:extLst>
              </p:cNvPr>
              <p:cNvPicPr/>
              <p:nvPr/>
            </p:nvPicPr>
            <p:blipFill>
              <a:blip r:embed="rId5" cstate="print"/>
              <a:stretch>
                <a:fillRect/>
              </a:stretch>
            </p:blipFill>
            <p:spPr>
              <a:xfrm>
                <a:off x="6998045" y="4861384"/>
                <a:ext cx="228709" cy="228685"/>
              </a:xfrm>
              <a:prstGeom prst="rect">
                <a:avLst/>
              </a:prstGeom>
            </p:spPr>
          </p:pic>
        </p:grp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2D416A16-A5DD-5348-905B-44FF03FE6078}"/>
                </a:ext>
              </a:extLst>
            </p:cNvPr>
            <p:cNvCxnSpPr>
              <a:cxnSpLocks/>
            </p:cNvCxnSpPr>
            <p:nvPr/>
          </p:nvCxnSpPr>
          <p:spPr>
            <a:xfrm>
              <a:off x="5209853" y="6134394"/>
              <a:ext cx="1436586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2" name="Group 31"/>
          <p:cNvGrpSpPr/>
          <p:nvPr/>
        </p:nvGrpSpPr>
        <p:grpSpPr>
          <a:xfrm>
            <a:off x="5291147" y="5330287"/>
            <a:ext cx="576757" cy="804107"/>
            <a:chOff x="7321246" y="5330287"/>
            <a:chExt cx="576757" cy="804107"/>
          </a:xfrm>
        </p:grpSpPr>
        <p:pic>
          <p:nvPicPr>
            <p:cNvPr id="33" name="Picture 32">
              <a:extLst>
                <a:ext uri="{FF2B5EF4-FFF2-40B4-BE49-F238E27FC236}">
                  <a16:creationId xmlns:a16="http://schemas.microsoft.com/office/drawing/2014/main" id="{6F2A3C7C-7FEE-8441-9B63-9056D6A42AF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321246" y="5330287"/>
              <a:ext cx="576757" cy="576757"/>
            </a:xfrm>
            <a:prstGeom prst="rect">
              <a:avLst/>
            </a:prstGeom>
          </p:spPr>
        </p:pic>
        <p:cxnSp>
          <p:nvCxnSpPr>
            <p:cNvPr id="35" name="Straight Connector 34"/>
            <p:cNvCxnSpPr>
              <a:cxnSpLocks/>
            </p:cNvCxnSpPr>
            <p:nvPr/>
          </p:nvCxnSpPr>
          <p:spPr>
            <a:xfrm>
              <a:off x="7350887" y="6134394"/>
              <a:ext cx="517474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36" name="Picture 35">
            <a:extLst>
              <a:ext uri="{FF2B5EF4-FFF2-40B4-BE49-F238E27FC236}">
                <a16:creationId xmlns:a16="http://schemas.microsoft.com/office/drawing/2014/main" id="{DFC8BCF6-784C-194B-9DD9-C0DBDCAC2835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1"/>
          <a:stretch/>
        </p:blipFill>
        <p:spPr>
          <a:xfrm>
            <a:off x="1662545" y="4892391"/>
            <a:ext cx="2799589" cy="1188000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DED2E9C5-4A94-2A47-A644-E6651B75D6A5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42431" y="260081"/>
            <a:ext cx="6143978" cy="4339227"/>
          </a:xfrm>
          <a:prstGeom prst="rect">
            <a:avLst/>
          </a:prstGeom>
        </p:spPr>
      </p:pic>
      <p:grpSp>
        <p:nvGrpSpPr>
          <p:cNvPr id="37" name="Group 36">
            <a:extLst>
              <a:ext uri="{FF2B5EF4-FFF2-40B4-BE49-F238E27FC236}">
                <a16:creationId xmlns:a16="http://schemas.microsoft.com/office/drawing/2014/main" id="{236D3983-9224-1C4B-A6BB-08239B82EC81}"/>
              </a:ext>
            </a:extLst>
          </p:cNvPr>
          <p:cNvGrpSpPr/>
          <p:nvPr/>
        </p:nvGrpSpPr>
        <p:grpSpPr>
          <a:xfrm>
            <a:off x="4594103" y="5378921"/>
            <a:ext cx="689763" cy="755473"/>
            <a:chOff x="3594426" y="5378921"/>
            <a:chExt cx="689763" cy="755473"/>
          </a:xfrm>
        </p:grpSpPr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5A682A84-9C34-A343-957D-BEB40B55E16C}"/>
                </a:ext>
              </a:extLst>
            </p:cNvPr>
            <p:cNvCxnSpPr>
              <a:cxnSpLocks/>
            </p:cNvCxnSpPr>
            <p:nvPr/>
          </p:nvCxnSpPr>
          <p:spPr>
            <a:xfrm>
              <a:off x="3594426" y="6134394"/>
              <a:ext cx="656859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39" name="Picture 38">
              <a:extLst>
                <a:ext uri="{FF2B5EF4-FFF2-40B4-BE49-F238E27FC236}">
                  <a16:creationId xmlns:a16="http://schemas.microsoft.com/office/drawing/2014/main" id="{7D3750A6-787F-4144-9155-AAB1E517B78F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rcRect/>
            <a:stretch/>
          </p:blipFill>
          <p:spPr>
            <a:xfrm>
              <a:off x="3609171" y="5378921"/>
              <a:ext cx="675018" cy="53604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9820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214905" y="6242400"/>
            <a:ext cx="10178031" cy="367788"/>
          </a:xfrm>
          <a:prstGeom prst="rect">
            <a:avLst/>
          </a:prstGeom>
        </p:spPr>
        <p:txBody>
          <a:bodyPr wrap="square" lIns="90000">
            <a:noAutofit/>
          </a:bodyPr>
          <a:lstStyle/>
          <a:p>
            <a:pPr algn="ctr"/>
            <a:r>
              <a:rPr lang="en-US" sz="2200" spc="30" dirty="0">
                <a:latin typeface="Calibri" charset="0"/>
                <a:ea typeface="Calibri" charset="0"/>
                <a:cs typeface="Calibri" charset="0"/>
              </a:rPr>
              <a:t>ENFRENTE DE LA ENTRADA DESDE EL OCEANOGRÁFICO ESTÁ LA SALA DE LACTANCIA </a:t>
            </a:r>
          </a:p>
        </p:txBody>
      </p:sp>
      <p:cxnSp>
        <p:nvCxnSpPr>
          <p:cNvPr id="54" name="Straight Connector 53"/>
          <p:cNvCxnSpPr/>
          <p:nvPr/>
        </p:nvCxnSpPr>
        <p:spPr>
          <a:xfrm>
            <a:off x="307905" y="4718106"/>
            <a:ext cx="10078968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7" name="Group 26"/>
          <p:cNvGrpSpPr/>
          <p:nvPr/>
        </p:nvGrpSpPr>
        <p:grpSpPr>
          <a:xfrm>
            <a:off x="524712" y="3130079"/>
            <a:ext cx="3490881" cy="716707"/>
            <a:chOff x="524712" y="3130079"/>
            <a:chExt cx="3490881" cy="716707"/>
          </a:xfrm>
        </p:grpSpPr>
        <p:sp>
          <p:nvSpPr>
            <p:cNvPr id="28" name="Rectangle 27"/>
            <p:cNvSpPr/>
            <p:nvPr/>
          </p:nvSpPr>
          <p:spPr>
            <a:xfrm>
              <a:off x="524712" y="3130079"/>
              <a:ext cx="2666966" cy="716707"/>
            </a:xfrm>
            <a:prstGeom prst="rect">
              <a:avLst/>
            </a:prstGeom>
          </p:spPr>
          <p:txBody>
            <a:bodyPr wrap="square" lIns="0" tIns="0" rIns="0" bIns="0" anchor="ctr">
              <a:noAutofit/>
            </a:bodyPr>
            <a:lstStyle/>
            <a:p>
              <a:pPr algn="r">
                <a:lnSpc>
                  <a:spcPts val="3300"/>
                </a:lnSpc>
              </a:pPr>
              <a:r>
                <a:rPr lang="es-ES_tradnl" sz="3300" cap="all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charset="0"/>
                  <a:ea typeface="Calibri Light" charset="0"/>
                  <a:cs typeface="Calibri Light" charset="0"/>
                </a:rPr>
                <a:t>SALA DE LACTANCIA</a:t>
              </a:r>
            </a:p>
          </p:txBody>
        </p:sp>
        <p:cxnSp>
          <p:nvCxnSpPr>
            <p:cNvPr id="29" name="Straight Arrow Connector 28"/>
            <p:cNvCxnSpPr/>
            <p:nvPr/>
          </p:nvCxnSpPr>
          <p:spPr>
            <a:xfrm>
              <a:off x="3422965" y="3449951"/>
              <a:ext cx="592628" cy="0"/>
            </a:xfrm>
            <a:prstGeom prst="straightConnector1">
              <a:avLst/>
            </a:prstGeom>
            <a:ln w="76200" cap="rnd">
              <a:solidFill>
                <a:schemeClr val="bg1">
                  <a:lumMod val="75000"/>
                </a:schemeClr>
              </a:solidFill>
              <a:tailEnd type="arrow" w="lg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6D6CA523-3350-6D4D-8450-E0F71546187E}"/>
              </a:ext>
            </a:extLst>
          </p:cNvPr>
          <p:cNvGrpSpPr/>
          <p:nvPr/>
        </p:nvGrpSpPr>
        <p:grpSpPr>
          <a:xfrm>
            <a:off x="2437815" y="5219999"/>
            <a:ext cx="1051864" cy="914395"/>
            <a:chOff x="2426664" y="5219999"/>
            <a:chExt cx="1051864" cy="914395"/>
          </a:xfrm>
        </p:grpSpPr>
        <p:cxnSp>
          <p:nvCxnSpPr>
            <p:cNvPr id="14" name="Straight Connector 13"/>
            <p:cNvCxnSpPr>
              <a:cxnSpLocks/>
            </p:cNvCxnSpPr>
            <p:nvPr/>
          </p:nvCxnSpPr>
          <p:spPr>
            <a:xfrm>
              <a:off x="2426664" y="6134394"/>
              <a:ext cx="1051864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5" name="Group 14"/>
            <p:cNvGrpSpPr/>
            <p:nvPr/>
          </p:nvGrpSpPr>
          <p:grpSpPr>
            <a:xfrm>
              <a:off x="2684573" y="5219999"/>
              <a:ext cx="536046" cy="783541"/>
              <a:chOff x="1030919" y="1253110"/>
              <a:chExt cx="421316" cy="615841"/>
            </a:xfrm>
          </p:grpSpPr>
          <p:pic>
            <p:nvPicPr>
              <p:cNvPr id="16" name="Picture 15"/>
              <p:cNvPicPr>
                <a:picLocks noChangeAspect="1"/>
              </p:cNvPicPr>
              <p:nvPr/>
            </p:nvPicPr>
            <p:blipFill>
              <a:blip r:embed="rId2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030919" y="1253110"/>
                <a:ext cx="421316" cy="421316"/>
              </a:xfrm>
              <a:prstGeom prst="rect">
                <a:avLst/>
              </a:prstGeom>
            </p:spPr>
          </p:pic>
          <p:pic>
            <p:nvPicPr>
              <p:cNvPr id="17" name="Picture 16"/>
              <p:cNvPicPr>
                <a:picLocks noChangeAspect="1"/>
              </p:cNvPicPr>
              <p:nvPr/>
            </p:nvPicPr>
            <p:blipFill>
              <a:blip r:embed="rId3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16200000">
                <a:off x="1142000" y="1669797"/>
                <a:ext cx="199154" cy="199154"/>
              </a:xfrm>
              <a:prstGeom prst="rect">
                <a:avLst/>
              </a:prstGeom>
            </p:spPr>
          </p:pic>
        </p:grpSp>
      </p:grpSp>
      <p:grpSp>
        <p:nvGrpSpPr>
          <p:cNvPr id="19" name="Group 18"/>
          <p:cNvGrpSpPr/>
          <p:nvPr/>
        </p:nvGrpSpPr>
        <p:grpSpPr>
          <a:xfrm>
            <a:off x="424103" y="5114940"/>
            <a:ext cx="1198774" cy="1019454"/>
            <a:chOff x="2177472" y="5114940"/>
            <a:chExt cx="1198774" cy="1019454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2177472" y="6134394"/>
              <a:ext cx="1198774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C53645BF-CCA2-9C40-865C-34B5EDE60361}"/>
                </a:ext>
              </a:extLst>
            </p:cNvPr>
            <p:cNvGrpSpPr/>
            <p:nvPr/>
          </p:nvGrpSpPr>
          <p:grpSpPr>
            <a:xfrm rot="16200000">
              <a:off x="2318910" y="5357031"/>
              <a:ext cx="915899" cy="431717"/>
              <a:chOff x="7757785" y="5886192"/>
              <a:chExt cx="508365" cy="239621"/>
            </a:xfrm>
          </p:grpSpPr>
          <p:sp>
            <p:nvSpPr>
              <p:cNvPr id="23" name="Oval 22">
                <a:extLst>
                  <a:ext uri="{FF2B5EF4-FFF2-40B4-BE49-F238E27FC236}">
                    <a16:creationId xmlns:a16="http://schemas.microsoft.com/office/drawing/2014/main" id="{4B663E15-5102-194E-BA49-2889E127D71C}"/>
                  </a:ext>
                </a:extLst>
              </p:cNvPr>
              <p:cNvSpPr/>
              <p:nvPr/>
            </p:nvSpPr>
            <p:spPr>
              <a:xfrm>
                <a:off x="7757785" y="5886192"/>
                <a:ext cx="239621" cy="239621"/>
              </a:xfrm>
              <a:prstGeom prst="ellipse">
                <a:avLst/>
              </a:prstGeom>
              <a:no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/>
              </a:p>
            </p:txBody>
          </p:sp>
          <p:sp>
            <p:nvSpPr>
              <p:cNvPr id="24" name="Oval 23">
                <a:extLst>
                  <a:ext uri="{FF2B5EF4-FFF2-40B4-BE49-F238E27FC236}">
                    <a16:creationId xmlns:a16="http://schemas.microsoft.com/office/drawing/2014/main" id="{0FF778D2-8018-254A-ACD4-739BE0310264}"/>
                  </a:ext>
                </a:extLst>
              </p:cNvPr>
              <p:cNvSpPr/>
              <p:nvPr/>
            </p:nvSpPr>
            <p:spPr>
              <a:xfrm>
                <a:off x="8026529" y="5886192"/>
                <a:ext cx="239621" cy="239621"/>
              </a:xfrm>
              <a:prstGeom prst="ellipse">
                <a:avLst/>
              </a:prstGeom>
              <a:solidFill>
                <a:srgbClr val="B44800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/>
              </a:p>
            </p:txBody>
          </p:sp>
        </p:grp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3AA4C907-8C8D-8A41-8D04-D13BC6DA7558}"/>
              </a:ext>
            </a:extLst>
          </p:cNvPr>
          <p:cNvGrpSpPr/>
          <p:nvPr/>
        </p:nvGrpSpPr>
        <p:grpSpPr>
          <a:xfrm>
            <a:off x="6692408" y="5314368"/>
            <a:ext cx="1081168" cy="820026"/>
            <a:chOff x="6692408" y="5314368"/>
            <a:chExt cx="1081168" cy="820026"/>
          </a:xfrm>
        </p:grpSpPr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9F2E4487-D0F7-A44C-A138-96B9098E0FE9}"/>
                </a:ext>
              </a:extLst>
            </p:cNvPr>
            <p:cNvCxnSpPr>
              <a:cxnSpLocks/>
            </p:cNvCxnSpPr>
            <p:nvPr/>
          </p:nvCxnSpPr>
          <p:spPr>
            <a:xfrm>
              <a:off x="6916975" y="6134394"/>
              <a:ext cx="543009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0" name="Group 29">
              <a:extLst>
                <a:ext uri="{FF2B5EF4-FFF2-40B4-BE49-F238E27FC236}">
                  <a16:creationId xmlns:a16="http://schemas.microsoft.com/office/drawing/2014/main" id="{1E759B7D-D2E9-4448-8412-BCDB43AD9613}"/>
                </a:ext>
              </a:extLst>
            </p:cNvPr>
            <p:cNvGrpSpPr/>
            <p:nvPr/>
          </p:nvGrpSpPr>
          <p:grpSpPr>
            <a:xfrm>
              <a:off x="6692408" y="5314368"/>
              <a:ext cx="1081168" cy="606822"/>
              <a:chOff x="7603987" y="4260259"/>
              <a:chExt cx="851923" cy="478155"/>
            </a:xfrm>
          </p:grpSpPr>
          <p:pic>
            <p:nvPicPr>
              <p:cNvPr id="31" name="Picture 30">
                <a:extLst>
                  <a:ext uri="{FF2B5EF4-FFF2-40B4-BE49-F238E27FC236}">
                    <a16:creationId xmlns:a16="http://schemas.microsoft.com/office/drawing/2014/main" id="{FCEBFE1C-5286-3146-B24B-159B8B0D897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7603987" y="4260259"/>
                <a:ext cx="851923" cy="478155"/>
              </a:xfrm>
              <a:prstGeom prst="rect">
                <a:avLst/>
              </a:prstGeom>
            </p:spPr>
          </p:pic>
          <p:pic>
            <p:nvPicPr>
              <p:cNvPr id="32" name="Picture 31">
                <a:extLst>
                  <a:ext uri="{FF2B5EF4-FFF2-40B4-BE49-F238E27FC236}">
                    <a16:creationId xmlns:a16="http://schemas.microsoft.com/office/drawing/2014/main" id="{39A2A4FC-64CC-AF47-BC5D-074384D61EC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7735815" y="4289235"/>
                <a:ext cx="199154" cy="199154"/>
              </a:xfrm>
              <a:prstGeom prst="rect">
                <a:avLst/>
              </a:prstGeom>
            </p:spPr>
          </p:pic>
          <p:pic>
            <p:nvPicPr>
              <p:cNvPr id="33" name="Picture 32">
                <a:extLst>
                  <a:ext uri="{FF2B5EF4-FFF2-40B4-BE49-F238E27FC236}">
                    <a16:creationId xmlns:a16="http://schemas.microsoft.com/office/drawing/2014/main" id="{D1EAB27C-2A69-2A4D-BE18-142E1CB9809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8134000" y="4289235"/>
                <a:ext cx="199154" cy="199154"/>
              </a:xfrm>
              <a:prstGeom prst="rect">
                <a:avLst/>
              </a:prstGeom>
            </p:spPr>
          </p:pic>
        </p:grp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9290DD12-E954-784F-A81A-BB7AEB560A18}"/>
              </a:ext>
            </a:extLst>
          </p:cNvPr>
          <p:cNvGrpSpPr/>
          <p:nvPr/>
        </p:nvGrpSpPr>
        <p:grpSpPr>
          <a:xfrm>
            <a:off x="7853679" y="5295267"/>
            <a:ext cx="2360838" cy="839127"/>
            <a:chOff x="7853679" y="5295267"/>
            <a:chExt cx="2360838" cy="839127"/>
          </a:xfrm>
        </p:grpSpPr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67CA0EEE-8706-5544-A488-B2D4FB73D0DE}"/>
                </a:ext>
              </a:extLst>
            </p:cNvPr>
            <p:cNvCxnSpPr>
              <a:cxnSpLocks/>
            </p:cNvCxnSpPr>
            <p:nvPr/>
          </p:nvCxnSpPr>
          <p:spPr>
            <a:xfrm>
              <a:off x="7853679" y="6134394"/>
              <a:ext cx="2360838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40" name="Picture 39">
              <a:extLst>
                <a:ext uri="{FF2B5EF4-FFF2-40B4-BE49-F238E27FC236}">
                  <a16:creationId xmlns:a16="http://schemas.microsoft.com/office/drawing/2014/main" id="{12E0F534-869F-0C48-A62A-E0DC9238762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8724905" y="5295267"/>
              <a:ext cx="619200" cy="677250"/>
            </a:xfrm>
            <a:prstGeom prst="rect">
              <a:avLst/>
            </a:prstGeom>
          </p:spPr>
        </p:pic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A2FE56C3-89C0-8449-B1B4-0DE5682A8903}"/>
              </a:ext>
            </a:extLst>
          </p:cNvPr>
          <p:cNvGrpSpPr/>
          <p:nvPr/>
        </p:nvGrpSpPr>
        <p:grpSpPr>
          <a:xfrm>
            <a:off x="4768418" y="5475200"/>
            <a:ext cx="2036116" cy="659194"/>
            <a:chOff x="4768418" y="5475200"/>
            <a:chExt cx="2036116" cy="659194"/>
          </a:xfrm>
        </p:grpSpPr>
        <p:pic>
          <p:nvPicPr>
            <p:cNvPr id="41" name="Picture 40">
              <a:extLst>
                <a:ext uri="{FF2B5EF4-FFF2-40B4-BE49-F238E27FC236}">
                  <a16:creationId xmlns:a16="http://schemas.microsoft.com/office/drawing/2014/main" id="{AB07E97F-A5A0-1745-94F2-6BFFA8620793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5278321" y="5475200"/>
              <a:ext cx="994008" cy="431741"/>
            </a:xfrm>
            <a:prstGeom prst="rect">
              <a:avLst/>
            </a:prstGeom>
          </p:spPr>
        </p:pic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4BC61108-B277-944F-AB57-E124D52FEBCF}"/>
                </a:ext>
              </a:extLst>
            </p:cNvPr>
            <p:cNvCxnSpPr>
              <a:cxnSpLocks/>
            </p:cNvCxnSpPr>
            <p:nvPr/>
          </p:nvCxnSpPr>
          <p:spPr>
            <a:xfrm>
              <a:off x="4768418" y="6134394"/>
              <a:ext cx="2036116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5" name="Rectangle 34"/>
          <p:cNvSpPr/>
          <p:nvPr/>
        </p:nvSpPr>
        <p:spPr>
          <a:xfrm>
            <a:off x="-1" y="917815"/>
            <a:ext cx="1622877" cy="27275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72000" tIns="36000" rIns="72000" bIns="36000">
            <a:spAutoFit/>
          </a:bodyPr>
          <a:lstStyle/>
          <a:p>
            <a:pPr marL="288000"/>
            <a:r>
              <a:rPr lang="en-US" sz="1300" cap="all" spc="5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Planta </a:t>
            </a:r>
            <a:r>
              <a:rPr lang="es-ES_tradnl" sz="1300" cap="all" spc="5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baja</a:t>
            </a:r>
            <a:endParaRPr lang="es-ES_tradnl" sz="1300" cap="all" spc="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34" name="Picture 33">
            <a:extLst>
              <a:ext uri="{FF2B5EF4-FFF2-40B4-BE49-F238E27FC236}">
                <a16:creationId xmlns:a16="http://schemas.microsoft.com/office/drawing/2014/main" id="{9350BC3F-FDD5-D04C-B7DF-C952C48AB774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42429" y="271707"/>
            <a:ext cx="6143757" cy="43388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10400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214905" y="6242400"/>
            <a:ext cx="10178031" cy="367788"/>
          </a:xfrm>
          <a:prstGeom prst="rect">
            <a:avLst/>
          </a:prstGeom>
        </p:spPr>
        <p:txBody>
          <a:bodyPr wrap="square" lIns="90000">
            <a:noAutofit/>
          </a:bodyPr>
          <a:lstStyle/>
          <a:p>
            <a:pPr algn="ctr"/>
            <a:r>
              <a:rPr lang="en-US" sz="2200" spc="50" dirty="0">
                <a:latin typeface="Calibri" charset="0"/>
                <a:ea typeface="Calibri" charset="0"/>
                <a:cs typeface="Calibri" charset="0"/>
              </a:rPr>
              <a:t>AL LADO DE LA SALA DE LACTANCIA ESTÁN LOS ASEOS </a:t>
            </a:r>
          </a:p>
        </p:txBody>
      </p:sp>
      <p:cxnSp>
        <p:nvCxnSpPr>
          <p:cNvPr id="54" name="Straight Connector 53"/>
          <p:cNvCxnSpPr/>
          <p:nvPr/>
        </p:nvCxnSpPr>
        <p:spPr>
          <a:xfrm>
            <a:off x="307905" y="4718106"/>
            <a:ext cx="10078968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7" name="Group 26"/>
          <p:cNvGrpSpPr/>
          <p:nvPr/>
        </p:nvGrpSpPr>
        <p:grpSpPr>
          <a:xfrm>
            <a:off x="524712" y="3130079"/>
            <a:ext cx="3490881" cy="716707"/>
            <a:chOff x="524712" y="3130079"/>
            <a:chExt cx="3490881" cy="716707"/>
          </a:xfrm>
        </p:grpSpPr>
        <p:sp>
          <p:nvSpPr>
            <p:cNvPr id="28" name="Rectangle 27"/>
            <p:cNvSpPr/>
            <p:nvPr/>
          </p:nvSpPr>
          <p:spPr>
            <a:xfrm>
              <a:off x="524712" y="3130079"/>
              <a:ext cx="2666966" cy="716707"/>
            </a:xfrm>
            <a:prstGeom prst="rect">
              <a:avLst/>
            </a:prstGeom>
          </p:spPr>
          <p:txBody>
            <a:bodyPr wrap="square" lIns="0" tIns="0" rIns="0" bIns="0" anchor="ctr">
              <a:noAutofit/>
            </a:bodyPr>
            <a:lstStyle/>
            <a:p>
              <a:pPr algn="r">
                <a:lnSpc>
                  <a:spcPts val="3300"/>
                </a:lnSpc>
              </a:pPr>
              <a:r>
                <a:rPr lang="es-ES_tradnl" sz="3300" cap="all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charset="0"/>
                  <a:ea typeface="Calibri Light" charset="0"/>
                  <a:cs typeface="Calibri Light" charset="0"/>
                </a:rPr>
                <a:t>ASEOS</a:t>
              </a:r>
            </a:p>
          </p:txBody>
        </p:sp>
        <p:cxnSp>
          <p:nvCxnSpPr>
            <p:cNvPr id="29" name="Straight Arrow Connector 28"/>
            <p:cNvCxnSpPr/>
            <p:nvPr/>
          </p:nvCxnSpPr>
          <p:spPr>
            <a:xfrm>
              <a:off x="3422965" y="3449951"/>
              <a:ext cx="592628" cy="0"/>
            </a:xfrm>
            <a:prstGeom prst="straightConnector1">
              <a:avLst/>
            </a:prstGeom>
            <a:ln w="76200" cap="rnd">
              <a:solidFill>
                <a:schemeClr val="bg1">
                  <a:lumMod val="75000"/>
                </a:schemeClr>
              </a:solidFill>
              <a:tailEnd type="arrow" w="lg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DA0FBA23-6A1B-8F4F-AE99-DD0240748926}"/>
              </a:ext>
            </a:extLst>
          </p:cNvPr>
          <p:cNvGrpSpPr/>
          <p:nvPr/>
        </p:nvGrpSpPr>
        <p:grpSpPr>
          <a:xfrm>
            <a:off x="7686904" y="5297619"/>
            <a:ext cx="827850" cy="836775"/>
            <a:chOff x="8731657" y="5297619"/>
            <a:chExt cx="827850" cy="836775"/>
          </a:xfrm>
        </p:grpSpPr>
        <p:pic>
          <p:nvPicPr>
            <p:cNvPr id="14" name="Picture 13"/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793154" y="5297619"/>
              <a:ext cx="704857" cy="630527"/>
            </a:xfrm>
            <a:prstGeom prst="rect">
              <a:avLst/>
            </a:prstGeom>
          </p:spPr>
        </p:pic>
        <p:cxnSp>
          <p:nvCxnSpPr>
            <p:cNvPr id="15" name="Straight Connector 14"/>
            <p:cNvCxnSpPr/>
            <p:nvPr/>
          </p:nvCxnSpPr>
          <p:spPr>
            <a:xfrm>
              <a:off x="8731657" y="6134394"/>
              <a:ext cx="827850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1B07CCDE-0251-C04E-A49A-AE9191902986}"/>
              </a:ext>
            </a:extLst>
          </p:cNvPr>
          <p:cNvGrpSpPr/>
          <p:nvPr/>
        </p:nvGrpSpPr>
        <p:grpSpPr>
          <a:xfrm>
            <a:off x="6260035" y="5314368"/>
            <a:ext cx="1081168" cy="820026"/>
            <a:chOff x="5132366" y="5314368"/>
            <a:chExt cx="1081168" cy="820026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5306940" y="6134394"/>
              <a:ext cx="681221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1" name="Group 20"/>
            <p:cNvGrpSpPr/>
            <p:nvPr/>
          </p:nvGrpSpPr>
          <p:grpSpPr>
            <a:xfrm>
              <a:off x="5132366" y="5314368"/>
              <a:ext cx="1081168" cy="606822"/>
              <a:chOff x="7603987" y="4260259"/>
              <a:chExt cx="851923" cy="478155"/>
            </a:xfrm>
          </p:grpSpPr>
          <p:pic>
            <p:nvPicPr>
              <p:cNvPr id="23" name="Picture 22"/>
              <p:cNvPicPr>
                <a:picLocks noChangeAspect="1"/>
              </p:cNvPicPr>
              <p:nvPr/>
            </p:nvPicPr>
            <p:blipFill>
              <a:blip r:embed="rId3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7603987" y="4260259"/>
                <a:ext cx="851923" cy="478155"/>
              </a:xfrm>
              <a:prstGeom prst="rect">
                <a:avLst/>
              </a:prstGeom>
            </p:spPr>
          </p:pic>
          <p:pic>
            <p:nvPicPr>
              <p:cNvPr id="24" name="Picture 23"/>
              <p:cNvPicPr>
                <a:picLocks noChangeAspect="1"/>
              </p:cNvPicPr>
              <p:nvPr/>
            </p:nvPicPr>
            <p:blipFill>
              <a:blip r:embed="rId4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7735815" y="4289235"/>
                <a:ext cx="199154" cy="199154"/>
              </a:xfrm>
              <a:prstGeom prst="rect">
                <a:avLst/>
              </a:prstGeom>
            </p:spPr>
          </p:pic>
          <p:pic>
            <p:nvPicPr>
              <p:cNvPr id="25" name="Picture 24"/>
              <p:cNvPicPr>
                <a:picLocks noChangeAspect="1"/>
              </p:cNvPicPr>
              <p:nvPr/>
            </p:nvPicPr>
            <p:blipFill>
              <a:blip r:embed="rId4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8134000" y="4289235"/>
                <a:ext cx="199154" cy="199154"/>
              </a:xfrm>
              <a:prstGeom prst="rect">
                <a:avLst/>
              </a:prstGeom>
            </p:spPr>
          </p:pic>
        </p:grpSp>
      </p:grpSp>
      <p:grpSp>
        <p:nvGrpSpPr>
          <p:cNvPr id="26" name="Group 25"/>
          <p:cNvGrpSpPr/>
          <p:nvPr/>
        </p:nvGrpSpPr>
        <p:grpSpPr>
          <a:xfrm>
            <a:off x="2338840" y="5480507"/>
            <a:ext cx="915899" cy="653887"/>
            <a:chOff x="1373159" y="5480507"/>
            <a:chExt cx="915899" cy="653887"/>
          </a:xfrm>
        </p:grpSpPr>
        <p:cxnSp>
          <p:nvCxnSpPr>
            <p:cNvPr id="30" name="Straight Connector 29"/>
            <p:cNvCxnSpPr/>
            <p:nvPr/>
          </p:nvCxnSpPr>
          <p:spPr>
            <a:xfrm>
              <a:off x="1513397" y="6134394"/>
              <a:ext cx="635423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1" name="Group 30">
              <a:extLst>
                <a:ext uri="{FF2B5EF4-FFF2-40B4-BE49-F238E27FC236}">
                  <a16:creationId xmlns:a16="http://schemas.microsoft.com/office/drawing/2014/main" id="{C53645BF-CCA2-9C40-865C-34B5EDE60361}"/>
                </a:ext>
              </a:extLst>
            </p:cNvPr>
            <p:cNvGrpSpPr/>
            <p:nvPr/>
          </p:nvGrpSpPr>
          <p:grpSpPr>
            <a:xfrm>
              <a:off x="1373159" y="5480507"/>
              <a:ext cx="915899" cy="431717"/>
              <a:chOff x="7757785" y="5886192"/>
              <a:chExt cx="508365" cy="239621"/>
            </a:xfrm>
          </p:grpSpPr>
          <p:sp>
            <p:nvSpPr>
              <p:cNvPr id="32" name="Oval 31">
                <a:extLst>
                  <a:ext uri="{FF2B5EF4-FFF2-40B4-BE49-F238E27FC236}">
                    <a16:creationId xmlns:a16="http://schemas.microsoft.com/office/drawing/2014/main" id="{4B663E15-5102-194E-BA49-2889E127D71C}"/>
                  </a:ext>
                </a:extLst>
              </p:cNvPr>
              <p:cNvSpPr/>
              <p:nvPr/>
            </p:nvSpPr>
            <p:spPr>
              <a:xfrm>
                <a:off x="7757785" y="5886192"/>
                <a:ext cx="239621" cy="239621"/>
              </a:xfrm>
              <a:prstGeom prst="ellipse">
                <a:avLst/>
              </a:prstGeom>
              <a:no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/>
              </a:p>
            </p:txBody>
          </p:sp>
          <p:sp>
            <p:nvSpPr>
              <p:cNvPr id="33" name="Oval 32">
                <a:extLst>
                  <a:ext uri="{FF2B5EF4-FFF2-40B4-BE49-F238E27FC236}">
                    <a16:creationId xmlns:a16="http://schemas.microsoft.com/office/drawing/2014/main" id="{0FF778D2-8018-254A-ACD4-739BE0310264}"/>
                  </a:ext>
                </a:extLst>
              </p:cNvPr>
              <p:cNvSpPr/>
              <p:nvPr/>
            </p:nvSpPr>
            <p:spPr>
              <a:xfrm>
                <a:off x="8026529" y="5886192"/>
                <a:ext cx="239621" cy="239621"/>
              </a:xfrm>
              <a:prstGeom prst="ellipse">
                <a:avLst/>
              </a:prstGeom>
              <a:solidFill>
                <a:srgbClr val="B44800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/>
              </a:p>
            </p:txBody>
          </p:sp>
        </p:grp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F622B490-24FD-7D43-95AB-86C848DEBC12}"/>
              </a:ext>
            </a:extLst>
          </p:cNvPr>
          <p:cNvGrpSpPr/>
          <p:nvPr/>
        </p:nvGrpSpPr>
        <p:grpSpPr>
          <a:xfrm>
            <a:off x="3933595" y="5295267"/>
            <a:ext cx="2360838" cy="839127"/>
            <a:chOff x="7853679" y="5295267"/>
            <a:chExt cx="2360838" cy="839127"/>
          </a:xfrm>
        </p:grpSpPr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D9376CAC-ED0F-334F-ACE8-F509B334D360}"/>
                </a:ext>
              </a:extLst>
            </p:cNvPr>
            <p:cNvCxnSpPr>
              <a:cxnSpLocks/>
            </p:cNvCxnSpPr>
            <p:nvPr/>
          </p:nvCxnSpPr>
          <p:spPr>
            <a:xfrm>
              <a:off x="7853679" y="6134394"/>
              <a:ext cx="2360838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37" name="Picture 36">
              <a:extLst>
                <a:ext uri="{FF2B5EF4-FFF2-40B4-BE49-F238E27FC236}">
                  <a16:creationId xmlns:a16="http://schemas.microsoft.com/office/drawing/2014/main" id="{65219A3C-CC20-8545-A3C8-E4FC2420A74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8724905" y="5295267"/>
              <a:ext cx="619200" cy="677250"/>
            </a:xfrm>
            <a:prstGeom prst="rect">
              <a:avLst/>
            </a:prstGeom>
          </p:spPr>
        </p:pic>
      </p:grpSp>
      <p:sp>
        <p:nvSpPr>
          <p:cNvPr id="38" name="Rectangle 37"/>
          <p:cNvSpPr/>
          <p:nvPr/>
        </p:nvSpPr>
        <p:spPr>
          <a:xfrm>
            <a:off x="0" y="917815"/>
            <a:ext cx="1611086" cy="272753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72000" tIns="36000" rIns="72000" bIns="36000">
            <a:spAutoFit/>
          </a:bodyPr>
          <a:lstStyle/>
          <a:p>
            <a:pPr marL="288000"/>
            <a:r>
              <a:rPr lang="es-ES_tradnl" sz="1300" cap="all" spc="5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Planta baja</a:t>
            </a:r>
            <a:endParaRPr lang="es-ES_tradnl" sz="1300" cap="all" spc="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34" name="Picture 33">
            <a:extLst>
              <a:ext uri="{FF2B5EF4-FFF2-40B4-BE49-F238E27FC236}">
                <a16:creationId xmlns:a16="http://schemas.microsoft.com/office/drawing/2014/main" id="{AEE2FE44-8464-7C4C-B59B-74C39CD92884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36432" y="274399"/>
            <a:ext cx="6145718" cy="43357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90850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214905" y="6242400"/>
            <a:ext cx="10178031" cy="367788"/>
          </a:xfrm>
          <a:prstGeom prst="rect">
            <a:avLst/>
          </a:prstGeom>
        </p:spPr>
        <p:txBody>
          <a:bodyPr wrap="square" lIns="90000">
            <a:noAutofit/>
          </a:bodyPr>
          <a:lstStyle/>
          <a:p>
            <a:pPr algn="ctr"/>
            <a:r>
              <a:rPr lang="en-US" sz="2200" spc="50" dirty="0">
                <a:latin typeface="Calibri" charset="0"/>
                <a:ea typeface="Calibri" charset="0"/>
                <a:cs typeface="Calibri" charset="0"/>
              </a:rPr>
              <a:t>EN LA </a:t>
            </a:r>
            <a:r>
              <a:rPr lang="en-US" sz="2200" spc="50" dirty="0">
                <a:latin typeface="Calibri" charset="0"/>
                <a:cs typeface="Calibri" charset="0"/>
              </a:rPr>
              <a:t>ENTRADA DESDE EL PUENTE A LA </a:t>
            </a:r>
            <a:r>
              <a:rPr lang="en-US" sz="2200" spc="50" dirty="0">
                <a:latin typeface="Calibri" charset="0"/>
                <a:ea typeface="Calibri" charset="0"/>
                <a:cs typeface="Calibri" charset="0"/>
              </a:rPr>
              <a:t>IZQUIERDA ESTÁ LA CAFETERÍA </a:t>
            </a:r>
          </a:p>
        </p:txBody>
      </p:sp>
      <p:cxnSp>
        <p:nvCxnSpPr>
          <p:cNvPr id="54" name="Straight Connector 53"/>
          <p:cNvCxnSpPr/>
          <p:nvPr/>
        </p:nvCxnSpPr>
        <p:spPr>
          <a:xfrm>
            <a:off x="307905" y="4718106"/>
            <a:ext cx="10078968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7" name="Group 26"/>
          <p:cNvGrpSpPr/>
          <p:nvPr/>
        </p:nvGrpSpPr>
        <p:grpSpPr>
          <a:xfrm>
            <a:off x="524712" y="3130079"/>
            <a:ext cx="3490881" cy="716707"/>
            <a:chOff x="524712" y="3130079"/>
            <a:chExt cx="3490881" cy="716707"/>
          </a:xfrm>
        </p:grpSpPr>
        <p:sp>
          <p:nvSpPr>
            <p:cNvPr id="28" name="Rectangle 27"/>
            <p:cNvSpPr/>
            <p:nvPr/>
          </p:nvSpPr>
          <p:spPr>
            <a:xfrm>
              <a:off x="524712" y="3130079"/>
              <a:ext cx="2666966" cy="716707"/>
            </a:xfrm>
            <a:prstGeom prst="rect">
              <a:avLst/>
            </a:prstGeom>
          </p:spPr>
          <p:txBody>
            <a:bodyPr wrap="square" lIns="0" tIns="0" rIns="0" bIns="0" anchor="ctr">
              <a:noAutofit/>
            </a:bodyPr>
            <a:lstStyle/>
            <a:p>
              <a:pPr algn="r">
                <a:lnSpc>
                  <a:spcPts val="3300"/>
                </a:lnSpc>
              </a:pPr>
              <a:r>
                <a:rPr lang="es-ES_tradnl" sz="3300" cap="all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charset="0"/>
                  <a:ea typeface="Calibri Light" charset="0"/>
                  <a:cs typeface="Calibri Light" charset="0"/>
                </a:rPr>
                <a:t>CAFETERÍA</a:t>
              </a:r>
            </a:p>
          </p:txBody>
        </p:sp>
        <p:cxnSp>
          <p:nvCxnSpPr>
            <p:cNvPr id="29" name="Straight Arrow Connector 28"/>
            <p:cNvCxnSpPr/>
            <p:nvPr/>
          </p:nvCxnSpPr>
          <p:spPr>
            <a:xfrm>
              <a:off x="3422965" y="3449951"/>
              <a:ext cx="592628" cy="0"/>
            </a:xfrm>
            <a:prstGeom prst="straightConnector1">
              <a:avLst/>
            </a:prstGeom>
            <a:ln w="76200" cap="rnd">
              <a:solidFill>
                <a:schemeClr val="bg1">
                  <a:lumMod val="75000"/>
                </a:schemeClr>
              </a:solidFill>
              <a:tailEnd type="arrow" w="lg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1" name="Group 20"/>
          <p:cNvGrpSpPr/>
          <p:nvPr/>
        </p:nvGrpSpPr>
        <p:grpSpPr>
          <a:xfrm>
            <a:off x="5856642" y="5320705"/>
            <a:ext cx="1305622" cy="813689"/>
            <a:chOff x="1763847" y="5320705"/>
            <a:chExt cx="1305622" cy="813689"/>
          </a:xfrm>
        </p:grpSpPr>
        <p:cxnSp>
          <p:nvCxnSpPr>
            <p:cNvPr id="23" name="Straight Connector 22"/>
            <p:cNvCxnSpPr/>
            <p:nvPr/>
          </p:nvCxnSpPr>
          <p:spPr>
            <a:xfrm>
              <a:off x="1763847" y="6134394"/>
              <a:ext cx="1305622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4" name="Group 23"/>
            <p:cNvGrpSpPr>
              <a:grpSpLocks/>
            </p:cNvGrpSpPr>
            <p:nvPr/>
          </p:nvGrpSpPr>
          <p:grpSpPr>
            <a:xfrm flipH="1">
              <a:off x="1902433" y="5320705"/>
              <a:ext cx="1028451" cy="734862"/>
              <a:chOff x="4890374" y="5724275"/>
              <a:chExt cx="905568" cy="647058"/>
            </a:xfrm>
          </p:grpSpPr>
          <p:pic>
            <p:nvPicPr>
              <p:cNvPr id="25" name="Picture 24"/>
              <p:cNvPicPr>
                <a:picLocks noChangeAspect="1"/>
              </p:cNvPicPr>
              <p:nvPr/>
            </p:nvPicPr>
            <p:blipFill>
              <a:blip r:embed="rId2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5324047" y="5724276"/>
                <a:ext cx="471895" cy="471895"/>
              </a:xfrm>
              <a:prstGeom prst="rect">
                <a:avLst/>
              </a:prstGeom>
            </p:spPr>
          </p:pic>
          <p:pic>
            <p:nvPicPr>
              <p:cNvPr id="26" name="Picture 25"/>
              <p:cNvPicPr>
                <a:picLocks noChangeAspect="1"/>
              </p:cNvPicPr>
              <p:nvPr/>
            </p:nvPicPr>
            <p:blipFill>
              <a:blip r:embed="rId3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flipH="1">
                <a:off x="4890374" y="5724275"/>
                <a:ext cx="475200" cy="475200"/>
              </a:xfrm>
              <a:prstGeom prst="rect">
                <a:avLst/>
              </a:prstGeom>
            </p:spPr>
          </p:pic>
          <p:pic>
            <p:nvPicPr>
              <p:cNvPr id="30" name="Picture 29"/>
              <p:cNvPicPr>
                <a:picLocks noChangeAspect="1"/>
              </p:cNvPicPr>
              <p:nvPr/>
            </p:nvPicPr>
            <p:blipFill>
              <a:blip r:embed="rId4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16200000">
                <a:off x="5482334" y="6172179"/>
                <a:ext cx="199154" cy="199154"/>
              </a:xfrm>
              <a:prstGeom prst="rect">
                <a:avLst/>
              </a:prstGeom>
            </p:spPr>
          </p:pic>
        </p:grpSp>
      </p:grpSp>
      <p:grpSp>
        <p:nvGrpSpPr>
          <p:cNvPr id="31" name="Group 30"/>
          <p:cNvGrpSpPr/>
          <p:nvPr/>
        </p:nvGrpSpPr>
        <p:grpSpPr>
          <a:xfrm>
            <a:off x="8231819" y="5320852"/>
            <a:ext cx="1217661" cy="813542"/>
            <a:chOff x="6793730" y="5320852"/>
            <a:chExt cx="1217661" cy="813542"/>
          </a:xfrm>
        </p:grpSpPr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57C0F16A-0338-E342-ACD6-113DB065A741}"/>
                </a:ext>
              </a:extLst>
            </p:cNvPr>
            <p:cNvCxnSpPr>
              <a:cxnSpLocks/>
            </p:cNvCxnSpPr>
            <p:nvPr/>
          </p:nvCxnSpPr>
          <p:spPr>
            <a:xfrm>
              <a:off x="6793730" y="6134394"/>
              <a:ext cx="1217661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33" name="Picture 32">
              <a:extLst>
                <a:ext uri="{FF2B5EF4-FFF2-40B4-BE49-F238E27FC236}">
                  <a16:creationId xmlns:a16="http://schemas.microsoft.com/office/drawing/2014/main" id="{0CD8DD02-D17B-5345-B529-938AD2D0590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109160" y="5320852"/>
              <a:ext cx="586800" cy="586800"/>
            </a:xfrm>
            <a:prstGeom prst="rect">
              <a:avLst/>
            </a:prstGeom>
          </p:spPr>
        </p:pic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B9B6BC1C-3A23-7249-B66B-11F96ADEB9C6}"/>
              </a:ext>
            </a:extLst>
          </p:cNvPr>
          <p:cNvGrpSpPr/>
          <p:nvPr/>
        </p:nvGrpSpPr>
        <p:grpSpPr>
          <a:xfrm>
            <a:off x="7019926" y="5314368"/>
            <a:ext cx="1081168" cy="820026"/>
            <a:chOff x="5132366" y="5314368"/>
            <a:chExt cx="1081168" cy="820026"/>
          </a:xfrm>
        </p:grpSpPr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9F2E4487-D0F7-A44C-A138-96B9098E0FE9}"/>
                </a:ext>
              </a:extLst>
            </p:cNvPr>
            <p:cNvCxnSpPr>
              <a:cxnSpLocks/>
            </p:cNvCxnSpPr>
            <p:nvPr/>
          </p:nvCxnSpPr>
          <p:spPr>
            <a:xfrm>
              <a:off x="5356933" y="6134394"/>
              <a:ext cx="543009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6" name="Group 35">
              <a:extLst>
                <a:ext uri="{FF2B5EF4-FFF2-40B4-BE49-F238E27FC236}">
                  <a16:creationId xmlns:a16="http://schemas.microsoft.com/office/drawing/2014/main" id="{1E759B7D-D2E9-4448-8412-BCDB43AD9613}"/>
                </a:ext>
              </a:extLst>
            </p:cNvPr>
            <p:cNvGrpSpPr/>
            <p:nvPr/>
          </p:nvGrpSpPr>
          <p:grpSpPr>
            <a:xfrm>
              <a:off x="5132366" y="5314368"/>
              <a:ext cx="1081168" cy="606822"/>
              <a:chOff x="7603987" y="4260259"/>
              <a:chExt cx="851923" cy="478155"/>
            </a:xfrm>
          </p:grpSpPr>
          <p:pic>
            <p:nvPicPr>
              <p:cNvPr id="37" name="Picture 36">
                <a:extLst>
                  <a:ext uri="{FF2B5EF4-FFF2-40B4-BE49-F238E27FC236}">
                    <a16:creationId xmlns:a16="http://schemas.microsoft.com/office/drawing/2014/main" id="{FCEBFE1C-5286-3146-B24B-159B8B0D897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7603987" y="4260259"/>
                <a:ext cx="851923" cy="478155"/>
              </a:xfrm>
              <a:prstGeom prst="rect">
                <a:avLst/>
              </a:prstGeom>
            </p:spPr>
          </p:pic>
          <p:pic>
            <p:nvPicPr>
              <p:cNvPr id="38" name="Picture 37">
                <a:extLst>
                  <a:ext uri="{FF2B5EF4-FFF2-40B4-BE49-F238E27FC236}">
                    <a16:creationId xmlns:a16="http://schemas.microsoft.com/office/drawing/2014/main" id="{39A2A4FC-64CC-AF47-BC5D-074384D61EC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7735815" y="4289235"/>
                <a:ext cx="199154" cy="199154"/>
              </a:xfrm>
              <a:prstGeom prst="rect">
                <a:avLst/>
              </a:prstGeom>
            </p:spPr>
          </p:pic>
          <p:pic>
            <p:nvPicPr>
              <p:cNvPr id="39" name="Picture 38">
                <a:extLst>
                  <a:ext uri="{FF2B5EF4-FFF2-40B4-BE49-F238E27FC236}">
                    <a16:creationId xmlns:a16="http://schemas.microsoft.com/office/drawing/2014/main" id="{D1EAB27C-2A69-2A4D-BE18-142E1CB9809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8134000" y="4289235"/>
                <a:ext cx="199154" cy="199154"/>
              </a:xfrm>
              <a:prstGeom prst="rect">
                <a:avLst/>
              </a:prstGeom>
            </p:spPr>
          </p:pic>
        </p:grp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E4BE9BF4-7C92-7B4D-9983-B693BAE85774}"/>
              </a:ext>
            </a:extLst>
          </p:cNvPr>
          <p:cNvGrpSpPr/>
          <p:nvPr/>
        </p:nvGrpSpPr>
        <p:grpSpPr>
          <a:xfrm>
            <a:off x="1827192" y="5219999"/>
            <a:ext cx="1145252" cy="914395"/>
            <a:chOff x="3468959" y="5219999"/>
            <a:chExt cx="1145252" cy="914395"/>
          </a:xfrm>
        </p:grpSpPr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5A4DD205-4FC4-C24C-AE9E-0DF519DD7ED9}"/>
                </a:ext>
              </a:extLst>
            </p:cNvPr>
            <p:cNvCxnSpPr/>
            <p:nvPr/>
          </p:nvCxnSpPr>
          <p:spPr>
            <a:xfrm>
              <a:off x="3468959" y="6134394"/>
              <a:ext cx="1145252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43" name="Group 42">
              <a:extLst>
                <a:ext uri="{FF2B5EF4-FFF2-40B4-BE49-F238E27FC236}">
                  <a16:creationId xmlns:a16="http://schemas.microsoft.com/office/drawing/2014/main" id="{64D35F31-171B-4140-A005-AF0B9E3F4973}"/>
                </a:ext>
              </a:extLst>
            </p:cNvPr>
            <p:cNvGrpSpPr/>
            <p:nvPr/>
          </p:nvGrpSpPr>
          <p:grpSpPr>
            <a:xfrm>
              <a:off x="3773562" y="5219999"/>
              <a:ext cx="536046" cy="783541"/>
              <a:chOff x="1067619" y="1253110"/>
              <a:chExt cx="421316" cy="615841"/>
            </a:xfrm>
          </p:grpSpPr>
          <p:pic>
            <p:nvPicPr>
              <p:cNvPr id="44" name="Picture 43">
                <a:extLst>
                  <a:ext uri="{FF2B5EF4-FFF2-40B4-BE49-F238E27FC236}">
                    <a16:creationId xmlns:a16="http://schemas.microsoft.com/office/drawing/2014/main" id="{75862C7A-1CE8-E747-8433-C63B670446E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067619" y="1253110"/>
                <a:ext cx="421316" cy="421316"/>
              </a:xfrm>
              <a:prstGeom prst="rect">
                <a:avLst/>
              </a:prstGeom>
            </p:spPr>
          </p:pic>
          <p:pic>
            <p:nvPicPr>
              <p:cNvPr id="45" name="Picture 44">
                <a:extLst>
                  <a:ext uri="{FF2B5EF4-FFF2-40B4-BE49-F238E27FC236}">
                    <a16:creationId xmlns:a16="http://schemas.microsoft.com/office/drawing/2014/main" id="{187539C0-696F-0046-9F86-91D17F5859D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16200000">
                <a:off x="1178700" y="1669797"/>
                <a:ext cx="199154" cy="199154"/>
              </a:xfrm>
              <a:prstGeom prst="rect">
                <a:avLst/>
              </a:prstGeom>
            </p:spPr>
          </p:pic>
        </p:grp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2DFB5C5A-41F9-9A45-B082-0BC6BEF260E6}"/>
              </a:ext>
            </a:extLst>
          </p:cNvPr>
          <p:cNvGrpSpPr/>
          <p:nvPr/>
        </p:nvGrpSpPr>
        <p:grpSpPr>
          <a:xfrm>
            <a:off x="4175244" y="5287663"/>
            <a:ext cx="1081168" cy="846731"/>
            <a:chOff x="4030492" y="5287663"/>
            <a:chExt cx="1081168" cy="846731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2E3E573B-E511-A040-979D-EA50707C626F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4030492" y="5287663"/>
              <a:ext cx="1081168" cy="686126"/>
            </a:xfrm>
            <a:prstGeom prst="rect">
              <a:avLst/>
            </a:prstGeom>
          </p:spPr>
        </p:pic>
        <p:cxnSp>
          <p:nvCxnSpPr>
            <p:cNvPr id="48" name="Straight Connector 47">
              <a:extLst>
                <a:ext uri="{FF2B5EF4-FFF2-40B4-BE49-F238E27FC236}">
                  <a16:creationId xmlns:a16="http://schemas.microsoft.com/office/drawing/2014/main" id="{2704B027-EDC1-4A48-9F6F-5E1B073A2CB3}"/>
                </a:ext>
              </a:extLst>
            </p:cNvPr>
            <p:cNvCxnSpPr>
              <a:cxnSpLocks/>
            </p:cNvCxnSpPr>
            <p:nvPr/>
          </p:nvCxnSpPr>
          <p:spPr>
            <a:xfrm>
              <a:off x="4060814" y="6134394"/>
              <a:ext cx="984999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46" name="Picture 45">
            <a:extLst>
              <a:ext uri="{FF2B5EF4-FFF2-40B4-BE49-F238E27FC236}">
                <a16:creationId xmlns:a16="http://schemas.microsoft.com/office/drawing/2014/main" id="{3E7EDACD-1A38-A24E-944D-F3EE4C5B31FC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31798" y="260082"/>
            <a:ext cx="6153348" cy="4348658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BC80995B-E4DF-5F32-2344-9F5D624ED0E8}"/>
              </a:ext>
            </a:extLst>
          </p:cNvPr>
          <p:cNvSpPr/>
          <p:nvPr/>
        </p:nvSpPr>
        <p:spPr>
          <a:xfrm>
            <a:off x="0" y="917815"/>
            <a:ext cx="1611086" cy="272753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72000" tIns="36000" rIns="72000" bIns="36000">
            <a:spAutoFit/>
          </a:bodyPr>
          <a:lstStyle/>
          <a:p>
            <a:pPr marL="288000"/>
            <a:r>
              <a:rPr lang="es-ES_tradnl" sz="1300" cap="all" spc="5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Planta baja</a:t>
            </a:r>
            <a:endParaRPr lang="es-ES_tradnl" sz="1300" cap="all" spc="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32380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214905" y="6242400"/>
            <a:ext cx="10178031" cy="367788"/>
          </a:xfrm>
          <a:prstGeom prst="rect">
            <a:avLst/>
          </a:prstGeom>
        </p:spPr>
        <p:txBody>
          <a:bodyPr wrap="square" lIns="90000">
            <a:noAutofit/>
          </a:bodyPr>
          <a:lstStyle/>
          <a:p>
            <a:pPr algn="ctr"/>
            <a:r>
              <a:rPr lang="en-US" sz="2200" spc="50" dirty="0">
                <a:latin typeface="Calibri" charset="0"/>
                <a:ea typeface="Calibri" charset="0"/>
                <a:cs typeface="Calibri" charset="0"/>
              </a:rPr>
              <a:t>A LA DERECHA DE LA CAFETERÍA ESTÁN LAS TAQUILLAS</a:t>
            </a:r>
          </a:p>
        </p:txBody>
      </p:sp>
      <p:cxnSp>
        <p:nvCxnSpPr>
          <p:cNvPr id="54" name="Straight Connector 53"/>
          <p:cNvCxnSpPr/>
          <p:nvPr/>
        </p:nvCxnSpPr>
        <p:spPr>
          <a:xfrm>
            <a:off x="307905" y="4718106"/>
            <a:ext cx="10078968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7" name="Group 26"/>
          <p:cNvGrpSpPr/>
          <p:nvPr/>
        </p:nvGrpSpPr>
        <p:grpSpPr>
          <a:xfrm>
            <a:off x="524712" y="3130079"/>
            <a:ext cx="3490881" cy="716707"/>
            <a:chOff x="524712" y="3130079"/>
            <a:chExt cx="3490881" cy="716707"/>
          </a:xfrm>
        </p:grpSpPr>
        <p:sp>
          <p:nvSpPr>
            <p:cNvPr id="28" name="Rectangle 27"/>
            <p:cNvSpPr/>
            <p:nvPr/>
          </p:nvSpPr>
          <p:spPr>
            <a:xfrm>
              <a:off x="524712" y="3130079"/>
              <a:ext cx="2666966" cy="716707"/>
            </a:xfrm>
            <a:prstGeom prst="rect">
              <a:avLst/>
            </a:prstGeom>
          </p:spPr>
          <p:txBody>
            <a:bodyPr wrap="square" lIns="0" tIns="0" rIns="0" bIns="0" anchor="ctr">
              <a:noAutofit/>
            </a:bodyPr>
            <a:lstStyle/>
            <a:p>
              <a:pPr algn="r">
                <a:lnSpc>
                  <a:spcPts val="3300"/>
                </a:lnSpc>
              </a:pPr>
              <a:r>
                <a:rPr lang="es-ES_tradnl" sz="3300" cap="all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charset="0"/>
                  <a:ea typeface="Calibri Light" charset="0"/>
                  <a:cs typeface="Calibri Light" charset="0"/>
                </a:rPr>
                <a:t>TAQUILLAS</a:t>
              </a:r>
            </a:p>
          </p:txBody>
        </p:sp>
        <p:cxnSp>
          <p:nvCxnSpPr>
            <p:cNvPr id="29" name="Straight Arrow Connector 28"/>
            <p:cNvCxnSpPr/>
            <p:nvPr/>
          </p:nvCxnSpPr>
          <p:spPr>
            <a:xfrm>
              <a:off x="3422965" y="3449951"/>
              <a:ext cx="592628" cy="0"/>
            </a:xfrm>
            <a:prstGeom prst="straightConnector1">
              <a:avLst/>
            </a:prstGeom>
            <a:ln w="76200" cap="rnd">
              <a:solidFill>
                <a:schemeClr val="bg1">
                  <a:lumMod val="75000"/>
                </a:schemeClr>
              </a:solidFill>
              <a:tailEnd type="arrow" w="lg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" name="Group 13"/>
          <p:cNvGrpSpPr/>
          <p:nvPr/>
        </p:nvGrpSpPr>
        <p:grpSpPr>
          <a:xfrm>
            <a:off x="7248491" y="5231491"/>
            <a:ext cx="1261028" cy="902903"/>
            <a:chOff x="5254736" y="5231491"/>
            <a:chExt cx="1261028" cy="902903"/>
          </a:xfrm>
        </p:grpSpPr>
        <p:cxnSp>
          <p:nvCxnSpPr>
            <p:cNvPr id="15" name="Straight Connector 14"/>
            <p:cNvCxnSpPr>
              <a:cxnSpLocks/>
            </p:cNvCxnSpPr>
            <p:nvPr/>
          </p:nvCxnSpPr>
          <p:spPr>
            <a:xfrm>
              <a:off x="5254736" y="6134394"/>
              <a:ext cx="1261028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6" name="Picture 15"/>
            <p:cNvPicPr>
              <a:picLocks noChangeAspect="1"/>
            </p:cNvPicPr>
            <p:nvPr/>
          </p:nvPicPr>
          <p:blipFill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5617559" y="5231491"/>
              <a:ext cx="535383" cy="758502"/>
            </a:xfrm>
            <a:prstGeom prst="rect">
              <a:avLst/>
            </a:prstGeom>
          </p:spPr>
        </p:pic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1B07CCDE-0251-C04E-A49A-AE9191902986}"/>
              </a:ext>
            </a:extLst>
          </p:cNvPr>
          <p:cNvGrpSpPr/>
          <p:nvPr/>
        </p:nvGrpSpPr>
        <p:grpSpPr>
          <a:xfrm>
            <a:off x="5802834" y="5314368"/>
            <a:ext cx="1081168" cy="820026"/>
            <a:chOff x="5132366" y="5314368"/>
            <a:chExt cx="1081168" cy="820026"/>
          </a:xfrm>
        </p:grpSpPr>
        <p:cxnSp>
          <p:nvCxnSpPr>
            <p:cNvPr id="18" name="Straight Connector 17"/>
            <p:cNvCxnSpPr/>
            <p:nvPr/>
          </p:nvCxnSpPr>
          <p:spPr>
            <a:xfrm>
              <a:off x="5306940" y="6134394"/>
              <a:ext cx="681221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9" name="Group 18"/>
            <p:cNvGrpSpPr/>
            <p:nvPr/>
          </p:nvGrpSpPr>
          <p:grpSpPr>
            <a:xfrm>
              <a:off x="5132366" y="5314368"/>
              <a:ext cx="1081168" cy="606822"/>
              <a:chOff x="7603987" y="4260259"/>
              <a:chExt cx="851923" cy="478155"/>
            </a:xfrm>
          </p:grpSpPr>
          <p:pic>
            <p:nvPicPr>
              <p:cNvPr id="20" name="Picture 19"/>
              <p:cNvPicPr>
                <a:picLocks noChangeAspect="1"/>
              </p:cNvPicPr>
              <p:nvPr/>
            </p:nvPicPr>
            <p:blipFill>
              <a:blip r:embed="rId3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7603987" y="4260259"/>
                <a:ext cx="851923" cy="478155"/>
              </a:xfrm>
              <a:prstGeom prst="rect">
                <a:avLst/>
              </a:prstGeom>
            </p:spPr>
          </p:pic>
          <p:pic>
            <p:nvPicPr>
              <p:cNvPr id="21" name="Picture 20"/>
              <p:cNvPicPr>
                <a:picLocks noChangeAspect="1"/>
              </p:cNvPicPr>
              <p:nvPr/>
            </p:nvPicPr>
            <p:blipFill>
              <a:blip r:embed="rId4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7735815" y="4289235"/>
                <a:ext cx="199154" cy="199154"/>
              </a:xfrm>
              <a:prstGeom prst="rect">
                <a:avLst/>
              </a:prstGeom>
            </p:spPr>
          </p:pic>
          <p:pic>
            <p:nvPicPr>
              <p:cNvPr id="23" name="Picture 22"/>
              <p:cNvPicPr>
                <a:picLocks noChangeAspect="1"/>
              </p:cNvPicPr>
              <p:nvPr/>
            </p:nvPicPr>
            <p:blipFill>
              <a:blip r:embed="rId4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8134000" y="4289235"/>
                <a:ext cx="199154" cy="199154"/>
              </a:xfrm>
              <a:prstGeom prst="rect">
                <a:avLst/>
              </a:prstGeom>
            </p:spPr>
          </p:pic>
        </p:grpSp>
      </p:grpSp>
      <p:grpSp>
        <p:nvGrpSpPr>
          <p:cNvPr id="24" name="Group 23"/>
          <p:cNvGrpSpPr/>
          <p:nvPr/>
        </p:nvGrpSpPr>
        <p:grpSpPr>
          <a:xfrm>
            <a:off x="4596686" y="5320852"/>
            <a:ext cx="1217661" cy="813542"/>
            <a:chOff x="6793730" y="5320852"/>
            <a:chExt cx="1217661" cy="813542"/>
          </a:xfrm>
        </p:grpSpPr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57C0F16A-0338-E342-ACD6-113DB065A741}"/>
                </a:ext>
              </a:extLst>
            </p:cNvPr>
            <p:cNvCxnSpPr>
              <a:cxnSpLocks/>
            </p:cNvCxnSpPr>
            <p:nvPr/>
          </p:nvCxnSpPr>
          <p:spPr>
            <a:xfrm>
              <a:off x="6793730" y="6134394"/>
              <a:ext cx="1217661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6" name="Picture 25">
              <a:extLst>
                <a:ext uri="{FF2B5EF4-FFF2-40B4-BE49-F238E27FC236}">
                  <a16:creationId xmlns:a16="http://schemas.microsoft.com/office/drawing/2014/main" id="{0CD8DD02-D17B-5345-B529-938AD2D0590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109160" y="5320852"/>
              <a:ext cx="586800" cy="586800"/>
            </a:xfrm>
            <a:prstGeom prst="rect">
              <a:avLst/>
            </a:prstGeom>
          </p:spPr>
        </p:pic>
      </p:grpSp>
      <p:grpSp>
        <p:nvGrpSpPr>
          <p:cNvPr id="30" name="Group 29"/>
          <p:cNvGrpSpPr/>
          <p:nvPr/>
        </p:nvGrpSpPr>
        <p:grpSpPr>
          <a:xfrm>
            <a:off x="2663566" y="5320705"/>
            <a:ext cx="1074336" cy="813689"/>
            <a:chOff x="4248753" y="5320705"/>
            <a:chExt cx="1074336" cy="813689"/>
          </a:xfrm>
        </p:grpSpPr>
        <p:cxnSp>
          <p:nvCxnSpPr>
            <p:cNvPr id="31" name="Straight Connector 30"/>
            <p:cNvCxnSpPr/>
            <p:nvPr/>
          </p:nvCxnSpPr>
          <p:spPr>
            <a:xfrm flipH="1">
              <a:off x="4248753" y="6134394"/>
              <a:ext cx="1074336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2" name="Group 31"/>
            <p:cNvGrpSpPr>
              <a:grpSpLocks/>
            </p:cNvGrpSpPr>
            <p:nvPr/>
          </p:nvGrpSpPr>
          <p:grpSpPr>
            <a:xfrm>
              <a:off x="4293710" y="5320705"/>
              <a:ext cx="1029378" cy="734862"/>
              <a:chOff x="4890374" y="5724275"/>
              <a:chExt cx="905568" cy="647058"/>
            </a:xfrm>
          </p:grpSpPr>
          <p:pic>
            <p:nvPicPr>
              <p:cNvPr id="33" name="Picture 32"/>
              <p:cNvPicPr>
                <a:picLocks noChangeAspect="1"/>
              </p:cNvPicPr>
              <p:nvPr/>
            </p:nvPicPr>
            <p:blipFill>
              <a:blip r:embed="rId6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5324047" y="5724276"/>
                <a:ext cx="471895" cy="471895"/>
              </a:xfrm>
              <a:prstGeom prst="rect">
                <a:avLst/>
              </a:prstGeom>
            </p:spPr>
          </p:pic>
          <p:pic>
            <p:nvPicPr>
              <p:cNvPr id="34" name="Picture 33"/>
              <p:cNvPicPr>
                <a:picLocks noChangeAspect="1"/>
              </p:cNvPicPr>
              <p:nvPr/>
            </p:nvPicPr>
            <p:blipFill>
              <a:blip r:embed="rId7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flipH="1">
                <a:off x="4890374" y="5724275"/>
                <a:ext cx="475200" cy="475200"/>
              </a:xfrm>
              <a:prstGeom prst="rect">
                <a:avLst/>
              </a:prstGeom>
            </p:spPr>
          </p:pic>
          <p:pic>
            <p:nvPicPr>
              <p:cNvPr id="35" name="Picture 34"/>
              <p:cNvPicPr>
                <a:picLocks noChangeAspect="1"/>
              </p:cNvPicPr>
              <p:nvPr/>
            </p:nvPicPr>
            <p:blipFill>
              <a:blip r:embed="rId8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16200000">
                <a:off x="5482334" y="6172179"/>
                <a:ext cx="199154" cy="199154"/>
              </a:xfrm>
              <a:prstGeom prst="rect">
                <a:avLst/>
              </a:prstGeom>
            </p:spPr>
          </p:pic>
        </p:grpSp>
      </p:grpSp>
      <p:pic>
        <p:nvPicPr>
          <p:cNvPr id="38" name="Picture 37">
            <a:extLst>
              <a:ext uri="{FF2B5EF4-FFF2-40B4-BE49-F238E27FC236}">
                <a16:creationId xmlns:a16="http://schemas.microsoft.com/office/drawing/2014/main" id="{70473772-A825-B149-90A1-47595D71F24E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30517" y="258971"/>
            <a:ext cx="6158449" cy="435261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700CA83A-7FF2-21B9-3A46-05A9733DD810}"/>
              </a:ext>
            </a:extLst>
          </p:cNvPr>
          <p:cNvSpPr/>
          <p:nvPr/>
        </p:nvSpPr>
        <p:spPr>
          <a:xfrm>
            <a:off x="0" y="917815"/>
            <a:ext cx="1611086" cy="272753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72000" tIns="36000" rIns="72000" bIns="36000">
            <a:spAutoFit/>
          </a:bodyPr>
          <a:lstStyle/>
          <a:p>
            <a:pPr marL="288000"/>
            <a:r>
              <a:rPr lang="es-ES_tradnl" sz="1300" cap="all" spc="5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Planta baja</a:t>
            </a:r>
            <a:endParaRPr lang="es-ES_tradnl" sz="1300" cap="all" spc="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87771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214905" y="6242400"/>
            <a:ext cx="10178031" cy="367788"/>
          </a:xfrm>
          <a:prstGeom prst="rect">
            <a:avLst/>
          </a:prstGeom>
        </p:spPr>
        <p:txBody>
          <a:bodyPr wrap="square" lIns="90000">
            <a:noAutofit/>
          </a:bodyPr>
          <a:lstStyle/>
          <a:p>
            <a:pPr algn="ctr"/>
            <a:r>
              <a:rPr lang="en-US" sz="2200" spc="50" dirty="0">
                <a:latin typeface="Calibri" charset="0"/>
                <a:ea typeface="Calibri" charset="0"/>
                <a:cs typeface="Calibri" charset="0"/>
              </a:rPr>
              <a:t>ENFRENTE DE LA CAFETERÍA HAY UNAS ESCALERAS FIJAS HACIA LOS ASEOS</a:t>
            </a:r>
          </a:p>
        </p:txBody>
      </p:sp>
      <p:cxnSp>
        <p:nvCxnSpPr>
          <p:cNvPr id="54" name="Straight Connector 53"/>
          <p:cNvCxnSpPr/>
          <p:nvPr/>
        </p:nvCxnSpPr>
        <p:spPr>
          <a:xfrm>
            <a:off x="307905" y="4718106"/>
            <a:ext cx="10078968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7" name="Group 26"/>
          <p:cNvGrpSpPr/>
          <p:nvPr/>
        </p:nvGrpSpPr>
        <p:grpSpPr>
          <a:xfrm>
            <a:off x="524712" y="3130079"/>
            <a:ext cx="3490881" cy="716707"/>
            <a:chOff x="524712" y="3130079"/>
            <a:chExt cx="3490881" cy="716707"/>
          </a:xfrm>
        </p:grpSpPr>
        <p:sp>
          <p:nvSpPr>
            <p:cNvPr id="28" name="Rectangle 27"/>
            <p:cNvSpPr/>
            <p:nvPr/>
          </p:nvSpPr>
          <p:spPr>
            <a:xfrm>
              <a:off x="524712" y="3130079"/>
              <a:ext cx="2666966" cy="716707"/>
            </a:xfrm>
            <a:prstGeom prst="rect">
              <a:avLst/>
            </a:prstGeom>
          </p:spPr>
          <p:txBody>
            <a:bodyPr wrap="square" lIns="0" tIns="0" rIns="0" bIns="0" anchor="ctr">
              <a:noAutofit/>
            </a:bodyPr>
            <a:lstStyle/>
            <a:p>
              <a:pPr algn="r">
                <a:lnSpc>
                  <a:spcPts val="3300"/>
                </a:lnSpc>
              </a:pPr>
              <a:r>
                <a:rPr lang="es-ES_tradnl" sz="3300" cap="all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charset="0"/>
                  <a:ea typeface="Calibri Light" charset="0"/>
                  <a:cs typeface="Calibri Light" charset="0"/>
                </a:rPr>
                <a:t>ASEOS</a:t>
              </a:r>
            </a:p>
          </p:txBody>
        </p:sp>
        <p:cxnSp>
          <p:nvCxnSpPr>
            <p:cNvPr id="29" name="Straight Arrow Connector 28"/>
            <p:cNvCxnSpPr/>
            <p:nvPr/>
          </p:nvCxnSpPr>
          <p:spPr>
            <a:xfrm>
              <a:off x="3422965" y="3449951"/>
              <a:ext cx="592628" cy="0"/>
            </a:xfrm>
            <a:prstGeom prst="straightConnector1">
              <a:avLst/>
            </a:prstGeom>
            <a:ln w="76200" cap="rnd">
              <a:solidFill>
                <a:schemeClr val="bg1">
                  <a:lumMod val="75000"/>
                </a:schemeClr>
              </a:solidFill>
              <a:tailEnd type="arrow" w="lg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DA0FBA23-6A1B-8F4F-AE99-DD0240748926}"/>
              </a:ext>
            </a:extLst>
          </p:cNvPr>
          <p:cNvGrpSpPr/>
          <p:nvPr/>
        </p:nvGrpSpPr>
        <p:grpSpPr>
          <a:xfrm>
            <a:off x="8942822" y="5297619"/>
            <a:ext cx="827850" cy="836775"/>
            <a:chOff x="8731657" y="5297619"/>
            <a:chExt cx="827850" cy="836775"/>
          </a:xfrm>
        </p:grpSpPr>
        <p:pic>
          <p:nvPicPr>
            <p:cNvPr id="14" name="Picture 13"/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793154" y="5297619"/>
              <a:ext cx="704857" cy="630527"/>
            </a:xfrm>
            <a:prstGeom prst="rect">
              <a:avLst/>
            </a:prstGeom>
          </p:spPr>
        </p:pic>
        <p:cxnSp>
          <p:nvCxnSpPr>
            <p:cNvPr id="15" name="Straight Connector 14"/>
            <p:cNvCxnSpPr/>
            <p:nvPr/>
          </p:nvCxnSpPr>
          <p:spPr>
            <a:xfrm>
              <a:off x="8731657" y="6134394"/>
              <a:ext cx="827850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" name="Group 3"/>
          <p:cNvGrpSpPr/>
          <p:nvPr/>
        </p:nvGrpSpPr>
        <p:grpSpPr>
          <a:xfrm>
            <a:off x="5569938" y="5344741"/>
            <a:ext cx="1980789" cy="789653"/>
            <a:chOff x="5569938" y="5344741"/>
            <a:chExt cx="1980789" cy="789653"/>
          </a:xfrm>
        </p:grpSpPr>
        <p:cxnSp>
          <p:nvCxnSpPr>
            <p:cNvPr id="17" name="Straight Connector 16"/>
            <p:cNvCxnSpPr>
              <a:cxnSpLocks/>
            </p:cNvCxnSpPr>
            <p:nvPr/>
          </p:nvCxnSpPr>
          <p:spPr>
            <a:xfrm>
              <a:off x="5569938" y="6134394"/>
              <a:ext cx="1980789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8" name="Picture 17"/>
            <p:cNvPicPr>
              <a:picLocks noChangeAspect="1"/>
            </p:cNvPicPr>
            <p:nvPr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6191043" y="5344741"/>
              <a:ext cx="738579" cy="552491"/>
            </a:xfrm>
            <a:prstGeom prst="rect">
              <a:avLst/>
            </a:prstGeom>
          </p:spPr>
        </p:pic>
      </p:grpSp>
      <p:grpSp>
        <p:nvGrpSpPr>
          <p:cNvPr id="21" name="Group 20"/>
          <p:cNvGrpSpPr/>
          <p:nvPr/>
        </p:nvGrpSpPr>
        <p:grpSpPr>
          <a:xfrm>
            <a:off x="864897" y="5114940"/>
            <a:ext cx="1198774" cy="1019454"/>
            <a:chOff x="2177472" y="5114940"/>
            <a:chExt cx="1198774" cy="1019454"/>
          </a:xfrm>
        </p:grpSpPr>
        <p:cxnSp>
          <p:nvCxnSpPr>
            <p:cNvPr id="23" name="Straight Connector 22"/>
            <p:cNvCxnSpPr/>
            <p:nvPr/>
          </p:nvCxnSpPr>
          <p:spPr>
            <a:xfrm>
              <a:off x="2177472" y="6134394"/>
              <a:ext cx="1198774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4" name="Group 23">
              <a:extLst>
                <a:ext uri="{FF2B5EF4-FFF2-40B4-BE49-F238E27FC236}">
                  <a16:creationId xmlns:a16="http://schemas.microsoft.com/office/drawing/2014/main" id="{C53645BF-CCA2-9C40-865C-34B5EDE60361}"/>
                </a:ext>
              </a:extLst>
            </p:cNvPr>
            <p:cNvGrpSpPr/>
            <p:nvPr/>
          </p:nvGrpSpPr>
          <p:grpSpPr>
            <a:xfrm rot="16200000">
              <a:off x="2318910" y="5357031"/>
              <a:ext cx="915899" cy="431717"/>
              <a:chOff x="7757785" y="5886192"/>
              <a:chExt cx="508365" cy="239621"/>
            </a:xfrm>
          </p:grpSpPr>
          <p:sp>
            <p:nvSpPr>
              <p:cNvPr id="25" name="Oval 24">
                <a:extLst>
                  <a:ext uri="{FF2B5EF4-FFF2-40B4-BE49-F238E27FC236}">
                    <a16:creationId xmlns:a16="http://schemas.microsoft.com/office/drawing/2014/main" id="{4B663E15-5102-194E-BA49-2889E127D71C}"/>
                  </a:ext>
                </a:extLst>
              </p:cNvPr>
              <p:cNvSpPr/>
              <p:nvPr/>
            </p:nvSpPr>
            <p:spPr>
              <a:xfrm>
                <a:off x="7757785" y="5886192"/>
                <a:ext cx="239621" cy="239621"/>
              </a:xfrm>
              <a:prstGeom prst="ellipse">
                <a:avLst/>
              </a:prstGeom>
              <a:no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/>
              </a:p>
            </p:txBody>
          </p:sp>
          <p:sp>
            <p:nvSpPr>
              <p:cNvPr id="26" name="Oval 25">
                <a:extLst>
                  <a:ext uri="{FF2B5EF4-FFF2-40B4-BE49-F238E27FC236}">
                    <a16:creationId xmlns:a16="http://schemas.microsoft.com/office/drawing/2014/main" id="{0FF778D2-8018-254A-ACD4-739BE0310264}"/>
                  </a:ext>
                </a:extLst>
              </p:cNvPr>
              <p:cNvSpPr/>
              <p:nvPr/>
            </p:nvSpPr>
            <p:spPr>
              <a:xfrm>
                <a:off x="8026529" y="5886192"/>
                <a:ext cx="239621" cy="239621"/>
              </a:xfrm>
              <a:prstGeom prst="ellipse">
                <a:avLst/>
              </a:prstGeom>
              <a:solidFill>
                <a:srgbClr val="B44800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/>
              </a:p>
            </p:txBody>
          </p:sp>
        </p:grpSp>
      </p:grpSp>
      <p:grpSp>
        <p:nvGrpSpPr>
          <p:cNvPr id="30" name="Group 29"/>
          <p:cNvGrpSpPr/>
          <p:nvPr/>
        </p:nvGrpSpPr>
        <p:grpSpPr>
          <a:xfrm>
            <a:off x="2949672" y="5320852"/>
            <a:ext cx="1217661" cy="813542"/>
            <a:chOff x="6793730" y="5320852"/>
            <a:chExt cx="1217661" cy="813542"/>
          </a:xfrm>
        </p:grpSpPr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57C0F16A-0338-E342-ACD6-113DB065A741}"/>
                </a:ext>
              </a:extLst>
            </p:cNvPr>
            <p:cNvCxnSpPr>
              <a:cxnSpLocks/>
            </p:cNvCxnSpPr>
            <p:nvPr/>
          </p:nvCxnSpPr>
          <p:spPr>
            <a:xfrm>
              <a:off x="6793730" y="6134394"/>
              <a:ext cx="1217661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32" name="Picture 31">
              <a:extLst>
                <a:ext uri="{FF2B5EF4-FFF2-40B4-BE49-F238E27FC236}">
                  <a16:creationId xmlns:a16="http://schemas.microsoft.com/office/drawing/2014/main" id="{0CD8DD02-D17B-5345-B529-938AD2D0590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109160" y="5320852"/>
              <a:ext cx="586800" cy="586800"/>
            </a:xfrm>
            <a:prstGeom prst="rect">
              <a:avLst/>
            </a:prstGeom>
          </p:spPr>
        </p:pic>
      </p:grpSp>
      <p:pic>
        <p:nvPicPr>
          <p:cNvPr id="33" name="Picture 32">
            <a:extLst>
              <a:ext uri="{FF2B5EF4-FFF2-40B4-BE49-F238E27FC236}">
                <a16:creationId xmlns:a16="http://schemas.microsoft.com/office/drawing/2014/main" id="{74E5CE96-4B46-4147-AA64-EC637FD925C0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42428" y="258961"/>
            <a:ext cx="6142721" cy="4349921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FF4E223C-9BCF-E2A2-B9BB-3E73E68BA389}"/>
              </a:ext>
            </a:extLst>
          </p:cNvPr>
          <p:cNvSpPr/>
          <p:nvPr/>
        </p:nvSpPr>
        <p:spPr>
          <a:xfrm>
            <a:off x="0" y="917815"/>
            <a:ext cx="1611086" cy="272753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72000" tIns="36000" rIns="72000" bIns="36000">
            <a:spAutoFit/>
          </a:bodyPr>
          <a:lstStyle/>
          <a:p>
            <a:pPr marL="288000"/>
            <a:r>
              <a:rPr lang="es-ES_tradnl" sz="1300" cap="all" spc="5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Planta baja</a:t>
            </a:r>
            <a:endParaRPr lang="es-ES_tradnl" sz="1300" cap="all" spc="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3" name="Group 16">
            <a:extLst>
              <a:ext uri="{FF2B5EF4-FFF2-40B4-BE49-F238E27FC236}">
                <a16:creationId xmlns:a16="http://schemas.microsoft.com/office/drawing/2014/main" id="{67F556C0-E377-DA3B-2993-C48FAE9E0330}"/>
              </a:ext>
            </a:extLst>
          </p:cNvPr>
          <p:cNvGrpSpPr/>
          <p:nvPr/>
        </p:nvGrpSpPr>
        <p:grpSpPr>
          <a:xfrm>
            <a:off x="4090152" y="5314368"/>
            <a:ext cx="1081168" cy="820026"/>
            <a:chOff x="5132366" y="5314368"/>
            <a:chExt cx="1081168" cy="820026"/>
          </a:xfrm>
        </p:grpSpPr>
        <p:cxnSp>
          <p:nvCxnSpPr>
            <p:cNvPr id="5" name="Straight Connector 17">
              <a:extLst>
                <a:ext uri="{FF2B5EF4-FFF2-40B4-BE49-F238E27FC236}">
                  <a16:creationId xmlns:a16="http://schemas.microsoft.com/office/drawing/2014/main" id="{056B564E-25E8-AEBF-7D77-37985D2C93AA}"/>
                </a:ext>
              </a:extLst>
            </p:cNvPr>
            <p:cNvCxnSpPr/>
            <p:nvPr/>
          </p:nvCxnSpPr>
          <p:spPr>
            <a:xfrm>
              <a:off x="5306940" y="6134394"/>
              <a:ext cx="498060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7" name="Group 18">
              <a:extLst>
                <a:ext uri="{FF2B5EF4-FFF2-40B4-BE49-F238E27FC236}">
                  <a16:creationId xmlns:a16="http://schemas.microsoft.com/office/drawing/2014/main" id="{93EBB912-9020-5143-48BB-96F67ED95169}"/>
                </a:ext>
              </a:extLst>
            </p:cNvPr>
            <p:cNvGrpSpPr/>
            <p:nvPr/>
          </p:nvGrpSpPr>
          <p:grpSpPr>
            <a:xfrm>
              <a:off x="5132366" y="5314368"/>
              <a:ext cx="1081168" cy="606822"/>
              <a:chOff x="7603987" y="4260259"/>
              <a:chExt cx="851923" cy="478155"/>
            </a:xfrm>
          </p:grpSpPr>
          <p:pic>
            <p:nvPicPr>
              <p:cNvPr id="8" name="Picture 19">
                <a:extLst>
                  <a:ext uri="{FF2B5EF4-FFF2-40B4-BE49-F238E27FC236}">
                    <a16:creationId xmlns:a16="http://schemas.microsoft.com/office/drawing/2014/main" id="{B241C6DB-DA4C-F8B1-0EC7-C79C64E6066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7603987" y="4260259"/>
                <a:ext cx="851923" cy="478155"/>
              </a:xfrm>
              <a:prstGeom prst="rect">
                <a:avLst/>
              </a:prstGeom>
            </p:spPr>
          </p:pic>
          <p:pic>
            <p:nvPicPr>
              <p:cNvPr id="9" name="Picture 20">
                <a:extLst>
                  <a:ext uri="{FF2B5EF4-FFF2-40B4-BE49-F238E27FC236}">
                    <a16:creationId xmlns:a16="http://schemas.microsoft.com/office/drawing/2014/main" id="{C1BD1448-80B4-0D52-4321-2AE9BD59D34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7735815" y="4289235"/>
                <a:ext cx="199154" cy="199154"/>
              </a:xfrm>
              <a:prstGeom prst="rect">
                <a:avLst/>
              </a:prstGeom>
            </p:spPr>
          </p:pic>
          <p:pic>
            <p:nvPicPr>
              <p:cNvPr id="10" name="Picture 22">
                <a:extLst>
                  <a:ext uri="{FF2B5EF4-FFF2-40B4-BE49-F238E27FC236}">
                    <a16:creationId xmlns:a16="http://schemas.microsoft.com/office/drawing/2014/main" id="{D71BC0AC-FDF6-046C-B7F1-A4344082944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8134000" y="4289235"/>
                <a:ext cx="199154" cy="199154"/>
              </a:xfrm>
              <a:prstGeom prst="rect">
                <a:avLst/>
              </a:prstGeom>
            </p:spPr>
          </p:pic>
        </p:grpSp>
      </p:grpSp>
      <p:grpSp>
        <p:nvGrpSpPr>
          <p:cNvPr id="11" name="Group 25">
            <a:extLst>
              <a:ext uri="{FF2B5EF4-FFF2-40B4-BE49-F238E27FC236}">
                <a16:creationId xmlns:a16="http://schemas.microsoft.com/office/drawing/2014/main" id="{F5FA6060-B7A3-95A1-C6AA-771CFA5CE82F}"/>
              </a:ext>
            </a:extLst>
          </p:cNvPr>
          <p:cNvGrpSpPr/>
          <p:nvPr/>
        </p:nvGrpSpPr>
        <p:grpSpPr>
          <a:xfrm>
            <a:off x="7649144" y="5334517"/>
            <a:ext cx="702375" cy="799877"/>
            <a:chOff x="1004930" y="5334517"/>
            <a:chExt cx="702375" cy="799877"/>
          </a:xfrm>
        </p:grpSpPr>
        <p:grpSp>
          <p:nvGrpSpPr>
            <p:cNvPr id="12" name="Group 29">
              <a:extLst>
                <a:ext uri="{FF2B5EF4-FFF2-40B4-BE49-F238E27FC236}">
                  <a16:creationId xmlns:a16="http://schemas.microsoft.com/office/drawing/2014/main" id="{F8CD1D9E-87E5-8EA5-13D2-74A52B550EBA}"/>
                </a:ext>
              </a:extLst>
            </p:cNvPr>
            <p:cNvGrpSpPr/>
            <p:nvPr/>
          </p:nvGrpSpPr>
          <p:grpSpPr>
            <a:xfrm>
              <a:off x="1039033" y="5334517"/>
              <a:ext cx="668272" cy="623102"/>
              <a:chOff x="9053125" y="1200339"/>
              <a:chExt cx="575769" cy="536851"/>
            </a:xfrm>
          </p:grpSpPr>
          <p:pic>
            <p:nvPicPr>
              <p:cNvPr id="19" name="Picture 31">
                <a:extLst>
                  <a:ext uri="{FF2B5EF4-FFF2-40B4-BE49-F238E27FC236}">
                    <a16:creationId xmlns:a16="http://schemas.microsoft.com/office/drawing/2014/main" id="{D1D4CF80-63B0-6957-2EAB-D6A60FE9353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9053125" y="1200339"/>
                <a:ext cx="536851" cy="536851"/>
              </a:xfrm>
              <a:prstGeom prst="rect">
                <a:avLst/>
              </a:prstGeom>
            </p:spPr>
          </p:pic>
          <p:pic>
            <p:nvPicPr>
              <p:cNvPr id="20" name="Picture 45">
                <a:extLst>
                  <a:ext uri="{FF2B5EF4-FFF2-40B4-BE49-F238E27FC236}">
                    <a16:creationId xmlns:a16="http://schemas.microsoft.com/office/drawing/2014/main" id="{0B15DE89-D2A8-D029-B282-37F23E11BE7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9438210" y="1418775"/>
                <a:ext cx="190684" cy="190684"/>
              </a:xfrm>
              <a:prstGeom prst="rect">
                <a:avLst/>
              </a:prstGeom>
            </p:spPr>
          </p:pic>
        </p:grpSp>
        <p:cxnSp>
          <p:nvCxnSpPr>
            <p:cNvPr id="16" name="Straight Connector 30">
              <a:extLst>
                <a:ext uri="{FF2B5EF4-FFF2-40B4-BE49-F238E27FC236}">
                  <a16:creationId xmlns:a16="http://schemas.microsoft.com/office/drawing/2014/main" id="{2570F267-4D98-989C-6EC3-297617FD2941}"/>
                </a:ext>
              </a:extLst>
            </p:cNvPr>
            <p:cNvCxnSpPr>
              <a:cxnSpLocks/>
            </p:cNvCxnSpPr>
            <p:nvPr/>
          </p:nvCxnSpPr>
          <p:spPr>
            <a:xfrm>
              <a:off x="1004930" y="6134394"/>
              <a:ext cx="702375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91271879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imes New Roman-Arial">
      <a:majorFont>
        <a:latin typeface="Times New Roman" panose="02020603050405020304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imes New Roman-Arial">
      <a:majorFont>
        <a:latin typeface="Times New Roman" panose="02020603050405020304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9983</TotalTime>
  <Words>557</Words>
  <Application>Microsoft Macintosh PowerPoint</Application>
  <PresentationFormat>Custom</PresentationFormat>
  <Paragraphs>125</Paragraphs>
  <Slides>30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30</vt:i4>
      </vt:variant>
    </vt:vector>
  </HeadingPairs>
  <TitlesOfParts>
    <vt:vector size="36" baseType="lpstr">
      <vt:lpstr>Arial</vt:lpstr>
      <vt:lpstr>Calibri</vt:lpstr>
      <vt:lpstr>Calibri Light</vt:lpstr>
      <vt:lpstr>Times</vt:lpstr>
      <vt:lpstr>Office Theme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Microsoft Office User</cp:lastModifiedBy>
  <cp:revision>260</cp:revision>
  <cp:lastPrinted>2023-05-31T20:52:44Z</cp:lastPrinted>
  <dcterms:created xsi:type="dcterms:W3CDTF">2022-05-17T11:22:10Z</dcterms:created>
  <dcterms:modified xsi:type="dcterms:W3CDTF">2023-06-16T08:06:14Z</dcterms:modified>
</cp:coreProperties>
</file>