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20"/>
  </p:notesMasterIdLst>
  <p:handoutMasterIdLst>
    <p:handoutMasterId r:id="rId21"/>
  </p:handoutMasterIdLst>
  <p:sldIdLst>
    <p:sldId id="256" r:id="rId3"/>
    <p:sldId id="307" r:id="rId4"/>
    <p:sldId id="257" r:id="rId5"/>
    <p:sldId id="286" r:id="rId6"/>
    <p:sldId id="287" r:id="rId7"/>
    <p:sldId id="291" r:id="rId8"/>
    <p:sldId id="292" r:id="rId9"/>
    <p:sldId id="289" r:id="rId10"/>
    <p:sldId id="288" r:id="rId11"/>
    <p:sldId id="293" r:id="rId12"/>
    <p:sldId id="294" r:id="rId13"/>
    <p:sldId id="295" r:id="rId14"/>
    <p:sldId id="296" r:id="rId15"/>
    <p:sldId id="308" r:id="rId16"/>
    <p:sldId id="306" r:id="rId17"/>
    <p:sldId id="305" r:id="rId18"/>
    <p:sldId id="283" r:id="rId19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4CD"/>
    <a:srgbClr val="B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73"/>
    <p:restoredTop sz="94622"/>
  </p:normalViewPr>
  <p:slideViewPr>
    <p:cSldViewPr snapToGrid="0" snapToObjects="1">
      <p:cViewPr varScale="1">
        <p:scale>
          <a:sx n="114" d="100"/>
          <a:sy n="114" d="100"/>
        </p:scale>
        <p:origin x="1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48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C144-5A7A-4E4C-90B3-D6A408178DAC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B677-D8E3-FE4D-8AA1-FAC345AC5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ABD4-494F-0240-9520-5CBBA25E332F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2D59-D14A-4548-93B2-17B25710E2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1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79892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accessible per 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Tarragona</a:t>
            </a:r>
          </a:p>
        </p:txBody>
      </p:sp>
      <p:sp>
        <p:nvSpPr>
          <p:cNvPr id="6" name="CuadroTexto 11">
            <a:extLst>
              <a:ext uri="{FF2B5EF4-FFF2-40B4-BE49-F238E27FC236}">
                <a16:creationId xmlns:a16="http://schemas.microsoft.com/office/drawing/2014/main" id="{71B7CE23-16B2-0548-AFBE-1B4FED094031}"/>
              </a:ext>
            </a:extLst>
          </p:cNvPr>
          <p:cNvSpPr txBox="1"/>
          <p:nvPr userDrawn="1"/>
        </p:nvSpPr>
        <p:spPr>
          <a:xfrm>
            <a:off x="6426686" y="70880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Fundació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79892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880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Fundació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accessible per 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Tarragona</a:t>
            </a:r>
          </a:p>
        </p:txBody>
      </p:sp>
    </p:spTree>
    <p:extLst>
      <p:ext uri="{BB962C8B-B14F-4D97-AF65-F5344CB8AC3E}">
        <p14:creationId xmlns:p14="http://schemas.microsoft.com/office/powerpoint/2010/main" val="3801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0D78E-DD50-0544-8F60-0DDB49C7E42A}"/>
              </a:ext>
            </a:extLst>
          </p:cNvPr>
          <p:cNvSpPr/>
          <p:nvPr userDrawn="1"/>
        </p:nvSpPr>
        <p:spPr>
          <a:xfrm>
            <a:off x="292964" y="4848447"/>
            <a:ext cx="10093911" cy="1913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9">
            <a:extLst>
              <a:ext uri="{FF2B5EF4-FFF2-40B4-BE49-F238E27FC236}">
                <a16:creationId xmlns:a16="http://schemas.microsoft.com/office/drawing/2014/main" id="{23C9FC5B-A1EF-F44E-B0EF-DC0CE7AF0BCF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accessible per 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Tarragona</a:t>
            </a:r>
          </a:p>
        </p:txBody>
      </p:sp>
      <p:sp>
        <p:nvSpPr>
          <p:cNvPr id="5" name="Marcador de número de diapositiva 8">
            <a:extLst>
              <a:ext uri="{FF2B5EF4-FFF2-40B4-BE49-F238E27FC236}">
                <a16:creationId xmlns:a16="http://schemas.microsoft.com/office/drawing/2014/main" id="{01538803-F6A6-F348-BB4E-102BA0A9B981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79892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uadroTexto 11">
            <a:extLst>
              <a:ext uri="{FF2B5EF4-FFF2-40B4-BE49-F238E27FC236}">
                <a16:creationId xmlns:a16="http://schemas.microsoft.com/office/drawing/2014/main" id="{FB23E0CC-D5D6-454C-8838-B60F0441E3EB}"/>
              </a:ext>
            </a:extLst>
          </p:cNvPr>
          <p:cNvSpPr txBox="1"/>
          <p:nvPr userDrawn="1"/>
        </p:nvSpPr>
        <p:spPr>
          <a:xfrm>
            <a:off x="6426686" y="70880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Fundació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8" y="171900"/>
            <a:ext cx="3103200" cy="5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4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41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openxmlformats.org/officeDocument/2006/relationships/image" Target="../media/image33.png"/><Relationship Id="rId7" Type="http://schemas.openxmlformats.org/officeDocument/2006/relationships/image" Target="../media/image51.png"/><Relationship Id="rId12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39.png"/><Relationship Id="rId15" Type="http://schemas.openxmlformats.org/officeDocument/2006/relationships/image" Target="../media/image57.jpe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Relationship Id="rId1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39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3">
            <a:extLst>
              <a:ext uri="{FF2B5EF4-FFF2-40B4-BE49-F238E27FC236}">
                <a16:creationId xmlns:a16="http://schemas.microsoft.com/office/drawing/2014/main" id="{72E3B389-D690-4CC0-9C8A-801F624F54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7" y="2441355"/>
            <a:ext cx="10303149" cy="49369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0548" y="4148378"/>
            <a:ext cx="10303148" cy="322988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54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8022A46A-4F96-8444-B82B-AB618FEB0C51}"/>
              </a:ext>
            </a:extLst>
          </p:cNvPr>
          <p:cNvSpPr txBox="1">
            <a:spLocks/>
          </p:cNvSpPr>
          <p:nvPr/>
        </p:nvSpPr>
        <p:spPr>
          <a:xfrm>
            <a:off x="718458" y="1061221"/>
            <a:ext cx="4997295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ca-ES" sz="5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Guia accessible </a:t>
            </a:r>
            <a:br>
              <a:rPr lang="ca-ES" sz="5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ca-ES" sz="5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per a la visita</a:t>
            </a:r>
            <a:endParaRPr lang="ca-ES" sz="5200" i="1" dirty="0">
              <a:solidFill>
                <a:schemeClr val="tx1">
                  <a:lumMod val="85000"/>
                  <a:lumOff val="1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478702" y="235743"/>
            <a:ext cx="3004993" cy="351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_tradnl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caixaForum TaRragoNa</a:t>
            </a:r>
            <a:endParaRPr lang="es-ES_tradnl" sz="1900" i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726983" y="653038"/>
            <a:ext cx="265989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93" y="6654459"/>
            <a:ext cx="2145382" cy="47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4">
            <a:extLst>
              <a:ext uri="{FF2B5EF4-FFF2-40B4-BE49-F238E27FC236}">
                <a16:creationId xmlns:a16="http://schemas.microsoft.com/office/drawing/2014/main" id="{126CDCC8-9988-3011-B164-054EBF355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1"/>
            <a:ext cx="6139994" cy="43339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74118" algn="ctr">
              <a:spcBef>
                <a:spcPts val="1997"/>
              </a:spcBef>
            </a:pP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 LA </a:t>
            </a:r>
            <a:r>
              <a:rPr lang="ca-ES" sz="2200" cap="all" spc="50" dirty="0">
                <a:latin typeface="Calibri" charset="0"/>
                <a:cs typeface="Calibri" charset="0"/>
              </a:rPr>
              <a:t>PLANTA 1 hi ha L’AUDITORI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" name="Rectangle 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auditori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C530F43-6F9F-8F48-A431-C6D66EDB2181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123841" y="5267704"/>
            <a:ext cx="1137517" cy="866690"/>
            <a:chOff x="4127695" y="5267704"/>
            <a:chExt cx="1137517" cy="86669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4204881" y="6134394"/>
              <a:ext cx="10603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A499DE3-3D93-1146-8882-D3289D39929C}"/>
                </a:ext>
              </a:extLst>
            </p:cNvPr>
            <p:cNvGrpSpPr/>
            <p:nvPr/>
          </p:nvGrpSpPr>
          <p:grpSpPr>
            <a:xfrm>
              <a:off x="4127695" y="5267704"/>
              <a:ext cx="951685" cy="709116"/>
              <a:chOff x="3555093" y="1228320"/>
              <a:chExt cx="707159" cy="526916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D136377-DFF2-774C-AF55-7DBB3684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DA8FD09-9EB2-D842-ADCC-D3E8A4BD0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424319"/>
                <a:ext cx="137740" cy="137740"/>
              </a:xfrm>
              <a:prstGeom prst="rect">
                <a:avLst/>
              </a:prstGeom>
            </p:spPr>
          </p:pic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13C32052-75D8-C940-92CB-CEF2AF5B7675}"/>
                  </a:ext>
                </a:extLst>
              </p:cNvPr>
              <p:cNvSpPr/>
              <p:nvPr/>
            </p:nvSpPr>
            <p:spPr>
              <a:xfrm>
                <a:off x="3729228" y="1450866"/>
                <a:ext cx="530105" cy="8858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6293051" y="5282695"/>
            <a:ext cx="1146135" cy="851699"/>
            <a:chOff x="6862597" y="5282695"/>
            <a:chExt cx="1146135" cy="851699"/>
          </a:xfrm>
        </p:grpSpPr>
        <p:cxnSp>
          <p:nvCxnSpPr>
            <p:cNvPr id="33" name="Straight Connector 32"/>
            <p:cNvCxnSpPr>
              <a:cxnSpLocks/>
            </p:cNvCxnSpPr>
            <p:nvPr/>
          </p:nvCxnSpPr>
          <p:spPr>
            <a:xfrm>
              <a:off x="6862597" y="6134394"/>
              <a:ext cx="114613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5347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238111" y="5314368"/>
            <a:ext cx="1081168" cy="820026"/>
            <a:chOff x="5132366" y="5314368"/>
            <a:chExt cx="1081168" cy="82002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9667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9027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>
            <a:extLst>
              <a:ext uri="{FF2B5EF4-FFF2-40B4-BE49-F238E27FC236}">
                <a16:creationId xmlns:a16="http://schemas.microsoft.com/office/drawing/2014/main" id="{D1370FFA-F2FD-2362-DBFF-3AD7A6D446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68841"/>
            <a:ext cx="6139994" cy="43315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74118" algn="ctr">
              <a:spcBef>
                <a:spcPts val="1997"/>
              </a:spcBef>
            </a:pP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Al costat de </a:t>
            </a:r>
            <a:r>
              <a:rPr lang="ca-ES" sz="2200" cap="all" spc="50" dirty="0">
                <a:latin typeface="Calibri" charset="0"/>
                <a:cs typeface="Calibri" charset="0"/>
              </a:rPr>
              <a:t>l’auditori hi ha l’ESPAI 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Terrassa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" name="Rectangle 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Espai terrassa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8203B9-3F16-A94D-BC50-A5CCC2D924E0}"/>
              </a:ext>
            </a:extLst>
          </p:cNvPr>
          <p:cNvGrpSpPr/>
          <p:nvPr/>
        </p:nvGrpSpPr>
        <p:grpSpPr>
          <a:xfrm>
            <a:off x="2927759" y="5480507"/>
            <a:ext cx="915899" cy="653887"/>
            <a:chOff x="1373159" y="5480507"/>
            <a:chExt cx="915899" cy="65388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4E8657F-1D3E-E448-9F6A-BF6FF00C1257}"/>
                </a:ext>
              </a:extLst>
            </p:cNvPr>
            <p:cNvCxnSpPr/>
            <p:nvPr/>
          </p:nvCxnSpPr>
          <p:spPr>
            <a:xfrm>
              <a:off x="1384987" y="6134394"/>
              <a:ext cx="8512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9FAC824-9E5F-3949-A992-24C829CF4527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A419693-EB2D-7D4F-B9E8-14AE80C2FD4B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4749388-8391-D54E-A274-1A1D32E823E9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6577013" y="5314368"/>
            <a:ext cx="1993673" cy="820026"/>
            <a:chOff x="6577013" y="5314368"/>
            <a:chExt cx="1993673" cy="820026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6577013" y="6134394"/>
              <a:ext cx="199367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875" y="5314368"/>
              <a:ext cx="661948" cy="66194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495845" y="5314368"/>
            <a:ext cx="1081168" cy="820026"/>
            <a:chOff x="5132366" y="5314368"/>
            <a:chExt cx="1081168" cy="82002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9667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4396204" y="5282695"/>
            <a:ext cx="1146135" cy="851699"/>
            <a:chOff x="6862597" y="5282695"/>
            <a:chExt cx="1146135" cy="851699"/>
          </a:xfrm>
        </p:grpSpPr>
        <p:cxnSp>
          <p:nvCxnSpPr>
            <p:cNvPr id="49" name="Straight Connector 48"/>
            <p:cNvCxnSpPr>
              <a:cxnSpLocks/>
            </p:cNvCxnSpPr>
            <p:nvPr/>
          </p:nvCxnSpPr>
          <p:spPr>
            <a:xfrm>
              <a:off x="6862597" y="6134394"/>
              <a:ext cx="114613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5347" y="5282695"/>
              <a:ext cx="685815" cy="685815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306D6ED-5D3E-8E4F-8D14-636FDA28AA15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2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74118" algn="ctr">
              <a:spcBef>
                <a:spcPts val="1997"/>
              </a:spcBef>
            </a:pP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Al costat de l’auditori hi ha LA ZONA Relaxada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" name="Rectangle 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Zona relaxada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907E284-2E8F-BA45-84DF-648AED6C2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5" y="268842"/>
            <a:ext cx="6141600" cy="4327019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6620327" y="5326244"/>
            <a:ext cx="1934098" cy="808150"/>
            <a:chOff x="4896548" y="5326244"/>
            <a:chExt cx="1934098" cy="808150"/>
          </a:xfrm>
        </p:grpSpPr>
        <p:cxnSp>
          <p:nvCxnSpPr>
            <p:cNvPr id="50" name="Straight Connector 49"/>
            <p:cNvCxnSpPr>
              <a:cxnSpLocks/>
            </p:cNvCxnSpPr>
            <p:nvPr/>
          </p:nvCxnSpPr>
          <p:spPr>
            <a:xfrm>
              <a:off x="4896548" y="6134394"/>
              <a:ext cx="19340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8203B9-3F16-A94D-BC50-A5CCC2D924E0}"/>
              </a:ext>
            </a:extLst>
          </p:cNvPr>
          <p:cNvGrpSpPr/>
          <p:nvPr/>
        </p:nvGrpSpPr>
        <p:grpSpPr>
          <a:xfrm>
            <a:off x="2796023" y="5480507"/>
            <a:ext cx="915899" cy="653887"/>
            <a:chOff x="1373159" y="5480507"/>
            <a:chExt cx="915899" cy="65388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4E8657F-1D3E-E448-9F6A-BF6FF00C1257}"/>
                </a:ext>
              </a:extLst>
            </p:cNvPr>
            <p:cNvCxnSpPr/>
            <p:nvPr/>
          </p:nvCxnSpPr>
          <p:spPr>
            <a:xfrm>
              <a:off x="1384987" y="6134394"/>
              <a:ext cx="8512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9FAC824-9E5F-3949-A992-24C829CF4527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A419693-EB2D-7D4F-B9E8-14AE80C2FD4B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4749388-8391-D54E-A274-1A1D32E823E9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364109" y="5314368"/>
            <a:ext cx="1081168" cy="820026"/>
            <a:chOff x="5132366" y="5314368"/>
            <a:chExt cx="1081168" cy="820026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9667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71" name="Group 70"/>
          <p:cNvGrpSpPr/>
          <p:nvPr/>
        </p:nvGrpSpPr>
        <p:grpSpPr>
          <a:xfrm>
            <a:off x="4264468" y="5282695"/>
            <a:ext cx="1146135" cy="851699"/>
            <a:chOff x="6862597" y="5282695"/>
            <a:chExt cx="1146135" cy="851699"/>
          </a:xfrm>
        </p:grpSpPr>
        <p:cxnSp>
          <p:nvCxnSpPr>
            <p:cNvPr id="72" name="Straight Connector 71"/>
            <p:cNvCxnSpPr>
              <a:cxnSpLocks/>
            </p:cNvCxnSpPr>
            <p:nvPr/>
          </p:nvCxnSpPr>
          <p:spPr>
            <a:xfrm>
              <a:off x="6862597" y="6134394"/>
              <a:ext cx="114613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5347" y="5282695"/>
              <a:ext cx="685815" cy="685815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3326C88-796B-5E42-800C-E06664899ED7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5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74118" algn="ctr">
              <a:spcBef>
                <a:spcPts val="1997"/>
              </a:spcBef>
            </a:pP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Davant de </a:t>
            </a:r>
            <a:r>
              <a:rPr lang="ca-ES" sz="2200" cap="all" spc="50" dirty="0">
                <a:latin typeface="Calibri" charset="0"/>
                <a:cs typeface="Calibri" charset="0"/>
              </a:rPr>
              <a:t>l’auditori hi ha els Banys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" name="Rectangle 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banys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CCD4DB1-6063-8B4A-A32B-A7096945D4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5" y="268842"/>
            <a:ext cx="6139997" cy="432589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771743" y="5314368"/>
            <a:ext cx="1081168" cy="820026"/>
            <a:chOff x="5132366" y="5314368"/>
            <a:chExt cx="1081168" cy="820026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9667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9" name="Group 48"/>
          <p:cNvGrpSpPr/>
          <p:nvPr/>
        </p:nvGrpSpPr>
        <p:grpSpPr>
          <a:xfrm>
            <a:off x="4672102" y="5282695"/>
            <a:ext cx="1146135" cy="851699"/>
            <a:chOff x="6862597" y="5282695"/>
            <a:chExt cx="1146135" cy="851699"/>
          </a:xfrm>
        </p:grpSpPr>
        <p:cxnSp>
          <p:nvCxnSpPr>
            <p:cNvPr id="50" name="Straight Connector 49"/>
            <p:cNvCxnSpPr>
              <a:cxnSpLocks/>
            </p:cNvCxnSpPr>
            <p:nvPr/>
          </p:nvCxnSpPr>
          <p:spPr>
            <a:xfrm>
              <a:off x="6862597" y="6134394"/>
              <a:ext cx="114613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5347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7123013" y="5297619"/>
            <a:ext cx="827850" cy="836775"/>
            <a:chOff x="8731657" y="5297619"/>
            <a:chExt cx="827850" cy="83677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54" name="Straight Connector 53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7161703-98F6-6141-A956-3A297EF27C04}"/>
              </a:ext>
            </a:extLst>
          </p:cNvPr>
          <p:cNvGrpSpPr/>
          <p:nvPr/>
        </p:nvGrpSpPr>
        <p:grpSpPr>
          <a:xfrm>
            <a:off x="3072761" y="5481794"/>
            <a:ext cx="1037600" cy="652600"/>
            <a:chOff x="3037511" y="5481794"/>
            <a:chExt cx="1037600" cy="6526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38A1A56-6370-9441-AC7A-DA0C60D58163}"/>
                </a:ext>
              </a:extLst>
            </p:cNvPr>
            <p:cNvCxnSpPr>
              <a:cxnSpLocks/>
            </p:cNvCxnSpPr>
            <p:nvPr/>
          </p:nvCxnSpPr>
          <p:spPr>
            <a:xfrm>
              <a:off x="3037511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D94CB46-D89B-6D40-B688-64D4F5B69B03}"/>
                </a:ext>
              </a:extLst>
            </p:cNvPr>
            <p:cNvGrpSpPr/>
            <p:nvPr/>
          </p:nvGrpSpPr>
          <p:grpSpPr>
            <a:xfrm>
              <a:off x="3236690" y="5481794"/>
              <a:ext cx="649043" cy="430430"/>
              <a:chOff x="9186534" y="5886192"/>
              <a:chExt cx="361323" cy="239621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8D76F28-AE94-564D-B475-91A53836BD44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278F277-C6DE-6B4E-AD09-6E843CB2AAA6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264FA7F-567A-A04F-AF23-36422F62FA14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9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74118" algn="ctr">
              <a:spcBef>
                <a:spcPts val="1997"/>
              </a:spcBef>
            </a:pP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Darrere de la zona </a:t>
            </a:r>
            <a:r>
              <a:rPr lang="ca-ES" sz="2200" cap="all" spc="50" dirty="0">
                <a:latin typeface="Calibri" charset="0"/>
                <a:cs typeface="Calibri" charset="0"/>
              </a:rPr>
              <a:t>relaxada hi ha les 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aules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" name="Rectangle 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Aules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Imagen 3">
            <a:extLst>
              <a:ext uri="{FF2B5EF4-FFF2-40B4-BE49-F238E27FC236}">
                <a16:creationId xmlns:a16="http://schemas.microsoft.com/office/drawing/2014/main" id="{7688B5CB-3CEC-25B1-DFD1-9D983FB159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6816" y="4968398"/>
            <a:ext cx="946614" cy="1108845"/>
          </a:xfrm>
          <a:prstGeom prst="rect">
            <a:avLst/>
          </a:prstGeom>
        </p:spPr>
      </p:pic>
      <p:cxnSp>
        <p:nvCxnSpPr>
          <p:cNvPr id="28" name="Straight Connector 27"/>
          <p:cNvCxnSpPr>
            <a:cxnSpLocks/>
          </p:cNvCxnSpPr>
          <p:nvPr/>
        </p:nvCxnSpPr>
        <p:spPr>
          <a:xfrm>
            <a:off x="7616816" y="6134394"/>
            <a:ext cx="8904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3">
            <a:extLst>
              <a:ext uri="{FF2B5EF4-FFF2-40B4-BE49-F238E27FC236}">
                <a16:creationId xmlns:a16="http://schemas.microsoft.com/office/drawing/2014/main" id="{7688B5CB-3CEC-25B1-DFD1-9D983FB159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1"/>
            <a:ext cx="6139994" cy="4334862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7161703-98F6-6141-A956-3A297EF27C04}"/>
              </a:ext>
            </a:extLst>
          </p:cNvPr>
          <p:cNvGrpSpPr/>
          <p:nvPr/>
        </p:nvGrpSpPr>
        <p:grpSpPr>
          <a:xfrm>
            <a:off x="2579926" y="5481794"/>
            <a:ext cx="1031179" cy="652600"/>
            <a:chOff x="3022013" y="5481794"/>
            <a:chExt cx="1031179" cy="6526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38A1A56-6370-9441-AC7A-DA0C60D58163}"/>
                </a:ext>
              </a:extLst>
            </p:cNvPr>
            <p:cNvCxnSpPr>
              <a:cxnSpLocks/>
            </p:cNvCxnSpPr>
            <p:nvPr/>
          </p:nvCxnSpPr>
          <p:spPr>
            <a:xfrm>
              <a:off x="3022013" y="6134394"/>
              <a:ext cx="103117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D94CB46-D89B-6D40-B688-64D4F5B69B03}"/>
                </a:ext>
              </a:extLst>
            </p:cNvPr>
            <p:cNvGrpSpPr/>
            <p:nvPr/>
          </p:nvGrpSpPr>
          <p:grpSpPr>
            <a:xfrm>
              <a:off x="3236690" y="5481794"/>
              <a:ext cx="649043" cy="430430"/>
              <a:chOff x="9186534" y="5886192"/>
              <a:chExt cx="361323" cy="239621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278F277-C6DE-6B4E-AD09-6E843CB2AAA6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8D76F28-AE94-564D-B475-91A53836BD44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4460271" y="5326244"/>
            <a:ext cx="1979275" cy="808150"/>
            <a:chOff x="4896548" y="5326244"/>
            <a:chExt cx="1979275" cy="808150"/>
          </a:xfrm>
        </p:grpSpPr>
        <p:cxnSp>
          <p:nvCxnSpPr>
            <p:cNvPr id="53" name="Straight Connector 52"/>
            <p:cNvCxnSpPr>
              <a:cxnSpLocks/>
            </p:cNvCxnSpPr>
            <p:nvPr/>
          </p:nvCxnSpPr>
          <p:spPr>
            <a:xfrm>
              <a:off x="4896548" y="6134394"/>
              <a:ext cx="197927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6382856" y="5314368"/>
            <a:ext cx="1081168" cy="820026"/>
            <a:chOff x="5132366" y="5314368"/>
            <a:chExt cx="1081168" cy="820026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9667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E5A9451-E0C8-3C47-9DF6-8E285F87E4F8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64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5A89B3F4-5DC4-5946-9170-467D7A17D0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25128" y="2129483"/>
            <a:ext cx="8024400" cy="35782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ca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PLàNOl</a:t>
            </a: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/ </a:t>
            </a:r>
            <a:r>
              <a:rPr lang="ca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TARRAGONA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ca-E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baixa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90024" y="1553998"/>
            <a:ext cx="217732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145132" y="3565051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Porta d’entrada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583440" y="5021284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Sala d’exposicions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388074" y="3656181"/>
            <a:ext cx="1092726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Recepció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informació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556330" y="3164020"/>
            <a:ext cx="767747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planta 1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338161" y="3584001"/>
            <a:ext cx="767747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exposició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611548" y="3812551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Sala d’exposicions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AD73D9-2528-254D-803B-922BC4FEEC79}"/>
              </a:ext>
            </a:extLst>
          </p:cNvPr>
          <p:cNvSpPr/>
          <p:nvPr/>
        </p:nvSpPr>
        <p:spPr>
          <a:xfrm>
            <a:off x="3526430" y="3185265"/>
            <a:ext cx="715319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ZONA Relaxada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06495C0-30E7-5647-97C2-9F57F345924B}"/>
              </a:ext>
            </a:extLst>
          </p:cNvPr>
          <p:cNvGrpSpPr/>
          <p:nvPr/>
        </p:nvGrpSpPr>
        <p:grpSpPr>
          <a:xfrm>
            <a:off x="759661" y="6448333"/>
            <a:ext cx="1042848" cy="283022"/>
            <a:chOff x="9344025" y="6448333"/>
            <a:chExt cx="1042848" cy="283022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D4AD47D-95C8-A843-8E29-FB200373984C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64D2F5D-8832-EE46-B3D9-108B82AF50C2}"/>
                </a:ext>
              </a:extLst>
            </p:cNvPr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453" y="4576151"/>
            <a:ext cx="315220" cy="31522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198" y="5098917"/>
            <a:ext cx="315220" cy="3152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560" y="3412788"/>
            <a:ext cx="315220" cy="315220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323079" y="2814120"/>
            <a:ext cx="288304" cy="288304"/>
            <a:chOff x="3017129" y="1937388"/>
            <a:chExt cx="238513" cy="238513"/>
          </a:xfrm>
        </p:grpSpPr>
        <p:sp>
          <p:nvSpPr>
            <p:cNvPr id="54" name="Oval 53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A23E5CF-180C-0545-9334-E15442B9C419}"/>
              </a:ext>
            </a:extLst>
          </p:cNvPr>
          <p:cNvGrpSpPr/>
          <p:nvPr/>
        </p:nvGrpSpPr>
        <p:grpSpPr>
          <a:xfrm>
            <a:off x="2936294" y="2566112"/>
            <a:ext cx="288304" cy="288304"/>
            <a:chOff x="3369529" y="2915261"/>
            <a:chExt cx="288304" cy="28830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E8180A2-70A4-D148-AD22-A20C77154B7C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6" name="Picture 22">
              <a:extLst>
                <a:ext uri="{FF2B5EF4-FFF2-40B4-BE49-F238E27FC236}">
                  <a16:creationId xmlns:a16="http://schemas.microsoft.com/office/drawing/2014/main" id="{B64DD688-6AC1-6B40-A1E4-6D80ADB6F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9D0CFAB-E332-C942-A194-15477B8F52CC}"/>
              </a:ext>
            </a:extLst>
          </p:cNvPr>
          <p:cNvGrpSpPr/>
          <p:nvPr/>
        </p:nvGrpSpPr>
        <p:grpSpPr>
          <a:xfrm>
            <a:off x="3889443" y="2814011"/>
            <a:ext cx="288304" cy="288304"/>
            <a:chOff x="2145998" y="2159559"/>
            <a:chExt cx="238513" cy="23851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4C95D6C-38E5-F94B-9FC4-436341137843}"/>
                </a:ext>
              </a:extLst>
            </p:cNvPr>
            <p:cNvSpPr/>
            <p:nvPr/>
          </p:nvSpPr>
          <p:spPr>
            <a:xfrm>
              <a:off x="2145998" y="2159559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2E47D94-5047-B749-A101-DBAB015DF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0982"/>
            <a:stretch/>
          </p:blipFill>
          <p:spPr>
            <a:xfrm>
              <a:off x="2172709" y="2177637"/>
              <a:ext cx="168587" cy="213352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26F7436-A388-094C-9794-CC105C3EBDE3}"/>
              </a:ext>
            </a:extLst>
          </p:cNvPr>
          <p:cNvGrpSpPr/>
          <p:nvPr/>
        </p:nvGrpSpPr>
        <p:grpSpPr>
          <a:xfrm rot="16200000">
            <a:off x="4041154" y="2093674"/>
            <a:ext cx="288305" cy="864668"/>
            <a:chOff x="5150111" y="958029"/>
            <a:chExt cx="288305" cy="864668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D4997A0D-8078-5F43-A8FE-7E8A16BE3F12}"/>
                </a:ext>
              </a:extLst>
            </p:cNvPr>
            <p:cNvSpPr/>
            <p:nvPr/>
          </p:nvSpPr>
          <p:spPr>
            <a:xfrm>
              <a:off x="5150111" y="1097565"/>
              <a:ext cx="288305" cy="59177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1EC6BD1-A071-4F4B-916B-E7888B1AF075}"/>
                </a:ext>
              </a:extLst>
            </p:cNvPr>
            <p:cNvGrpSpPr/>
            <p:nvPr/>
          </p:nvGrpSpPr>
          <p:grpSpPr>
            <a:xfrm>
              <a:off x="5150111" y="958029"/>
              <a:ext cx="288304" cy="288304"/>
              <a:chOff x="2660144" y="2168158"/>
              <a:chExt cx="238513" cy="238513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A29B982C-7CFA-4646-ABBB-CE6CBB45A824}"/>
                  </a:ext>
                </a:extLst>
              </p:cNvPr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919B11A7-56B5-AF4E-A295-6E90903EB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2694938" y="2227378"/>
                <a:ext cx="172021" cy="153880"/>
              </a:xfrm>
              <a:prstGeom prst="rect">
                <a:avLst/>
              </a:prstGeom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8BC8D2C-D790-4342-8E1B-299ABCC22B90}"/>
                </a:ext>
              </a:extLst>
            </p:cNvPr>
            <p:cNvGrpSpPr/>
            <p:nvPr/>
          </p:nvGrpSpPr>
          <p:grpSpPr>
            <a:xfrm>
              <a:off x="5150111" y="1249773"/>
              <a:ext cx="288304" cy="288304"/>
              <a:chOff x="2392666" y="2168158"/>
              <a:chExt cx="238513" cy="238513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2EFF47D-F1DB-764D-93C0-78046682F71C}"/>
                  </a:ext>
                </a:extLst>
              </p:cNvPr>
              <p:cNvSpPr/>
              <p:nvPr/>
            </p:nvSpPr>
            <p:spPr>
              <a:xfrm>
                <a:off x="2392666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E976C6B4-7901-C645-BBB3-E1700161C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2435153" y="2210779"/>
                <a:ext cx="175251" cy="166333"/>
              </a:xfrm>
              <a:prstGeom prst="rect">
                <a:avLst/>
              </a:prstGeom>
            </p:spPr>
          </p:pic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DE4C305-DEDD-AA46-A739-8ADE6FC259DD}"/>
                </a:ext>
              </a:extLst>
            </p:cNvPr>
            <p:cNvGrpSpPr/>
            <p:nvPr/>
          </p:nvGrpSpPr>
          <p:grpSpPr>
            <a:xfrm>
              <a:off x="5150111" y="1534393"/>
              <a:ext cx="288304" cy="288304"/>
              <a:chOff x="2392666" y="2441882"/>
              <a:chExt cx="238513" cy="238513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C84A8F4-4B3B-0F4F-B0D9-39AC23555146}"/>
                  </a:ext>
                </a:extLst>
              </p:cNvPr>
              <p:cNvSpPr/>
              <p:nvPr/>
            </p:nvSpPr>
            <p:spPr>
              <a:xfrm>
                <a:off x="2392666" y="2441882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2CB8965F-BE06-394F-8B18-ACDC39C73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2440223" y="2468251"/>
                <a:ext cx="149054" cy="149054"/>
              </a:xfrm>
              <a:prstGeom prst="rect">
                <a:avLst/>
              </a:prstGeom>
            </p:spPr>
          </p:pic>
        </p:grpSp>
      </p:grpSp>
      <p:pic>
        <p:nvPicPr>
          <p:cNvPr id="98" name="Picture 97"/>
          <p:cNvPicPr>
            <a:picLocks noChangeAspect="1"/>
          </p:cNvPicPr>
          <p:nvPr/>
        </p:nvPicPr>
        <p:blipFill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31791" y="3151008"/>
            <a:ext cx="240728" cy="24072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376" y="3527060"/>
            <a:ext cx="240728" cy="240728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15035" y="2870864"/>
            <a:ext cx="240728" cy="240728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2105582" y="3517222"/>
            <a:ext cx="288304" cy="288304"/>
            <a:chOff x="7315703" y="6285717"/>
            <a:chExt cx="288304" cy="288304"/>
          </a:xfrm>
        </p:grpSpPr>
        <p:sp>
          <p:nvSpPr>
            <p:cNvPr id="121" name="Oval 120"/>
            <p:cNvSpPr/>
            <p:nvPr/>
          </p:nvSpPr>
          <p:spPr>
            <a:xfrm>
              <a:off x="7315703" y="6285717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29CF6F6-BF41-3346-B9C3-79D4473A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441" y="6330455"/>
              <a:ext cx="198826" cy="198826"/>
            </a:xfrm>
            <a:prstGeom prst="rect">
              <a:avLst/>
            </a:prstGeom>
          </p:spPr>
        </p:pic>
      </p:grpSp>
      <p:grpSp>
        <p:nvGrpSpPr>
          <p:cNvPr id="123" name="Group 122"/>
          <p:cNvGrpSpPr/>
          <p:nvPr/>
        </p:nvGrpSpPr>
        <p:grpSpPr>
          <a:xfrm>
            <a:off x="2797744" y="3904930"/>
            <a:ext cx="288304" cy="288304"/>
            <a:chOff x="2797744" y="3904930"/>
            <a:chExt cx="288304" cy="288304"/>
          </a:xfrm>
        </p:grpSpPr>
        <p:sp>
          <p:nvSpPr>
            <p:cNvPr id="124" name="Oval 123"/>
            <p:cNvSpPr/>
            <p:nvPr/>
          </p:nvSpPr>
          <p:spPr>
            <a:xfrm>
              <a:off x="2797744" y="3904930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C92D2431-F3EE-D141-BBDD-A28175EC9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854" y="3953168"/>
              <a:ext cx="178636" cy="178636"/>
            </a:xfrm>
            <a:prstGeom prst="rect">
              <a:avLst/>
            </a:prstGeom>
          </p:spPr>
        </p:pic>
      </p:grpSp>
      <p:pic>
        <p:nvPicPr>
          <p:cNvPr id="126" name="Imagen 13">
            <a:extLst>
              <a:ext uri="{FF2B5EF4-FFF2-40B4-BE49-F238E27FC236}">
                <a16:creationId xmlns:a16="http://schemas.microsoft.com/office/drawing/2014/main" id="{72E3B389-D690-4CC0-9C8A-801F624F542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" b="-1054"/>
          <a:stretch/>
        </p:blipFill>
        <p:spPr>
          <a:xfrm>
            <a:off x="348720" y="3896294"/>
            <a:ext cx="1678626" cy="95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6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84" y="981593"/>
            <a:ext cx="8023668" cy="58133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8301" y="240101"/>
            <a:ext cx="4828571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</a:t>
            </a:r>
            <a:r>
              <a:rPr lang="es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TARRAGONA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45619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59661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2026767" y="4307144"/>
            <a:ext cx="1038735" cy="32911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Aula </a:t>
            </a:r>
            <a:b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colom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59858" y="1914170"/>
            <a:ext cx="1038735" cy="32911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aula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rambla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814391" y="4727791"/>
            <a:ext cx="1038735" cy="32911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auditori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944067" y="4727791"/>
            <a:ext cx="1038735" cy="32911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escenari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143417" y="6043419"/>
            <a:ext cx="1038735" cy="32911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terrassa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1889DB-E91F-AD4F-BAB3-721BB573286C}"/>
              </a:ext>
            </a:extLst>
          </p:cNvPr>
          <p:cNvSpPr/>
          <p:nvPr/>
        </p:nvSpPr>
        <p:spPr>
          <a:xfrm>
            <a:off x="3671847" y="3592526"/>
            <a:ext cx="841246" cy="32911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ZONA </a:t>
            </a:r>
            <a:b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Relaxada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1C43AC-7E3A-614B-A8DE-CC2E3A86B850}"/>
              </a:ext>
            </a:extLst>
          </p:cNvPr>
          <p:cNvSpPr/>
          <p:nvPr/>
        </p:nvSpPr>
        <p:spPr>
          <a:xfrm>
            <a:off x="4420439" y="3468502"/>
            <a:ext cx="1257736" cy="329112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terrassa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1CD415-25E4-654C-AA7B-9B854C428FA4}"/>
              </a:ext>
            </a:extLst>
          </p:cNvPr>
          <p:cNvSpPr/>
          <p:nvPr/>
        </p:nvSpPr>
        <p:spPr>
          <a:xfrm>
            <a:off x="3042979" y="3029239"/>
            <a:ext cx="1257736" cy="329112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 aules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45F4F3-B829-4842-A5A6-26827D551B22}"/>
              </a:ext>
            </a:extLst>
          </p:cNvPr>
          <p:cNvGrpSpPr/>
          <p:nvPr/>
        </p:nvGrpSpPr>
        <p:grpSpPr>
          <a:xfrm>
            <a:off x="4004328" y="2424807"/>
            <a:ext cx="288304" cy="288304"/>
            <a:chOff x="8451148" y="3707635"/>
            <a:chExt cx="288304" cy="28830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CD22C6-BBC8-F44F-8D3E-C90871AA65B6}"/>
                </a:ext>
              </a:extLst>
            </p:cNvPr>
            <p:cNvSpPr/>
            <p:nvPr/>
          </p:nvSpPr>
          <p:spPr>
            <a:xfrm>
              <a:off x="8451148" y="3707635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F93E5AD-411E-EF44-ABEF-B534CF8D8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1335" y="3758785"/>
              <a:ext cx="207931" cy="186003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030DE0-0A97-E740-9764-6F88A7A3CB0A}"/>
              </a:ext>
            </a:extLst>
          </p:cNvPr>
          <p:cNvGrpSpPr/>
          <p:nvPr/>
        </p:nvGrpSpPr>
        <p:grpSpPr>
          <a:xfrm>
            <a:off x="3474087" y="3816995"/>
            <a:ext cx="288304" cy="288304"/>
            <a:chOff x="3017129" y="1937388"/>
            <a:chExt cx="238513" cy="23851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6CAB8F9-D871-2B42-962A-236E8400532D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CCACAA8-EBEA-4443-B944-5927A5996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391B960-B763-1B49-B51C-DF88B8DC0D50}"/>
              </a:ext>
            </a:extLst>
          </p:cNvPr>
          <p:cNvGrpSpPr/>
          <p:nvPr/>
        </p:nvGrpSpPr>
        <p:grpSpPr>
          <a:xfrm>
            <a:off x="3087710" y="3288621"/>
            <a:ext cx="288304" cy="288304"/>
            <a:chOff x="3369529" y="2915261"/>
            <a:chExt cx="288304" cy="28830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CF0A74C-C4A2-9E4F-BD38-074A8CBD7136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0" name="Picture 22">
              <a:extLst>
                <a:ext uri="{FF2B5EF4-FFF2-40B4-BE49-F238E27FC236}">
                  <a16:creationId xmlns:a16="http://schemas.microsoft.com/office/drawing/2014/main" id="{5CB2F5D5-064C-B040-95E4-F5477C40A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66E55A81-E18B-4E40-9E2E-B6CBBE8B2A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07" y="3464520"/>
            <a:ext cx="240728" cy="24072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9DEA01A-F92A-BE41-8592-3139C919C8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770145" y="2991801"/>
            <a:ext cx="240728" cy="24072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60763" y="4083986"/>
            <a:ext cx="240728" cy="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8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10286" y="5860563"/>
            <a:ext cx="131342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r>
              <a:rPr lang="ca-ES" sz="1500" spc="50" dirty="0">
                <a:latin typeface="Calibri" charset="0"/>
                <a:ea typeface="Calibri" charset="0"/>
                <a:cs typeface="Calibri" charset="0"/>
              </a:rPr>
              <a:t>Hi col·labora: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3040279"/>
            <a:ext cx="5897880" cy="1060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92" y="6440946"/>
            <a:ext cx="1616635" cy="7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72335" y="1748046"/>
            <a:ext cx="8651277" cy="523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En Aquesta guia HI TROBARÀ</a:t>
            </a:r>
            <a:r>
              <a:rPr lang="ca-ES" sz="2200" cap="all" spc="50" dirty="0">
                <a:latin typeface="Calibri" charset="0"/>
                <a:cs typeface="Calibri" charset="0"/>
              </a:rPr>
              <a:t>S informació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</a:b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SOBRE Caixaforum Tarragona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335" y="1022826"/>
            <a:ext cx="5007030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ca-E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informació</a:t>
            </a: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general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05" y="1544155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FD31551-D1FA-804B-9957-66FBDFFB54B9}"/>
              </a:ext>
            </a:extLst>
          </p:cNvPr>
          <p:cNvSpPr/>
          <p:nvPr/>
        </p:nvSpPr>
        <p:spPr>
          <a:xfrm>
            <a:off x="295318" y="6750675"/>
            <a:ext cx="3947167" cy="206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Pictogrames extrets de </a:t>
            </a:r>
            <a:r>
              <a:rPr lang="ca-ES" sz="10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Flaticon</a:t>
            </a:r>
            <a:r>
              <a:rPr lang="ca-ES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i inspirats en ARASAAC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2964" y="5198139"/>
            <a:ext cx="10093911" cy="1190534"/>
          </a:xfrm>
          <a:prstGeom prst="rect">
            <a:avLst/>
          </a:prstGeom>
          <a:solidFill>
            <a:srgbClr val="B4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angle 34"/>
          <p:cNvSpPr/>
          <p:nvPr/>
        </p:nvSpPr>
        <p:spPr>
          <a:xfrm>
            <a:off x="292964" y="2408802"/>
            <a:ext cx="10093911" cy="2676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6405069" y="2713756"/>
            <a:ext cx="2765057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hi trobaràs diversos 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espais per visitar.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Els pots visitar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tots o crear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teu propi itinerari.</a:t>
            </a:r>
          </a:p>
          <a:p>
            <a:pPr>
              <a:lnSpc>
                <a:spcPts val="1800"/>
              </a:lnSpc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Hi ha autobusos de línia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que et porten 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ca-ES" sz="1600" dirty="0">
              <a:solidFill>
                <a:srgbClr val="000000"/>
              </a:solidFill>
              <a:highlight>
                <a:srgbClr val="00FFFF"/>
              </a:highlight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 té pàrquing a prop.</a:t>
            </a:r>
            <a:endParaRPr lang="ca-ES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5" y="5362647"/>
            <a:ext cx="4648601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ca-E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 el web 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de </a:t>
            </a:r>
            <a:r>
              <a:rPr lang="ca-ES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 hi pots trobar tota la informació del centre, les seves 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activitats i exposicions: </a:t>
            </a:r>
            <a:r>
              <a:rPr lang="ca-ES" sz="15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CaixaForum.org</a:t>
            </a:r>
            <a:r>
              <a:rPr lang="ca-ES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/Tarragona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231458" y="5362647"/>
            <a:ext cx="1877336" cy="820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sz="16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Cristòfor</a:t>
            </a: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Colom, 2 43001 Tarragona</a:t>
            </a:r>
          </a:p>
          <a:p>
            <a:pPr>
              <a:lnSpc>
                <a:spcPts val="1700"/>
              </a:lnSpc>
              <a:spcAft>
                <a:spcPts val="500"/>
              </a:spcAft>
            </a:pPr>
            <a:r>
              <a:rPr lang="es-ES_tradnl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977 249 871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370809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6273997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73997" y="3897766"/>
            <a:ext cx="0" cy="6170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A56B8A-3A26-2348-963D-F49F594BF475}"/>
              </a:ext>
            </a:extLst>
          </p:cNvPr>
          <p:cNvCxnSpPr/>
          <p:nvPr/>
        </p:nvCxnSpPr>
        <p:spPr>
          <a:xfrm>
            <a:off x="1367461" y="3921013"/>
            <a:ext cx="0" cy="6170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57D60208-D6E0-3444-B65B-91021850D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2" y="3982726"/>
            <a:ext cx="438692" cy="43869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ED0BBF2-B425-C342-A915-807FBD993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54" y="2674284"/>
            <a:ext cx="500300" cy="5003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BD2AE5D-4AF1-E247-966F-4C8A7F7B2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9" y="3789040"/>
            <a:ext cx="498867" cy="4988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95B29E5-793C-E74A-B0E5-20E14A149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6" y="2780238"/>
            <a:ext cx="484037" cy="484037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8076892" y="5362647"/>
            <a:ext cx="0" cy="769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70809" y="5362647"/>
            <a:ext cx="0" cy="654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B9A01C81-2667-6848-8FAB-6CA6005E82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" y="5362647"/>
            <a:ext cx="486588" cy="4865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A74F3C2-5E01-C644-90A0-4457EE503F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93" y="5362647"/>
            <a:ext cx="486588" cy="48658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7" y="2713756"/>
            <a:ext cx="2493058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material de la guia està creat com a anticipació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per facilitar el seguiment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 la visita.</a:t>
            </a: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Recomanem revisar la guia abans d’anar 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 per preparar la visita.</a:t>
            </a:r>
          </a:p>
        </p:txBody>
      </p:sp>
    </p:spTree>
    <p:extLst>
      <p:ext uri="{BB962C8B-B14F-4D97-AF65-F5344CB8AC3E}">
        <p14:creationId xmlns:p14="http://schemas.microsoft.com/office/powerpoint/2010/main" val="17990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774" y="2454163"/>
            <a:ext cx="2715846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AQUESTA GUIA SERVEIX PER </a:t>
            </a:r>
            <a:r>
              <a:rPr lang="ca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SABER COM POTS ACCEDIR A CAIXAFORUM </a:t>
            </a:r>
            <a:r>
              <a:rPr lang="ca-ES" sz="19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Tarragona</a:t>
            </a: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POTSER L’HAURÀS D’USAR AMB L’AJUDA D’UNA PERSONA DE SUPORT.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9140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43376" y="2275968"/>
            <a:ext cx="2628244" cy="2370338"/>
            <a:chOff x="843376" y="2275968"/>
            <a:chExt cx="2432483" cy="2370338"/>
          </a:xfrm>
        </p:grpSpPr>
        <p:cxnSp>
          <p:nvCxnSpPr>
            <p:cNvPr id="9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843376" y="2275968"/>
              <a:ext cx="2432483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843376" y="4646306"/>
              <a:ext cx="2432483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192085" y="2454163"/>
            <a:ext cx="2478857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ca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POTS PORTAR LA GUIA A LA PANTALLA DEL MÒBIL O TAULETA. </a:t>
            </a:r>
          </a:p>
          <a:p>
            <a:pPr>
              <a:lnSpc>
                <a:spcPts val="2100"/>
              </a:lnSpc>
            </a:pP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TAMBÉ POTS IMPRIMIR TOTA LA GUIA O NOMÉS UNA PART I PORTAR-LA AMB TU.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2085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cxnSp>
        <p:nvCxnSpPr>
          <p:cNvPr id="24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109672" y="1521368"/>
            <a:ext cx="2382815" cy="3997304"/>
            <a:chOff x="4055429" y="1521368"/>
            <a:chExt cx="2382815" cy="3997304"/>
          </a:xfrm>
        </p:grpSpPr>
        <p:sp>
          <p:nvSpPr>
            <p:cNvPr id="4" name="Rectangle 3"/>
            <p:cNvSpPr/>
            <p:nvPr/>
          </p:nvSpPr>
          <p:spPr>
            <a:xfrm>
              <a:off x="4082064" y="2454163"/>
              <a:ext cx="2250822" cy="197746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ts val="2100"/>
                </a:lnSpc>
              </a:pPr>
              <a:r>
                <a:rPr lang="ca-E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AQUESTA GUIA </a:t>
              </a:r>
              <a:r>
                <a:rPr lang="ca-E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ES POT EDITAR PERQUÈ L’ADAPTIS A LES TEVES NECESSITATS</a:t>
              </a:r>
              <a:r>
                <a:rPr lang="ca-E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. LA POTS CANVIAR, REDUIR O AMPLIAR.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55429" y="1521368"/>
              <a:ext cx="75343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B44800"/>
                  </a:solidFill>
                  <a:latin typeface="Calibri" charset="0"/>
                  <a:ea typeface="Calibri" charset="0"/>
                  <a:cs typeface="Calibri" charset="0"/>
                </a:rPr>
                <a:t>2</a:t>
              </a:r>
            </a:p>
          </p:txBody>
        </p:sp>
        <p:cxnSp>
          <p:nvCxnSpPr>
            <p:cNvPr id="11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4178543" y="2275968"/>
              <a:ext cx="225970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4178543" y="4646306"/>
              <a:ext cx="225970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8BBD1B8-18E8-8A42-86C9-76FAE2CF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544" y="4860986"/>
              <a:ext cx="657686" cy="657686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E66D56A-DDD4-B744-8805-A11F8D9EC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0" y="4824977"/>
            <a:ext cx="705281" cy="7052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D93188-D4C9-9D4F-9A6A-2F5285905F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443" y="4860986"/>
            <a:ext cx="736899" cy="7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0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13">
            <a:extLst>
              <a:ext uri="{FF2B5EF4-FFF2-40B4-BE49-F238E27FC236}">
                <a16:creationId xmlns:a16="http://schemas.microsoft.com/office/drawing/2014/main" id="{72E3B389-D690-4CC0-9C8A-801F624F54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0"/>
            <a:ext cx="6139994" cy="4334909"/>
          </a:xfrm>
          <a:prstGeom prst="rect">
            <a:avLst/>
          </a:prstGeom>
        </p:spPr>
      </p:pic>
      <p:pic>
        <p:nvPicPr>
          <p:cNvPr id="21" name="Imagen 13">
            <a:extLst>
              <a:ext uri="{FF2B5EF4-FFF2-40B4-BE49-F238E27FC236}">
                <a16:creationId xmlns:a16="http://schemas.microsoft.com/office/drawing/2014/main" id="{72E3B389-D690-4CC0-9C8A-801F624F54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1"/>
            <a:ext cx="6143700" cy="43315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a-ES" sz="2200" cap="all" spc="70" dirty="0">
                <a:latin typeface="Calibri" charset="0"/>
                <a:ea typeface="Calibri" charset="0"/>
                <a:cs typeface="Calibri" charset="0"/>
              </a:rPr>
              <a:t>CAIXAFORUM Tarragona TÉ ENTRADA a Peu de carrer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13" name="Rectangle 12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5524356" y="5219999"/>
            <a:ext cx="1145252" cy="914395"/>
            <a:chOff x="3468959" y="5219999"/>
            <a:chExt cx="1145252" cy="914395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468959" y="6134394"/>
              <a:ext cx="1145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44" name="Straight Connector 43"/>
          <p:cNvCxnSpPr/>
          <p:nvPr/>
        </p:nvCxnSpPr>
        <p:spPr>
          <a:xfrm>
            <a:off x="1787591" y="6134394"/>
            <a:ext cx="324943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n 13">
            <a:extLst>
              <a:ext uri="{FF2B5EF4-FFF2-40B4-BE49-F238E27FC236}">
                <a16:creationId xmlns:a16="http://schemas.microsoft.com/office/drawing/2014/main" id="{72E3B389-D690-4CC0-9C8A-801F624F54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338" y="4968399"/>
            <a:ext cx="3249434" cy="11088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975302" y="5179860"/>
            <a:ext cx="1851069" cy="954534"/>
            <a:chOff x="6975302" y="5179860"/>
            <a:chExt cx="1851069" cy="954534"/>
          </a:xfrm>
        </p:grpSpPr>
        <p:grpSp>
          <p:nvGrpSpPr>
            <p:cNvPr id="41" name="object 16"/>
            <p:cNvGrpSpPr/>
            <p:nvPr/>
          </p:nvGrpSpPr>
          <p:grpSpPr>
            <a:xfrm>
              <a:off x="7475210" y="5179860"/>
              <a:ext cx="851252" cy="788897"/>
              <a:chOff x="6726663" y="4670819"/>
              <a:chExt cx="771525" cy="715010"/>
            </a:xfrm>
          </p:grpSpPr>
          <p:pic>
            <p:nvPicPr>
              <p:cNvPr id="42" name="object 17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726663" y="4670819"/>
                <a:ext cx="771471" cy="714672"/>
              </a:xfrm>
              <a:prstGeom prst="rect">
                <a:avLst/>
              </a:prstGeom>
            </p:spPr>
          </p:pic>
          <p:pic>
            <p:nvPicPr>
              <p:cNvPr id="43" name="object 1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998045" y="4861384"/>
                <a:ext cx="228709" cy="228685"/>
              </a:xfrm>
              <a:prstGeom prst="rect">
                <a:avLst/>
              </a:prstGeom>
            </p:spPr>
          </p:pic>
        </p:grpSp>
        <p:cxnSp>
          <p:nvCxnSpPr>
            <p:cNvPr id="47" name="Straight Connector 46"/>
            <p:cNvCxnSpPr/>
            <p:nvPr/>
          </p:nvCxnSpPr>
          <p:spPr>
            <a:xfrm>
              <a:off x="6975302" y="6134394"/>
              <a:ext cx="185106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6D3983-9224-1C4B-A6BB-08239B82EC81}"/>
              </a:ext>
            </a:extLst>
          </p:cNvPr>
          <p:cNvGrpSpPr/>
          <p:nvPr/>
        </p:nvGrpSpPr>
        <p:grpSpPr>
          <a:xfrm>
            <a:off x="5013680" y="5378921"/>
            <a:ext cx="675018" cy="755473"/>
            <a:chOff x="3609171" y="5378921"/>
            <a:chExt cx="675018" cy="75547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682A84-9C34-A343-957D-BEB40B55E16C}"/>
                </a:ext>
              </a:extLst>
            </p:cNvPr>
            <p:cNvCxnSpPr>
              <a:cxnSpLocks/>
            </p:cNvCxnSpPr>
            <p:nvPr/>
          </p:nvCxnSpPr>
          <p:spPr>
            <a:xfrm>
              <a:off x="3682370" y="6134394"/>
              <a:ext cx="34584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D3750A6-787F-4144-9155-AAB1E517B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3609171" y="5378921"/>
              <a:ext cx="675018" cy="53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6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Bef>
                <a:spcPts val="1997"/>
              </a:spcBef>
            </a:pP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 LA PLANTA </a:t>
            </a:r>
            <a:r>
              <a:rPr lang="ca-ES" sz="2200" cap="all" spc="50" dirty="0">
                <a:latin typeface="Calibri" charset="0"/>
                <a:cs typeface="Calibri" charset="0"/>
              </a:rPr>
              <a:t>Baixa hi ha LA RECEPCIÓ 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i INFORMACIÓ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30" name="Rectangle 29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RECEPCIÓ i  INFORMACIÓ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6993636" y="6134394"/>
            <a:ext cx="154593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887" y="5317734"/>
            <a:ext cx="595358" cy="59535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4330807" y="5314368"/>
            <a:ext cx="1081168" cy="820026"/>
            <a:chOff x="5132366" y="5314368"/>
            <a:chExt cx="1081168" cy="82002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9667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D311DA-3587-9346-A1B7-A7AA1431D70F}"/>
              </a:ext>
            </a:extLst>
          </p:cNvPr>
          <p:cNvGrpSpPr/>
          <p:nvPr/>
        </p:nvGrpSpPr>
        <p:grpSpPr>
          <a:xfrm>
            <a:off x="2759415" y="5267704"/>
            <a:ext cx="1604845" cy="866690"/>
            <a:chOff x="3737881" y="5267704"/>
            <a:chExt cx="1604845" cy="86669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3737881" y="6134394"/>
              <a:ext cx="160484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A499DE3-3D93-1146-8882-D3289D39929C}"/>
                </a:ext>
              </a:extLst>
            </p:cNvPr>
            <p:cNvGrpSpPr/>
            <p:nvPr/>
          </p:nvGrpSpPr>
          <p:grpSpPr>
            <a:xfrm>
              <a:off x="3922976" y="5267704"/>
              <a:ext cx="951685" cy="709116"/>
              <a:chOff x="3555093" y="1228320"/>
              <a:chExt cx="707159" cy="526916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D136377-DFF2-774C-AF55-7DBB3684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DA8FD09-9EB2-D842-ADCC-D3E8A4BD0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13C32052-75D8-C940-92CB-CEF2AF5B7675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5619227" y="5287846"/>
            <a:ext cx="1107037" cy="846548"/>
            <a:chOff x="3977624" y="5287846"/>
            <a:chExt cx="1107037" cy="846548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3977624" y="6134394"/>
              <a:ext cx="110703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F1A3EDE7-F193-A948-B7E6-07676250E8C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7" y="268841"/>
            <a:ext cx="6145200" cy="4334858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3210270-0A1F-FA45-8CFD-CB6C0E1EB302}"/>
              </a:ext>
            </a:extLst>
          </p:cNvPr>
          <p:cNvSpPr/>
          <p:nvPr/>
        </p:nvSpPr>
        <p:spPr>
          <a:xfrm>
            <a:off x="0" y="917815"/>
            <a:ext cx="14955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</a:t>
            </a:r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1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Bef>
                <a:spcPts val="1997"/>
              </a:spcBef>
            </a:pP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AL costat DE LA </a:t>
            </a:r>
            <a:r>
              <a:rPr lang="ca-ES" sz="2200" cap="all" spc="50" dirty="0">
                <a:latin typeface="Calibri" charset="0"/>
                <a:cs typeface="Calibri" charset="0"/>
              </a:rPr>
              <a:t>RECEPCIÓ hi ha LA 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ZONA Relaxada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" name="Rectangle 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Zona relaxada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2D2E15A7-EBD1-2E4E-95EB-AA7D73F234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67857"/>
            <a:ext cx="6141384" cy="434519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6548594" y="5326244"/>
            <a:ext cx="1934098" cy="808150"/>
            <a:chOff x="4896548" y="5326244"/>
            <a:chExt cx="1934098" cy="808150"/>
          </a:xfrm>
        </p:grpSpPr>
        <p:cxnSp>
          <p:nvCxnSpPr>
            <p:cNvPr id="43" name="Straight Connector 42"/>
            <p:cNvCxnSpPr>
              <a:cxnSpLocks/>
            </p:cNvCxnSpPr>
            <p:nvPr/>
          </p:nvCxnSpPr>
          <p:spPr>
            <a:xfrm>
              <a:off x="4896548" y="6134394"/>
              <a:ext cx="19340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A8203B9-3F16-A94D-BC50-A5CCC2D924E0}"/>
              </a:ext>
            </a:extLst>
          </p:cNvPr>
          <p:cNvGrpSpPr/>
          <p:nvPr/>
        </p:nvGrpSpPr>
        <p:grpSpPr>
          <a:xfrm>
            <a:off x="2497157" y="5480507"/>
            <a:ext cx="915899" cy="653887"/>
            <a:chOff x="1373159" y="5480507"/>
            <a:chExt cx="915899" cy="65388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4E8657F-1D3E-E448-9F6A-BF6FF00C1257}"/>
                </a:ext>
              </a:extLst>
            </p:cNvPr>
            <p:cNvCxnSpPr/>
            <p:nvPr/>
          </p:nvCxnSpPr>
          <p:spPr>
            <a:xfrm>
              <a:off x="1384987" y="6134394"/>
              <a:ext cx="8512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9FAC824-9E5F-3949-A992-24C829CF4527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A419693-EB2D-7D4F-B9E8-14AE80C2FD4B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4749388-8391-D54E-A274-1A1D32E823E9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274577" y="5314368"/>
            <a:ext cx="1081168" cy="820026"/>
            <a:chOff x="5132366" y="5314368"/>
            <a:chExt cx="1081168" cy="820026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9667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67" name="Group 66"/>
          <p:cNvGrpSpPr/>
          <p:nvPr/>
        </p:nvGrpSpPr>
        <p:grpSpPr>
          <a:xfrm>
            <a:off x="4217798" y="5287846"/>
            <a:ext cx="1107037" cy="846548"/>
            <a:chOff x="3977624" y="5287846"/>
            <a:chExt cx="1107037" cy="846548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3977624" y="6134394"/>
              <a:ext cx="110703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4AC60DE-D1FD-E44A-8E98-F4C3339B7D54}"/>
              </a:ext>
            </a:extLst>
          </p:cNvPr>
          <p:cNvSpPr/>
          <p:nvPr/>
        </p:nvSpPr>
        <p:spPr>
          <a:xfrm>
            <a:off x="0" y="917815"/>
            <a:ext cx="14955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</a:t>
            </a:r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2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Bef>
                <a:spcPts val="1997"/>
              </a:spcBef>
            </a:pP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AL Fons DE LA PLANTA </a:t>
            </a:r>
            <a:r>
              <a:rPr lang="ca-ES" sz="2200" cap="all" spc="50" dirty="0">
                <a:latin typeface="Calibri" charset="0"/>
                <a:cs typeface="Calibri" charset="0"/>
              </a:rPr>
              <a:t>Baixa hi ha LA 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SALA D’EXPOSICIONS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" name="Rectangle 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d’exposicions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67CCD30-7251-5E4E-95F4-8B3F4021E1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7" y="268840"/>
            <a:ext cx="6145200" cy="433485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8D8EDB37-F398-8644-9B09-DF306D7EC85E}"/>
              </a:ext>
            </a:extLst>
          </p:cNvPr>
          <p:cNvGrpSpPr/>
          <p:nvPr/>
        </p:nvGrpSpPr>
        <p:grpSpPr>
          <a:xfrm>
            <a:off x="3570961" y="5267704"/>
            <a:ext cx="1604566" cy="866690"/>
            <a:chOff x="3711746" y="5267704"/>
            <a:chExt cx="1604566" cy="86669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A370AFB-BFDB-1F4C-AEFE-17371D0E0E93}"/>
                </a:ext>
              </a:extLst>
            </p:cNvPr>
            <p:cNvCxnSpPr>
              <a:cxnSpLocks/>
            </p:cNvCxnSpPr>
            <p:nvPr/>
          </p:nvCxnSpPr>
          <p:spPr>
            <a:xfrm>
              <a:off x="3711746" y="6134394"/>
              <a:ext cx="160456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6AF7390-F71B-684D-BBFC-5E5CFA4580B2}"/>
                </a:ext>
              </a:extLst>
            </p:cNvPr>
            <p:cNvGrpSpPr/>
            <p:nvPr/>
          </p:nvGrpSpPr>
          <p:grpSpPr>
            <a:xfrm>
              <a:off x="3922976" y="5267704"/>
              <a:ext cx="951685" cy="709116"/>
              <a:chOff x="3555093" y="1228320"/>
              <a:chExt cx="707159" cy="526916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6DCA508C-3597-2A48-B46A-40CA8BAC38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52304F61-6029-AA42-B3D8-A9BEB57DF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9E85562E-3044-B646-864B-C7CDC670900D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412483" y="5311077"/>
            <a:ext cx="2530039" cy="823317"/>
            <a:chOff x="6412483" y="5311077"/>
            <a:chExt cx="2530039" cy="823317"/>
          </a:xfrm>
        </p:grpSpPr>
        <p:cxnSp>
          <p:nvCxnSpPr>
            <p:cNvPr id="60" name="Straight Connector 59"/>
            <p:cNvCxnSpPr>
              <a:cxnSpLocks/>
            </p:cNvCxnSpPr>
            <p:nvPr/>
          </p:nvCxnSpPr>
          <p:spPr>
            <a:xfrm>
              <a:off x="6412483" y="6134394"/>
              <a:ext cx="253003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991F88B-A2C1-FC4A-B45A-681FC67D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6201" y="5311077"/>
              <a:ext cx="602602" cy="60260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2090141" y="5314520"/>
            <a:ext cx="618113" cy="819874"/>
            <a:chOff x="3321194" y="5314520"/>
            <a:chExt cx="618113" cy="819874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3321194" y="6134394"/>
              <a:ext cx="61811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3352190" y="5314520"/>
              <a:ext cx="556082" cy="662300"/>
              <a:chOff x="3324285" y="5314520"/>
              <a:chExt cx="611892" cy="728770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 flipV="1">
                <a:off x="3630231" y="5364237"/>
                <a:ext cx="0" cy="253542"/>
              </a:xfrm>
              <a:prstGeom prst="straightConnector1">
                <a:avLst/>
              </a:prstGeom>
              <a:ln w="19050" cap="rnd">
                <a:solidFill>
                  <a:srgbClr val="B44800"/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reeform 65"/>
              <p:cNvSpPr/>
              <p:nvPr/>
            </p:nvSpPr>
            <p:spPr>
              <a:xfrm>
                <a:off x="3324285" y="5314520"/>
                <a:ext cx="611892" cy="728770"/>
              </a:xfrm>
              <a:custGeom>
                <a:avLst/>
                <a:gdLst>
                  <a:gd name="connsiteX0" fmla="*/ 0 w 611892"/>
                  <a:gd name="connsiteY0" fmla="*/ 721895 h 728770"/>
                  <a:gd name="connsiteX1" fmla="*/ 0 w 611892"/>
                  <a:gd name="connsiteY1" fmla="*/ 0 h 728770"/>
                  <a:gd name="connsiteX2" fmla="*/ 611892 w 611892"/>
                  <a:gd name="connsiteY2" fmla="*/ 0 h 728770"/>
                  <a:gd name="connsiteX3" fmla="*/ 611892 w 611892"/>
                  <a:gd name="connsiteY3" fmla="*/ 728770 h 72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892" h="728770">
                    <a:moveTo>
                      <a:pt x="0" y="721895"/>
                    </a:moveTo>
                    <a:lnTo>
                      <a:pt x="0" y="0"/>
                    </a:lnTo>
                    <a:lnTo>
                      <a:pt x="611892" y="0"/>
                    </a:lnTo>
                    <a:lnTo>
                      <a:pt x="611892" y="728770"/>
                    </a:lnTo>
                  </a:path>
                </a:pathLst>
              </a:custGeom>
              <a:ln w="19050" cap="rnd">
                <a:solidFill>
                  <a:schemeClr val="tx1"/>
                </a:solidFill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164014" y="5314368"/>
            <a:ext cx="1081168" cy="820026"/>
            <a:chOff x="5132366" y="5314368"/>
            <a:chExt cx="1081168" cy="820026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9667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FE96AD9F-C306-B147-9AD0-6EBDE530204D}"/>
              </a:ext>
            </a:extLst>
          </p:cNvPr>
          <p:cNvSpPr/>
          <p:nvPr/>
        </p:nvSpPr>
        <p:spPr>
          <a:xfrm>
            <a:off x="0" y="917815"/>
            <a:ext cx="14955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</a:t>
            </a:r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Davant de LA RECEPCIÓ hi ha els Banys i Les Taquilles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" name="Rectangle 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Banys i taquilles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6787E81D-5E99-FD43-8D55-13A2498B32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68841"/>
            <a:ext cx="6141600" cy="433462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4712943" y="5314368"/>
            <a:ext cx="1081168" cy="820026"/>
            <a:chOff x="5132366" y="5314368"/>
            <a:chExt cx="1081168" cy="82002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9667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3656164" y="5287846"/>
            <a:ext cx="1107037" cy="846548"/>
            <a:chOff x="3977624" y="5287846"/>
            <a:chExt cx="1107037" cy="846548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977624" y="6134394"/>
              <a:ext cx="110703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161703-98F6-6141-A956-3A297EF27C04}"/>
              </a:ext>
            </a:extLst>
          </p:cNvPr>
          <p:cNvGrpSpPr/>
          <p:nvPr/>
        </p:nvGrpSpPr>
        <p:grpSpPr>
          <a:xfrm>
            <a:off x="1819637" y="5481794"/>
            <a:ext cx="1037600" cy="652600"/>
            <a:chOff x="3037511" y="5481794"/>
            <a:chExt cx="1037600" cy="6526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38A1A56-6370-9441-AC7A-DA0C60D58163}"/>
                </a:ext>
              </a:extLst>
            </p:cNvPr>
            <p:cNvCxnSpPr>
              <a:cxnSpLocks/>
            </p:cNvCxnSpPr>
            <p:nvPr/>
          </p:nvCxnSpPr>
          <p:spPr>
            <a:xfrm>
              <a:off x="3037511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D94CB46-D89B-6D40-B688-64D4F5B69B03}"/>
                </a:ext>
              </a:extLst>
            </p:cNvPr>
            <p:cNvGrpSpPr/>
            <p:nvPr/>
          </p:nvGrpSpPr>
          <p:grpSpPr>
            <a:xfrm>
              <a:off x="3236690" y="5481794"/>
              <a:ext cx="649043" cy="430430"/>
              <a:chOff x="9186534" y="5886192"/>
              <a:chExt cx="361323" cy="23962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8D76F28-AE94-564D-B475-91A53836BD44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278F277-C6DE-6B4E-AD09-6E843CB2AAA6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7564054" y="5231491"/>
            <a:ext cx="1261028" cy="902903"/>
            <a:chOff x="7633607" y="5231491"/>
            <a:chExt cx="1261028" cy="902903"/>
          </a:xfrm>
        </p:grpSpPr>
        <p:cxnSp>
          <p:nvCxnSpPr>
            <p:cNvPr id="66" name="Straight Connector 65"/>
            <p:cNvCxnSpPr>
              <a:cxnSpLocks/>
            </p:cNvCxnSpPr>
            <p:nvPr/>
          </p:nvCxnSpPr>
          <p:spPr>
            <a:xfrm>
              <a:off x="7633607" y="6134394"/>
              <a:ext cx="1261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077" r="20982"/>
            <a:stretch/>
          </p:blipFill>
          <p:spPr>
            <a:xfrm>
              <a:off x="7996430" y="5231491"/>
              <a:ext cx="535383" cy="758502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6066137" y="5297619"/>
            <a:ext cx="827850" cy="836775"/>
            <a:chOff x="8731657" y="5297619"/>
            <a:chExt cx="827850" cy="836775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70" name="Straight Connector 69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64EA0E2-7C23-2744-891A-0F048E5113BE}"/>
              </a:ext>
            </a:extLst>
          </p:cNvPr>
          <p:cNvSpPr/>
          <p:nvPr/>
        </p:nvSpPr>
        <p:spPr>
          <a:xfrm>
            <a:off x="0" y="917815"/>
            <a:ext cx="14955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</a:t>
            </a:r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AL costat DELS </a:t>
            </a:r>
            <a:r>
              <a:rPr lang="ca-ES" sz="2200" cap="all" spc="50" dirty="0">
                <a:latin typeface="Calibri" charset="0"/>
                <a:cs typeface="Calibri" charset="0"/>
              </a:rPr>
              <a:t>Banys hi ha L’ASCENSOR 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i Les ESCALES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" name="Rectangle 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Escales </a:t>
              </a:r>
              <a:b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i ascensor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F363202-C560-6242-B2C8-DA4279DABE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68841"/>
            <a:ext cx="6141269" cy="43338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64F2686-EF64-A148-BC40-F07FFD3288BE}"/>
              </a:ext>
            </a:extLst>
          </p:cNvPr>
          <p:cNvGrpSpPr/>
          <p:nvPr/>
        </p:nvGrpSpPr>
        <p:grpSpPr>
          <a:xfrm>
            <a:off x="5580541" y="5320682"/>
            <a:ext cx="1378198" cy="813712"/>
            <a:chOff x="8392824" y="5320682"/>
            <a:chExt cx="1378198" cy="81371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8392824" y="6134394"/>
              <a:ext cx="13781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8143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670108" y="5344741"/>
            <a:ext cx="1005127" cy="789653"/>
            <a:chOff x="6096492" y="5344741"/>
            <a:chExt cx="1005127" cy="789653"/>
          </a:xfrm>
        </p:grpSpPr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6096492" y="6134394"/>
              <a:ext cx="100512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6215809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3974212" y="5297619"/>
            <a:ext cx="766354" cy="836775"/>
            <a:chOff x="8731657" y="5297619"/>
            <a:chExt cx="766354" cy="83677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50" name="Straight Connector 49"/>
            <p:cNvCxnSpPr/>
            <p:nvPr/>
          </p:nvCxnSpPr>
          <p:spPr>
            <a:xfrm>
              <a:off x="8731657" y="6134394"/>
              <a:ext cx="76635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A8203B9-3F16-A94D-BC50-A5CCC2D924E0}"/>
              </a:ext>
            </a:extLst>
          </p:cNvPr>
          <p:cNvGrpSpPr/>
          <p:nvPr/>
        </p:nvGrpSpPr>
        <p:grpSpPr>
          <a:xfrm>
            <a:off x="2377488" y="5480507"/>
            <a:ext cx="915899" cy="653887"/>
            <a:chOff x="1373159" y="5480507"/>
            <a:chExt cx="915899" cy="65388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4E8657F-1D3E-E448-9F6A-BF6FF00C1257}"/>
                </a:ext>
              </a:extLst>
            </p:cNvPr>
            <p:cNvCxnSpPr/>
            <p:nvPr/>
          </p:nvCxnSpPr>
          <p:spPr>
            <a:xfrm>
              <a:off x="1384987" y="6134394"/>
              <a:ext cx="8512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9FAC824-9E5F-3949-A992-24C829CF4527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A419693-EB2D-7D4F-B9E8-14AE80C2FD4B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4749388-8391-D54E-A274-1A1D32E823E9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CB55DB4-F435-A742-9E6D-66A38BA15B30}"/>
              </a:ext>
            </a:extLst>
          </p:cNvPr>
          <p:cNvSpPr/>
          <p:nvPr/>
        </p:nvSpPr>
        <p:spPr>
          <a:xfrm>
            <a:off x="0" y="917815"/>
            <a:ext cx="14955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</a:t>
            </a:r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4723103" y="5314368"/>
            <a:ext cx="1081168" cy="820026"/>
            <a:chOff x="5132366" y="5314368"/>
            <a:chExt cx="1081168" cy="82002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48867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265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5620</TotalTime>
  <Words>334</Words>
  <Application>Microsoft Macintosh PowerPoint</Application>
  <PresentationFormat>Custom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187</cp:revision>
  <cp:lastPrinted>2022-07-15T12:32:37Z</cp:lastPrinted>
  <dcterms:created xsi:type="dcterms:W3CDTF">2022-05-17T11:22:10Z</dcterms:created>
  <dcterms:modified xsi:type="dcterms:W3CDTF">2023-06-16T08:03:31Z</dcterms:modified>
</cp:coreProperties>
</file>