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20"/>
  </p:notesMasterIdLst>
  <p:handoutMasterIdLst>
    <p:handoutMasterId r:id="rId21"/>
  </p:handoutMasterIdLst>
  <p:sldIdLst>
    <p:sldId id="256" r:id="rId3"/>
    <p:sldId id="309" r:id="rId4"/>
    <p:sldId id="310" r:id="rId5"/>
    <p:sldId id="286" r:id="rId6"/>
    <p:sldId id="287" r:id="rId7"/>
    <p:sldId id="291" r:id="rId8"/>
    <p:sldId id="292" r:id="rId9"/>
    <p:sldId id="289" r:id="rId10"/>
    <p:sldId id="288" r:id="rId11"/>
    <p:sldId id="293" r:id="rId12"/>
    <p:sldId id="294" r:id="rId13"/>
    <p:sldId id="295" r:id="rId14"/>
    <p:sldId id="296" r:id="rId15"/>
    <p:sldId id="308" r:id="rId16"/>
    <p:sldId id="306" r:id="rId17"/>
    <p:sldId id="305" r:id="rId18"/>
    <p:sldId id="283" r:id="rId19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4CD"/>
    <a:srgbClr val="B4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1"/>
    <p:restoredTop sz="94622"/>
  </p:normalViewPr>
  <p:slideViewPr>
    <p:cSldViewPr snapToGrid="0" snapToObjects="1">
      <p:cViewPr varScale="1">
        <p:scale>
          <a:sx n="114" d="100"/>
          <a:sy n="114" d="100"/>
        </p:scale>
        <p:origin x="1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4" d="100"/>
          <a:sy n="134" d="100"/>
        </p:scale>
        <p:origin x="48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7C144-5A7A-4E4C-90B3-D6A408178DAC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AB677-D8E3-FE4D-8AA1-FAC345AC5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755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1ABD4-494F-0240-9520-5CBBA25E332F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82D59-D14A-4548-93B2-17B25710E21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91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79892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91CB8BD9-85F1-094D-B093-EAEB86C16424}"/>
              </a:ext>
            </a:extLst>
          </p:cNvPr>
          <p:cNvSpPr txBox="1"/>
          <p:nvPr userDrawn="1"/>
        </p:nvSpPr>
        <p:spPr>
          <a:xfrm>
            <a:off x="6426686" y="70880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6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tarragona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79892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91CB8BD9-85F1-094D-B093-EAEB86C16424}"/>
              </a:ext>
            </a:extLst>
          </p:cNvPr>
          <p:cNvSpPr txBox="1"/>
          <p:nvPr userDrawn="1"/>
        </p:nvSpPr>
        <p:spPr>
          <a:xfrm>
            <a:off x="6426686" y="70880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11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tarragona</a:t>
            </a:r>
          </a:p>
        </p:txBody>
      </p:sp>
    </p:spTree>
    <p:extLst>
      <p:ext uri="{BB962C8B-B14F-4D97-AF65-F5344CB8AC3E}">
        <p14:creationId xmlns:p14="http://schemas.microsoft.com/office/powerpoint/2010/main" val="380145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A0D78E-DD50-0544-8F60-0DDB49C7E42A}"/>
              </a:ext>
            </a:extLst>
          </p:cNvPr>
          <p:cNvSpPr/>
          <p:nvPr userDrawn="1"/>
        </p:nvSpPr>
        <p:spPr>
          <a:xfrm>
            <a:off x="292964" y="4848447"/>
            <a:ext cx="10093911" cy="1913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" name="Conector recto 9">
            <a:extLst>
              <a:ext uri="{FF2B5EF4-FFF2-40B4-BE49-F238E27FC236}">
                <a16:creationId xmlns:a16="http://schemas.microsoft.com/office/drawing/2014/main" id="{23C9FC5B-A1EF-F44E-B0EF-DC0CE7AF0BCF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tarragona</a:t>
            </a:r>
          </a:p>
        </p:txBody>
      </p:sp>
      <p:sp>
        <p:nvSpPr>
          <p:cNvPr id="5" name="Marcador de número de diapositiva 8">
            <a:extLst>
              <a:ext uri="{FF2B5EF4-FFF2-40B4-BE49-F238E27FC236}">
                <a16:creationId xmlns:a16="http://schemas.microsoft.com/office/drawing/2014/main" id="{01538803-F6A6-F348-BB4E-102BA0A9B981}"/>
              </a:ext>
            </a:extLst>
          </p:cNvPr>
          <p:cNvSpPr txBox="1">
            <a:spLocks/>
          </p:cNvSpPr>
          <p:nvPr userDrawn="1"/>
        </p:nvSpPr>
        <p:spPr>
          <a:xfrm>
            <a:off x="10171809" y="7079892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uadroTexto 11">
            <a:extLst>
              <a:ext uri="{FF2B5EF4-FFF2-40B4-BE49-F238E27FC236}">
                <a16:creationId xmlns:a16="http://schemas.microsoft.com/office/drawing/2014/main" id="{FB23E0CC-D5D6-454C-8838-B60F0441E3EB}"/>
              </a:ext>
            </a:extLst>
          </p:cNvPr>
          <p:cNvSpPr txBox="1"/>
          <p:nvPr userDrawn="1"/>
        </p:nvSpPr>
        <p:spPr>
          <a:xfrm>
            <a:off x="6426686" y="70880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8" y="171900"/>
            <a:ext cx="2847600" cy="5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84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41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3" Type="http://schemas.openxmlformats.org/officeDocument/2006/relationships/image" Target="../media/image32.png"/><Relationship Id="rId7" Type="http://schemas.microsoft.com/office/2007/relationships/hdphoto" Target="../media/hdphoto4.wdp"/><Relationship Id="rId12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39.png"/><Relationship Id="rId5" Type="http://schemas.microsoft.com/office/2007/relationships/hdphoto" Target="../media/hdphoto3.wdp"/><Relationship Id="rId15" Type="http://schemas.openxmlformats.org/officeDocument/2006/relationships/image" Target="../media/image57.png"/><Relationship Id="rId10" Type="http://schemas.openxmlformats.org/officeDocument/2006/relationships/image" Target="../media/image53.jpeg"/><Relationship Id="rId4" Type="http://schemas.openxmlformats.org/officeDocument/2006/relationships/image" Target="../media/image49.png"/><Relationship Id="rId9" Type="http://schemas.openxmlformats.org/officeDocument/2006/relationships/image" Target="../media/image52.png"/><Relationship Id="rId1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39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3">
            <a:extLst>
              <a:ext uri="{FF2B5EF4-FFF2-40B4-BE49-F238E27FC236}">
                <a16:creationId xmlns:a16="http://schemas.microsoft.com/office/drawing/2014/main" id="{72E3B389-D690-4CC0-9C8A-801F624F54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7" y="2441355"/>
            <a:ext cx="10303149" cy="493690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0548" y="4148378"/>
            <a:ext cx="10303148" cy="322988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54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493" y="6654459"/>
            <a:ext cx="2145382" cy="478618"/>
          </a:xfrm>
          <a:prstGeom prst="rect">
            <a:avLst/>
          </a:prstGeom>
        </p:spPr>
      </p:pic>
      <p:sp>
        <p:nvSpPr>
          <p:cNvPr id="19" name="Title 4">
            <a:extLst>
              <a:ext uri="{FF2B5EF4-FFF2-40B4-BE49-F238E27FC236}">
                <a16:creationId xmlns:a16="http://schemas.microsoft.com/office/drawing/2014/main" id="{8022A46A-4F96-8444-B82B-AB618FEB0C51}"/>
              </a:ext>
            </a:extLst>
          </p:cNvPr>
          <p:cNvSpPr txBox="1">
            <a:spLocks/>
          </p:cNvSpPr>
          <p:nvPr/>
        </p:nvSpPr>
        <p:spPr>
          <a:xfrm>
            <a:off x="718458" y="1061221"/>
            <a:ext cx="4997295" cy="118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es-ES_tradnl" sz="5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  <a:t>Guía accesible </a:t>
            </a:r>
            <a:br>
              <a:rPr lang="es-ES_tradnl" sz="5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</a:br>
            <a:r>
              <a:rPr lang="es-ES_tradnl" sz="5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  <a:t>para la visita</a:t>
            </a:r>
            <a:endParaRPr lang="es-ES_tradnl" sz="5200" i="1" dirty="0">
              <a:solidFill>
                <a:schemeClr val="tx1">
                  <a:lumMod val="85000"/>
                  <a:lumOff val="15000"/>
                </a:schemeClr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478702" y="235743"/>
            <a:ext cx="3004993" cy="351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s-ES_tradnl" sz="19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caixaForum TaRragoNa</a:t>
            </a:r>
            <a:endParaRPr lang="es-ES_tradnl" sz="1900" i="1" cap="all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9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726983" y="653038"/>
            <a:ext cx="265989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4">
            <a:extLst>
              <a:ext uri="{FF2B5EF4-FFF2-40B4-BE49-F238E27FC236}">
                <a16:creationId xmlns:a16="http://schemas.microsoft.com/office/drawing/2014/main" id="{126CDCC8-9988-3011-B164-054EBF3558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68841"/>
            <a:ext cx="6139994" cy="43339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74118" algn="ctr">
              <a:spcBef>
                <a:spcPts val="1997"/>
              </a:spcBef>
            </a:pPr>
            <a: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  <a:t>en LA PLANTA 1 ESTÁ EL AUDITORIO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" name="Rectangle 4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auditorio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123841" y="5267704"/>
            <a:ext cx="1153015" cy="866690"/>
            <a:chOff x="4127695" y="5267704"/>
            <a:chExt cx="1153015" cy="86669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AA5F29F-5E14-4041-AECD-70D3A92BF275}"/>
                </a:ext>
              </a:extLst>
            </p:cNvPr>
            <p:cNvCxnSpPr>
              <a:cxnSpLocks/>
            </p:cNvCxnSpPr>
            <p:nvPr/>
          </p:nvCxnSpPr>
          <p:spPr>
            <a:xfrm>
              <a:off x="4139669" y="6134394"/>
              <a:ext cx="11410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A499DE3-3D93-1146-8882-D3289D39929C}"/>
                </a:ext>
              </a:extLst>
            </p:cNvPr>
            <p:cNvGrpSpPr/>
            <p:nvPr/>
          </p:nvGrpSpPr>
          <p:grpSpPr>
            <a:xfrm>
              <a:off x="4127695" y="5267704"/>
              <a:ext cx="951685" cy="709116"/>
              <a:chOff x="3555093" y="1228320"/>
              <a:chExt cx="707159" cy="526916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D136377-DFF2-774C-AF55-7DBB3684C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DA8FD09-9EB2-D842-ADCC-D3E8A4BD0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424319"/>
                <a:ext cx="137740" cy="137740"/>
              </a:xfrm>
              <a:prstGeom prst="rect">
                <a:avLst/>
              </a:prstGeom>
            </p:spPr>
          </p:pic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3C32052-75D8-C940-92CB-CEF2AF5B7675}"/>
                  </a:ext>
                </a:extLst>
              </p:cNvPr>
              <p:cNvSpPr/>
              <p:nvPr/>
            </p:nvSpPr>
            <p:spPr>
              <a:xfrm>
                <a:off x="3729228" y="1450866"/>
                <a:ext cx="530105" cy="8858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6293051" y="5282695"/>
            <a:ext cx="1341792" cy="851699"/>
            <a:chOff x="6862597" y="5282695"/>
            <a:chExt cx="1341792" cy="851699"/>
          </a:xfrm>
        </p:grpSpPr>
        <p:cxnSp>
          <p:nvCxnSpPr>
            <p:cNvPr id="26" name="Straight Connector 25"/>
            <p:cNvCxnSpPr>
              <a:cxnSpLocks/>
            </p:cNvCxnSpPr>
            <p:nvPr/>
          </p:nvCxnSpPr>
          <p:spPr>
            <a:xfrm>
              <a:off x="6862597" y="6134394"/>
              <a:ext cx="134179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0586" y="5282695"/>
              <a:ext cx="685815" cy="685815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5091435" y="5314368"/>
            <a:ext cx="1081168" cy="820026"/>
            <a:chOff x="5081796" y="5314368"/>
            <a:chExt cx="1081168" cy="820026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69714" y="6134394"/>
              <a:ext cx="5053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081796" y="5314368"/>
              <a:ext cx="1081168" cy="606822"/>
              <a:chOff x="7603987" y="4260259"/>
              <a:chExt cx="851923" cy="478155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AC530F43-6F9F-8F48-A431-C6D66EDB2181}"/>
              </a:ext>
            </a:extLst>
          </p:cNvPr>
          <p:cNvSpPr/>
          <p:nvPr/>
        </p:nvSpPr>
        <p:spPr>
          <a:xfrm>
            <a:off x="-1" y="917815"/>
            <a:ext cx="1228725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74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">
            <a:extLst>
              <a:ext uri="{FF2B5EF4-FFF2-40B4-BE49-F238E27FC236}">
                <a16:creationId xmlns:a16="http://schemas.microsoft.com/office/drawing/2014/main" id="{D1370FFA-F2FD-2362-DBFF-3AD7A6D446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1" b="16370"/>
          <a:stretch/>
        </p:blipFill>
        <p:spPr>
          <a:xfrm>
            <a:off x="4246880" y="268841"/>
            <a:ext cx="6139994" cy="43315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74118" algn="ctr">
              <a:spcBef>
                <a:spcPts val="1997"/>
              </a:spcBef>
            </a:pPr>
            <a: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  <a:t>Al lado del auditorio ESTÁ EL ESPACIO TERRAZA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" name="Rectangle 4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Espacio terraza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207831" y="5314368"/>
            <a:ext cx="1081168" cy="820026"/>
            <a:chOff x="5081796" y="5314368"/>
            <a:chExt cx="1081168" cy="82002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69714" y="6134394"/>
              <a:ext cx="5053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081796" y="5314368"/>
              <a:ext cx="1081168" cy="606822"/>
              <a:chOff x="7603987" y="4260259"/>
              <a:chExt cx="851923" cy="47815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4034022" y="5282695"/>
            <a:ext cx="1341792" cy="851699"/>
            <a:chOff x="6862597" y="5282695"/>
            <a:chExt cx="1341792" cy="851699"/>
          </a:xfrm>
        </p:grpSpPr>
        <p:cxnSp>
          <p:nvCxnSpPr>
            <p:cNvPr id="16" name="Straight Connector 15"/>
            <p:cNvCxnSpPr>
              <a:cxnSpLocks/>
            </p:cNvCxnSpPr>
            <p:nvPr/>
          </p:nvCxnSpPr>
          <p:spPr>
            <a:xfrm>
              <a:off x="6862597" y="6134394"/>
              <a:ext cx="134179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0586" y="5282695"/>
              <a:ext cx="685815" cy="685815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669075" y="5480507"/>
            <a:ext cx="915899" cy="653887"/>
            <a:chOff x="2669075" y="5480507"/>
            <a:chExt cx="915899" cy="653887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809313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2669075" y="5480507"/>
              <a:ext cx="915899" cy="431717"/>
              <a:chOff x="7757785" y="5886192"/>
              <a:chExt cx="508365" cy="23962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cxnSp>
        <p:nvCxnSpPr>
          <p:cNvPr id="22" name="Straight Connector 21"/>
          <p:cNvCxnSpPr/>
          <p:nvPr/>
        </p:nvCxnSpPr>
        <p:spPr>
          <a:xfrm>
            <a:off x="6459656" y="6134394"/>
            <a:ext cx="211103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197" y="5314368"/>
            <a:ext cx="661948" cy="6619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B87D72-F39F-04FB-4964-88ED95C04553}"/>
              </a:ext>
            </a:extLst>
          </p:cNvPr>
          <p:cNvSpPr/>
          <p:nvPr/>
        </p:nvSpPr>
        <p:spPr>
          <a:xfrm>
            <a:off x="-1" y="917815"/>
            <a:ext cx="1228725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25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907E284-2E8F-BA45-84DF-648AED6C2B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5" y="268842"/>
            <a:ext cx="6141600" cy="43270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74118" algn="ctr">
              <a:spcBef>
                <a:spcPts val="1997"/>
              </a:spcBef>
            </a:pPr>
            <a: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  <a:t>Al lado del auditorio ESTÁ LA ZONA RELAJADA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" name="Rectangle 4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Zona </a:t>
              </a: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relajada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287347" y="5314368"/>
            <a:ext cx="1081168" cy="820026"/>
            <a:chOff x="5081796" y="5314368"/>
            <a:chExt cx="1081168" cy="82002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69714" y="6134394"/>
              <a:ext cx="5053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081796" y="5314368"/>
              <a:ext cx="1081168" cy="606822"/>
              <a:chOff x="7603987" y="4260259"/>
              <a:chExt cx="851923" cy="47815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1" name="Group 30"/>
          <p:cNvGrpSpPr/>
          <p:nvPr/>
        </p:nvGrpSpPr>
        <p:grpSpPr>
          <a:xfrm>
            <a:off x="6543699" y="5326244"/>
            <a:ext cx="1934098" cy="808150"/>
            <a:chOff x="4896548" y="5326244"/>
            <a:chExt cx="1934098" cy="808150"/>
          </a:xfrm>
        </p:grpSpPr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4896548" y="6134394"/>
              <a:ext cx="193409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062" y="5326244"/>
              <a:ext cx="583070" cy="58307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4140236" y="5282695"/>
            <a:ext cx="1341792" cy="851699"/>
            <a:chOff x="6862597" y="5282695"/>
            <a:chExt cx="1341792" cy="851699"/>
          </a:xfrm>
        </p:grpSpPr>
        <p:cxnSp>
          <p:nvCxnSpPr>
            <p:cNvPr id="41" name="Straight Connector 40"/>
            <p:cNvCxnSpPr>
              <a:cxnSpLocks/>
            </p:cNvCxnSpPr>
            <p:nvPr/>
          </p:nvCxnSpPr>
          <p:spPr>
            <a:xfrm>
              <a:off x="6862597" y="6134394"/>
              <a:ext cx="134179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0586" y="5282695"/>
              <a:ext cx="685815" cy="685815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2775289" y="5480507"/>
            <a:ext cx="915899" cy="653887"/>
            <a:chOff x="2669075" y="5480507"/>
            <a:chExt cx="915899" cy="653887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809313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2669075" y="5480507"/>
              <a:ext cx="915899" cy="431717"/>
              <a:chOff x="7757785" y="5886192"/>
              <a:chExt cx="508365" cy="23962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D94A69E-3657-3BF3-AB83-6E5BDB0F6BE8}"/>
              </a:ext>
            </a:extLst>
          </p:cNvPr>
          <p:cNvSpPr/>
          <p:nvPr/>
        </p:nvSpPr>
        <p:spPr>
          <a:xfrm>
            <a:off x="-1" y="917815"/>
            <a:ext cx="1228725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52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74118" algn="ctr">
              <a:spcBef>
                <a:spcPts val="1997"/>
              </a:spcBef>
            </a:pPr>
            <a: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  <a:t>Delante del auditorio ESTÁN LOS BAÑOS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" name="Rectangle 4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baños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7308993" y="5297619"/>
            <a:ext cx="827850" cy="836775"/>
            <a:chOff x="8731657" y="5297619"/>
            <a:chExt cx="827850" cy="83677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7161703-98F6-6141-A956-3A297EF27C04}"/>
              </a:ext>
            </a:extLst>
          </p:cNvPr>
          <p:cNvGrpSpPr/>
          <p:nvPr/>
        </p:nvGrpSpPr>
        <p:grpSpPr>
          <a:xfrm>
            <a:off x="2912048" y="5481794"/>
            <a:ext cx="1037600" cy="652600"/>
            <a:chOff x="3037511" y="5481794"/>
            <a:chExt cx="1037600" cy="65260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38A1A56-6370-9441-AC7A-DA0C60D58163}"/>
                </a:ext>
              </a:extLst>
            </p:cNvPr>
            <p:cNvCxnSpPr>
              <a:cxnSpLocks/>
            </p:cNvCxnSpPr>
            <p:nvPr/>
          </p:nvCxnSpPr>
          <p:spPr>
            <a:xfrm>
              <a:off x="3037511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D94CB46-D89B-6D40-B688-64D4F5B69B03}"/>
                </a:ext>
              </a:extLst>
            </p:cNvPr>
            <p:cNvGrpSpPr/>
            <p:nvPr/>
          </p:nvGrpSpPr>
          <p:grpSpPr>
            <a:xfrm>
              <a:off x="3236690" y="5481794"/>
              <a:ext cx="649043" cy="430430"/>
              <a:chOff x="9186534" y="5886192"/>
              <a:chExt cx="361323" cy="239621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8D76F28-AE94-564D-B475-91A53836BD44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278F277-C6DE-6B4E-AD09-6E843CB2AAA6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53003" y="5282695"/>
            <a:ext cx="1341792" cy="851699"/>
            <a:chOff x="6862597" y="5282695"/>
            <a:chExt cx="1341792" cy="851699"/>
          </a:xfrm>
        </p:grpSpPr>
        <p:cxnSp>
          <p:nvCxnSpPr>
            <p:cNvPr id="46" name="Straight Connector 45"/>
            <p:cNvCxnSpPr>
              <a:cxnSpLocks/>
            </p:cNvCxnSpPr>
            <p:nvPr/>
          </p:nvCxnSpPr>
          <p:spPr>
            <a:xfrm>
              <a:off x="6862597" y="6134394"/>
              <a:ext cx="134179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0586" y="5282695"/>
              <a:ext cx="685815" cy="685815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CCD4DB1-6063-8B4A-A32B-A7096945D4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5" y="268842"/>
            <a:ext cx="6139997" cy="43258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66F0BD-343D-ABEC-9970-3FE8A640B697}"/>
              </a:ext>
            </a:extLst>
          </p:cNvPr>
          <p:cNvSpPr/>
          <p:nvPr/>
        </p:nvSpPr>
        <p:spPr>
          <a:xfrm>
            <a:off x="-1" y="917815"/>
            <a:ext cx="1228725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814018" y="5314368"/>
            <a:ext cx="1081168" cy="820026"/>
            <a:chOff x="5081796" y="5314368"/>
            <a:chExt cx="1081168" cy="820026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34583" y="6134394"/>
              <a:ext cx="75807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081796" y="5314368"/>
              <a:ext cx="1081168" cy="606822"/>
              <a:chOff x="7603987" y="4260259"/>
              <a:chExt cx="851923" cy="47815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24991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>
            <a:extLst>
              <a:ext uri="{FF2B5EF4-FFF2-40B4-BE49-F238E27FC236}">
                <a16:creationId xmlns:a16="http://schemas.microsoft.com/office/drawing/2014/main" id="{7688B5CB-3CEC-25B1-DFD1-9D983FB159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68841"/>
            <a:ext cx="6139994" cy="43348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74118" algn="ctr">
              <a:spcBef>
                <a:spcPts val="1997"/>
              </a:spcBef>
            </a:pPr>
            <a: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  <a:t>Detrás de la zona relajada ESTÁN Las aulas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" name="Rectangle 4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Aulas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Imagen 3">
            <a:extLst>
              <a:ext uri="{FF2B5EF4-FFF2-40B4-BE49-F238E27FC236}">
                <a16:creationId xmlns:a16="http://schemas.microsoft.com/office/drawing/2014/main" id="{7688B5CB-3CEC-25B1-DFD1-9D983FB159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6816" y="4968398"/>
            <a:ext cx="846960" cy="1108845"/>
          </a:xfrm>
          <a:prstGeom prst="rect">
            <a:avLst/>
          </a:prstGeom>
        </p:spPr>
      </p:pic>
      <p:cxnSp>
        <p:nvCxnSpPr>
          <p:cNvPr id="28" name="Straight Connector 27"/>
          <p:cNvCxnSpPr>
            <a:cxnSpLocks/>
          </p:cNvCxnSpPr>
          <p:nvPr/>
        </p:nvCxnSpPr>
        <p:spPr>
          <a:xfrm>
            <a:off x="7616816" y="6134394"/>
            <a:ext cx="8469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6197929" y="5314368"/>
            <a:ext cx="1081168" cy="820026"/>
            <a:chOff x="5081796" y="5314368"/>
            <a:chExt cx="1081168" cy="820026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34583" y="6134394"/>
              <a:ext cx="75807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081796" y="5314368"/>
              <a:ext cx="1081168" cy="606822"/>
              <a:chOff x="7603987" y="4260259"/>
              <a:chExt cx="851923" cy="478155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7161703-98F6-6141-A956-3A297EF27C04}"/>
              </a:ext>
            </a:extLst>
          </p:cNvPr>
          <p:cNvGrpSpPr/>
          <p:nvPr/>
        </p:nvGrpSpPr>
        <p:grpSpPr>
          <a:xfrm>
            <a:off x="2579926" y="5481794"/>
            <a:ext cx="967315" cy="652600"/>
            <a:chOff x="3037511" y="5481794"/>
            <a:chExt cx="967315" cy="6526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38A1A56-6370-9441-AC7A-DA0C60D58163}"/>
                </a:ext>
              </a:extLst>
            </p:cNvPr>
            <p:cNvCxnSpPr>
              <a:cxnSpLocks/>
            </p:cNvCxnSpPr>
            <p:nvPr/>
          </p:nvCxnSpPr>
          <p:spPr>
            <a:xfrm>
              <a:off x="3037511" y="6134394"/>
              <a:ext cx="9673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D94CB46-D89B-6D40-B688-64D4F5B69B03}"/>
                </a:ext>
              </a:extLst>
            </p:cNvPr>
            <p:cNvGrpSpPr/>
            <p:nvPr/>
          </p:nvGrpSpPr>
          <p:grpSpPr>
            <a:xfrm>
              <a:off x="3236690" y="5481794"/>
              <a:ext cx="649043" cy="430430"/>
              <a:chOff x="9186534" y="5886192"/>
              <a:chExt cx="361323" cy="23962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278F277-C6DE-6B4E-AD09-6E843CB2AAA6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8D76F28-AE94-564D-B475-91A53836BD44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326962" y="5326244"/>
            <a:ext cx="1934098" cy="808150"/>
            <a:chOff x="4896548" y="5326244"/>
            <a:chExt cx="1934098" cy="808150"/>
          </a:xfrm>
        </p:grpSpPr>
        <p:cxnSp>
          <p:nvCxnSpPr>
            <p:cNvPr id="42" name="Straight Connector 41"/>
            <p:cNvCxnSpPr>
              <a:cxnSpLocks/>
            </p:cNvCxnSpPr>
            <p:nvPr/>
          </p:nvCxnSpPr>
          <p:spPr>
            <a:xfrm>
              <a:off x="4896548" y="6134394"/>
              <a:ext cx="193409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062" y="5326244"/>
              <a:ext cx="583070" cy="583070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570CB85-F18F-3D2B-B261-E6108AD0E057}"/>
              </a:ext>
            </a:extLst>
          </p:cNvPr>
          <p:cNvSpPr/>
          <p:nvPr/>
        </p:nvSpPr>
        <p:spPr>
          <a:xfrm>
            <a:off x="-1" y="917815"/>
            <a:ext cx="1228725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64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5A89B3F4-5DC4-5946-9170-467D7A17D0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25128" y="2129483"/>
            <a:ext cx="8024400" cy="35782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</a:t>
            </a:r>
            <a:r>
              <a:rPr lang="es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TARRAGONA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s-ES_tradnl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baja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20204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145132" y="3565051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Puerta de entrada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453" y="4576151"/>
            <a:ext cx="315220" cy="315220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7583440" y="5021284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" sz="1000" b="1" cap="all" dirty="0">
                <a:latin typeface="Calibri Light" charset="0"/>
                <a:ea typeface="Calibri Light" charset="0"/>
                <a:cs typeface="Calibri Light" charset="0"/>
              </a:rPr>
              <a:t>Sala de exposiciones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198" y="5098917"/>
            <a:ext cx="315220" cy="3152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560" y="3412788"/>
            <a:ext cx="315220" cy="315220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2105582" y="3517222"/>
            <a:ext cx="288304" cy="288304"/>
            <a:chOff x="7315703" y="6285717"/>
            <a:chExt cx="288304" cy="288304"/>
          </a:xfrm>
        </p:grpSpPr>
        <p:sp>
          <p:nvSpPr>
            <p:cNvPr id="78" name="Oval 77"/>
            <p:cNvSpPr/>
            <p:nvPr/>
          </p:nvSpPr>
          <p:spPr>
            <a:xfrm>
              <a:off x="7315703" y="6285717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529CF6F6-BF41-3346-B9C3-79D4473A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441" y="6330455"/>
              <a:ext cx="198826" cy="198826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2388074" y="3656181"/>
            <a:ext cx="1092726" cy="537053"/>
            <a:chOff x="4452137" y="2116831"/>
            <a:chExt cx="1092726" cy="537053"/>
          </a:xfrm>
        </p:grpSpPr>
        <p:sp>
          <p:nvSpPr>
            <p:cNvPr id="83" name="Rectangle 82"/>
            <p:cNvSpPr/>
            <p:nvPr/>
          </p:nvSpPr>
          <p:spPr>
            <a:xfrm>
              <a:off x="4452137" y="2116831"/>
              <a:ext cx="1092726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s-ES_tradnl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Recepción</a:t>
              </a:r>
              <a:br>
                <a:rPr lang="es-ES_tradnl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información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4861807" y="2365580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C92D2431-F3EE-D141-BBDD-A28175EC9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5917" y="2413818"/>
              <a:ext cx="178636" cy="178636"/>
            </a:xfrm>
            <a:prstGeom prst="rect">
              <a:avLst/>
            </a:prstGeom>
          </p:spPr>
        </p:pic>
      </p:grpSp>
      <p:sp>
        <p:nvSpPr>
          <p:cNvPr id="91" name="Rectangle 90"/>
          <p:cNvSpPr/>
          <p:nvPr/>
        </p:nvSpPr>
        <p:spPr>
          <a:xfrm>
            <a:off x="2556330" y="3164020"/>
            <a:ext cx="767747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a planta 1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3323079" y="2814120"/>
            <a:ext cx="288304" cy="288304"/>
            <a:chOff x="3017129" y="1937388"/>
            <a:chExt cx="238513" cy="238513"/>
          </a:xfrm>
        </p:grpSpPr>
        <p:sp>
          <p:nvSpPr>
            <p:cNvPr id="93" name="Oval 92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pic>
        <p:nvPicPr>
          <p:cNvPr id="95" name="Picture 94"/>
          <p:cNvPicPr>
            <a:picLocks noChangeAspect="1"/>
          </p:cNvPicPr>
          <p:nvPr/>
        </p:nvPicPr>
        <p:blipFill>
          <a:blip r:embed="rId9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31791" y="3151008"/>
            <a:ext cx="240728" cy="240728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9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376" y="3527060"/>
            <a:ext cx="240728" cy="240728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3338161" y="3584001"/>
            <a:ext cx="767747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a exposición</a:t>
            </a:r>
          </a:p>
        </p:txBody>
      </p:sp>
      <p:pic>
        <p:nvPicPr>
          <p:cNvPr id="104" name="Imagen 13">
            <a:extLst>
              <a:ext uri="{FF2B5EF4-FFF2-40B4-BE49-F238E27FC236}">
                <a16:creationId xmlns:a16="http://schemas.microsoft.com/office/drawing/2014/main" id="{72E3B389-D690-4CC0-9C8A-801F624F542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" b="-1054"/>
          <a:stretch/>
        </p:blipFill>
        <p:spPr>
          <a:xfrm>
            <a:off x="348720" y="3896294"/>
            <a:ext cx="1678626" cy="959723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4611548" y="3812551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" sz="1000" b="1" cap="all" dirty="0">
                <a:latin typeface="Calibri Light" charset="0"/>
                <a:ea typeface="Calibri Light" charset="0"/>
                <a:cs typeface="Calibri Light" charset="0"/>
              </a:rPr>
              <a:t>Sala de exposiciones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AD73D9-2528-254D-803B-922BC4FEEC79}"/>
              </a:ext>
            </a:extLst>
          </p:cNvPr>
          <p:cNvSpPr/>
          <p:nvPr/>
        </p:nvSpPr>
        <p:spPr>
          <a:xfrm>
            <a:off x="3526430" y="3185265"/>
            <a:ext cx="715319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900"/>
              </a:lnSpc>
            </a:pPr>
            <a:r>
              <a:rPr lang="en-US" sz="1000" b="1" cap="all" dirty="0">
                <a:latin typeface="Calibri Light" charset="0"/>
                <a:ea typeface="Calibri Light" charset="0"/>
                <a:cs typeface="Calibri Light" charset="0"/>
              </a:rPr>
              <a:t>ZONA RELAJADA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A23E5CF-180C-0545-9334-E15442B9C419}"/>
              </a:ext>
            </a:extLst>
          </p:cNvPr>
          <p:cNvGrpSpPr/>
          <p:nvPr/>
        </p:nvGrpSpPr>
        <p:grpSpPr>
          <a:xfrm>
            <a:off x="2936294" y="2566112"/>
            <a:ext cx="288304" cy="288304"/>
            <a:chOff x="3369529" y="2915261"/>
            <a:chExt cx="288304" cy="288304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E8180A2-70A4-D148-AD22-A20C77154B7C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9" name="Picture 22">
              <a:extLst>
                <a:ext uri="{FF2B5EF4-FFF2-40B4-BE49-F238E27FC236}">
                  <a16:creationId xmlns:a16="http://schemas.microsoft.com/office/drawing/2014/main" id="{B64DD688-6AC1-6B40-A1E4-6D80ADB6FF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9D0CFAB-E332-C942-A194-15477B8F52CC}"/>
              </a:ext>
            </a:extLst>
          </p:cNvPr>
          <p:cNvGrpSpPr/>
          <p:nvPr/>
        </p:nvGrpSpPr>
        <p:grpSpPr>
          <a:xfrm>
            <a:off x="3889443" y="2814011"/>
            <a:ext cx="288304" cy="288304"/>
            <a:chOff x="2145998" y="2159559"/>
            <a:chExt cx="238513" cy="238513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4C95D6C-38E5-F94B-9FC4-436341137843}"/>
                </a:ext>
              </a:extLst>
            </p:cNvPr>
            <p:cNvSpPr/>
            <p:nvPr/>
          </p:nvSpPr>
          <p:spPr>
            <a:xfrm>
              <a:off x="2145998" y="2159559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2E47D94-5047-B749-A101-DBAB015DFC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0982"/>
            <a:stretch/>
          </p:blipFill>
          <p:spPr>
            <a:xfrm>
              <a:off x="2172709" y="2177637"/>
              <a:ext cx="168587" cy="213352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26F7436-A388-094C-9794-CC105C3EBDE3}"/>
              </a:ext>
            </a:extLst>
          </p:cNvPr>
          <p:cNvGrpSpPr/>
          <p:nvPr/>
        </p:nvGrpSpPr>
        <p:grpSpPr>
          <a:xfrm rot="16200000">
            <a:off x="4041154" y="2093674"/>
            <a:ext cx="288305" cy="864668"/>
            <a:chOff x="5150111" y="958029"/>
            <a:chExt cx="288305" cy="864668"/>
          </a:xfrm>
        </p:grpSpPr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D4997A0D-8078-5F43-A8FE-7E8A16BE3F12}"/>
                </a:ext>
              </a:extLst>
            </p:cNvPr>
            <p:cNvSpPr/>
            <p:nvPr/>
          </p:nvSpPr>
          <p:spPr>
            <a:xfrm>
              <a:off x="5150111" y="1097565"/>
              <a:ext cx="288305" cy="59177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1EC6BD1-A071-4F4B-916B-E7888B1AF075}"/>
                </a:ext>
              </a:extLst>
            </p:cNvPr>
            <p:cNvGrpSpPr/>
            <p:nvPr/>
          </p:nvGrpSpPr>
          <p:grpSpPr>
            <a:xfrm>
              <a:off x="5150111" y="958029"/>
              <a:ext cx="288304" cy="288304"/>
              <a:chOff x="2660144" y="2168158"/>
              <a:chExt cx="238513" cy="238513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29B982C-7CFA-4646-ABBB-CE6CBB45A824}"/>
                  </a:ext>
                </a:extLst>
              </p:cNvPr>
              <p:cNvSpPr/>
              <p:nvPr/>
            </p:nvSpPr>
            <p:spPr>
              <a:xfrm>
                <a:off x="2660144" y="216815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919B11A7-56B5-AF4E-A295-6E90903EB0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2694938" y="2227378"/>
                <a:ext cx="172021" cy="153880"/>
              </a:xfrm>
              <a:prstGeom prst="rect">
                <a:avLst/>
              </a:prstGeom>
            </p:spPr>
          </p:pic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18BC8D2C-D790-4342-8E1B-299ABCC22B90}"/>
                </a:ext>
              </a:extLst>
            </p:cNvPr>
            <p:cNvGrpSpPr/>
            <p:nvPr/>
          </p:nvGrpSpPr>
          <p:grpSpPr>
            <a:xfrm>
              <a:off x="5150111" y="1249773"/>
              <a:ext cx="288304" cy="288304"/>
              <a:chOff x="2392666" y="2168158"/>
              <a:chExt cx="238513" cy="238513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F2EFF47D-F1DB-764D-93C0-78046682F71C}"/>
                  </a:ext>
                </a:extLst>
              </p:cNvPr>
              <p:cNvSpPr/>
              <p:nvPr/>
            </p:nvSpPr>
            <p:spPr>
              <a:xfrm>
                <a:off x="2392666" y="216815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976C6B4-7901-C645-BBB3-E1700161C8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2435153" y="2210779"/>
                <a:ext cx="175251" cy="166333"/>
              </a:xfrm>
              <a:prstGeom prst="rect">
                <a:avLst/>
              </a:prstGeom>
            </p:spPr>
          </p:pic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ADE4C305-DEDD-AA46-A739-8ADE6FC259DD}"/>
                </a:ext>
              </a:extLst>
            </p:cNvPr>
            <p:cNvGrpSpPr/>
            <p:nvPr/>
          </p:nvGrpSpPr>
          <p:grpSpPr>
            <a:xfrm>
              <a:off x="5150111" y="1534393"/>
              <a:ext cx="288304" cy="288304"/>
              <a:chOff x="2392666" y="2441882"/>
              <a:chExt cx="238513" cy="238513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6C84A8F4-4B3B-0F4F-B0D9-39AC23555146}"/>
                  </a:ext>
                </a:extLst>
              </p:cNvPr>
              <p:cNvSpPr/>
              <p:nvPr/>
            </p:nvSpPr>
            <p:spPr>
              <a:xfrm>
                <a:off x="2392666" y="2441882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2CB8965F-BE06-394F-8B18-ACDC39C736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2440223" y="2468251"/>
                <a:ext cx="149054" cy="149054"/>
              </a:xfrm>
              <a:prstGeom prst="rect">
                <a:avLst/>
              </a:prstGeom>
            </p:spPr>
          </p:pic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06495C0-30E7-5647-97C2-9F57F345924B}"/>
              </a:ext>
            </a:extLst>
          </p:cNvPr>
          <p:cNvGrpSpPr/>
          <p:nvPr/>
        </p:nvGrpSpPr>
        <p:grpSpPr>
          <a:xfrm>
            <a:off x="759661" y="6448333"/>
            <a:ext cx="1042848" cy="283022"/>
            <a:chOff x="9344025" y="6448333"/>
            <a:chExt cx="1042848" cy="283022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D4AD47D-95C8-A843-8E29-FB200373984C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64D2F5D-8832-EE46-B3D9-108B82AF50C2}"/>
                </a:ext>
              </a:extLst>
            </p:cNvPr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9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15035" y="2870864"/>
            <a:ext cx="240728" cy="2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62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5558301" y="240101"/>
            <a:ext cx="4828571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</a:t>
            </a:r>
            <a:r>
              <a:rPr lang="es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TARRAGONA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1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145619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59661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884" y="981593"/>
            <a:ext cx="8023668" cy="5813330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2026767" y="4307144"/>
            <a:ext cx="1038735" cy="32911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Aula 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 err="1">
                <a:latin typeface="Calibri Light" charset="0"/>
                <a:ea typeface="Calibri Light" charset="0"/>
                <a:cs typeface="Calibri Light" charset="0"/>
              </a:rPr>
              <a:t>colom</a:t>
            </a: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259858" y="1914170"/>
            <a:ext cx="1038735" cy="32911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aula 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rambla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814391" y="4727791"/>
            <a:ext cx="1038735" cy="32911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auditorio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944067" y="4727791"/>
            <a:ext cx="1038735" cy="32911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escenario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143417" y="6043419"/>
            <a:ext cx="1038735" cy="32911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terraza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1889DB-E91F-AD4F-BAB3-721BB573286C}"/>
              </a:ext>
            </a:extLst>
          </p:cNvPr>
          <p:cNvSpPr/>
          <p:nvPr/>
        </p:nvSpPr>
        <p:spPr>
          <a:xfrm>
            <a:off x="3671847" y="3592526"/>
            <a:ext cx="841246" cy="32911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n-US" sz="1000" b="1" cap="all" dirty="0">
                <a:latin typeface="Calibri Light" charset="0"/>
                <a:ea typeface="Calibri Light" charset="0"/>
                <a:cs typeface="Calibri Light" charset="0"/>
              </a:rPr>
              <a:t>ZONA </a:t>
            </a:r>
            <a:br>
              <a:rPr lang="en-US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000" b="1" cap="all" dirty="0">
                <a:latin typeface="Calibri Light" charset="0"/>
                <a:ea typeface="Calibri Light" charset="0"/>
                <a:cs typeface="Calibri Light" charset="0"/>
              </a:rPr>
              <a:t>RELAJADA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1C43AC-7E3A-614B-A8DE-CC2E3A86B850}"/>
              </a:ext>
            </a:extLst>
          </p:cNvPr>
          <p:cNvSpPr/>
          <p:nvPr/>
        </p:nvSpPr>
        <p:spPr>
          <a:xfrm>
            <a:off x="4420439" y="3468502"/>
            <a:ext cx="1257736" cy="329112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a </a:t>
            </a:r>
            <a:b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terraza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1CD415-25E4-654C-AA7B-9B854C428FA4}"/>
              </a:ext>
            </a:extLst>
          </p:cNvPr>
          <p:cNvSpPr/>
          <p:nvPr/>
        </p:nvSpPr>
        <p:spPr>
          <a:xfrm>
            <a:off x="3042979" y="3029239"/>
            <a:ext cx="1257736" cy="329112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</a:t>
            </a:r>
            <a:b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 aulas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E45F4F3-B829-4842-A5A6-26827D551B22}"/>
              </a:ext>
            </a:extLst>
          </p:cNvPr>
          <p:cNvGrpSpPr/>
          <p:nvPr/>
        </p:nvGrpSpPr>
        <p:grpSpPr>
          <a:xfrm>
            <a:off x="4004328" y="2424807"/>
            <a:ext cx="288304" cy="288304"/>
            <a:chOff x="8451148" y="3707635"/>
            <a:chExt cx="288304" cy="28830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FCD22C6-BBC8-F44F-8D3E-C90871AA65B6}"/>
                </a:ext>
              </a:extLst>
            </p:cNvPr>
            <p:cNvSpPr/>
            <p:nvPr/>
          </p:nvSpPr>
          <p:spPr>
            <a:xfrm>
              <a:off x="8451148" y="3707635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F93E5AD-411E-EF44-ABEF-B534CF8D8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1335" y="3758785"/>
              <a:ext cx="207931" cy="186003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5030DE0-0A97-E740-9764-6F88A7A3CB0A}"/>
              </a:ext>
            </a:extLst>
          </p:cNvPr>
          <p:cNvGrpSpPr/>
          <p:nvPr/>
        </p:nvGrpSpPr>
        <p:grpSpPr>
          <a:xfrm>
            <a:off x="3474087" y="3816995"/>
            <a:ext cx="288304" cy="288304"/>
            <a:chOff x="3017129" y="1937388"/>
            <a:chExt cx="238513" cy="238513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6CAB8F9-D871-2B42-962A-236E8400532D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CCACAA8-EBEA-4443-B944-5927A5996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391B960-B763-1B49-B51C-DF88B8DC0D50}"/>
              </a:ext>
            </a:extLst>
          </p:cNvPr>
          <p:cNvGrpSpPr/>
          <p:nvPr/>
        </p:nvGrpSpPr>
        <p:grpSpPr>
          <a:xfrm>
            <a:off x="3087710" y="3288621"/>
            <a:ext cx="288304" cy="288304"/>
            <a:chOff x="3369529" y="2915261"/>
            <a:chExt cx="288304" cy="28830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CF0A74C-C4A2-9E4F-BD38-074A8CBD7136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9" name="Picture 22">
              <a:extLst>
                <a:ext uri="{FF2B5EF4-FFF2-40B4-BE49-F238E27FC236}">
                  <a16:creationId xmlns:a16="http://schemas.microsoft.com/office/drawing/2014/main" id="{5CB2F5D5-064C-B040-95E4-F5477C40A4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66E55A81-E18B-4E40-9E2E-B6CBBE8B2A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07" y="3464520"/>
            <a:ext cx="240728" cy="2407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9DEA01A-F92A-BE41-8592-3139C919C8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770145" y="2991801"/>
            <a:ext cx="240728" cy="2407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60763" y="4083986"/>
            <a:ext cx="240728" cy="2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88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92" y="6440946"/>
            <a:ext cx="1616635" cy="7618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10286" y="5860563"/>
            <a:ext cx="1205021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r>
              <a:rPr lang="es-ES" sz="1500" spc="50" dirty="0">
                <a:latin typeface="Calibri" charset="0"/>
                <a:ea typeface="Calibri" charset="0"/>
                <a:cs typeface="Calibri" charset="0"/>
              </a:rPr>
              <a:t>Colabora: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56" y="2997437"/>
            <a:ext cx="5846580" cy="114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0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72335" y="1748046"/>
            <a:ext cx="8651277" cy="5233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En esta guía </a:t>
            </a:r>
            <a:r>
              <a:rPr lang="es-ES_tradnl" sz="2200" cap="all" spc="50" dirty="0">
                <a:latin typeface="Calibri" charset="0"/>
                <a:cs typeface="Calibri" charset="0"/>
              </a:rPr>
              <a:t>ENCONTRARÁS información</a:t>
            </a:r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</a:br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referente a CaixaForum tarragona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335" y="1022826"/>
            <a:ext cx="5007030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s-ES_tradnl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Información</a:t>
            </a:r>
            <a:r>
              <a:rPr lang="en-U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general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7905" y="1544155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FD31551-D1FA-804B-9957-66FBDFFB54B9}"/>
              </a:ext>
            </a:extLst>
          </p:cNvPr>
          <p:cNvSpPr/>
          <p:nvPr/>
        </p:nvSpPr>
        <p:spPr>
          <a:xfrm>
            <a:off x="295318" y="6750675"/>
            <a:ext cx="394716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Pictogramas extraídos de </a:t>
            </a:r>
            <a:r>
              <a:rPr lang="es-ES_tradnl" sz="100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Flaticon</a:t>
            </a:r>
            <a:r>
              <a:rPr lang="es-ES_tradnl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e inspirados en ARASAAC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92964" y="5198139"/>
            <a:ext cx="10093911" cy="1190534"/>
          </a:xfrm>
          <a:prstGeom prst="rect">
            <a:avLst/>
          </a:prstGeom>
          <a:solidFill>
            <a:srgbClr val="B4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Rectangle 34"/>
          <p:cNvSpPr/>
          <p:nvPr/>
        </p:nvSpPr>
        <p:spPr>
          <a:xfrm>
            <a:off x="292964" y="2408802"/>
            <a:ext cx="10093911" cy="2676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6405069" y="2713756"/>
            <a:ext cx="2962205" cy="1872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En </a:t>
            </a:r>
            <a:r>
              <a:rPr lang="es-ES_tradnl" sz="16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CaixaForum</a:t>
            </a: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encontrarás diferentes </a:t>
            </a: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espacios para visitar. Puedes visitar</a:t>
            </a: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los todos o crear tu propio itinerario.</a:t>
            </a:r>
          </a:p>
          <a:p>
            <a:pPr>
              <a:lnSpc>
                <a:spcPts val="1800"/>
              </a:lnSpc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Hay autobuses de línea que llevan </a:t>
            </a:r>
            <a:b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 CaixaForum. </a:t>
            </a: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CaixaForum dispone de parquin cercano.</a:t>
            </a:r>
            <a:endParaRPr lang="es-ES_tradnl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5" y="5362647"/>
            <a:ext cx="4648601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00"/>
              </a:lnSpc>
            </a:pPr>
            <a:r>
              <a:rPr lang="es-ES_tradnl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En la web </a:t>
            </a:r>
            <a:r>
              <a:rPr lang="es-ES_tradnl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de </a:t>
            </a:r>
            <a:r>
              <a:rPr lang="es-ES_tradnl" sz="15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CaixaForum</a:t>
            </a:r>
            <a:r>
              <a:rPr lang="es-ES_tradnl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 puedes encontrar toda la información del centro, sus </a:t>
            </a:r>
            <a:r>
              <a:rPr lang="es-ES_tradnl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actividades y exposiciones: </a:t>
            </a:r>
            <a:r>
              <a:rPr lang="es-ES_tradnl" sz="15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CaixaForum.org</a:t>
            </a:r>
            <a:r>
              <a:rPr lang="es-ES_tradnl" sz="1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/Tarragona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231458" y="5362647"/>
            <a:ext cx="1877336" cy="8207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sz="16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Cristòfor</a:t>
            </a: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Colom, 2 43001 Tarragona</a:t>
            </a:r>
          </a:p>
          <a:p>
            <a:pPr>
              <a:lnSpc>
                <a:spcPts val="1700"/>
              </a:lnSpc>
              <a:spcAft>
                <a:spcPts val="500"/>
              </a:spcAft>
            </a:pPr>
            <a:r>
              <a:rPr lang="es-ES_tradnl" sz="1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977 249 871</a:t>
            </a: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1370809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6273997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273997" y="3897766"/>
            <a:ext cx="0" cy="61700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076892" y="5362647"/>
            <a:ext cx="0" cy="7696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370809" y="5362647"/>
            <a:ext cx="0" cy="654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AA56B8A-3A26-2348-963D-F49F594BF475}"/>
              </a:ext>
            </a:extLst>
          </p:cNvPr>
          <p:cNvCxnSpPr/>
          <p:nvPr/>
        </p:nvCxnSpPr>
        <p:spPr>
          <a:xfrm>
            <a:off x="1367461" y="3897766"/>
            <a:ext cx="0" cy="61700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7" y="2713756"/>
            <a:ext cx="2493058" cy="1872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 material de la guía está creado como anticipación para facilitar el seguimiento de tu visita.</a:t>
            </a: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Recomendamos revisar la guía antes de ir a </a:t>
            </a:r>
            <a:r>
              <a:rPr lang="es-ES_tradnl" sz="16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CaixaForum</a:t>
            </a: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 para preparar la visita.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9A01C81-2667-6848-8FAB-6CA6005E8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6" y="5362647"/>
            <a:ext cx="486588" cy="4865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7D60208-D6E0-3444-B65B-91021850D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2" y="3959479"/>
            <a:ext cx="438692" cy="4386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ED0BBF2-B425-C342-A915-807FBD9935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54" y="2674284"/>
            <a:ext cx="500300" cy="5003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BD2AE5D-4AF1-E247-966F-4C8A7F7B25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59" y="3789040"/>
            <a:ext cx="498867" cy="49886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95B29E5-793C-E74A-B0E5-20E14A1494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6" y="2780238"/>
            <a:ext cx="484037" cy="48403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A74F3C2-5E01-C644-90A0-4457EE503F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93" y="5362647"/>
            <a:ext cx="486588" cy="4865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E2D5F4D-FA02-C440-86A8-E10B58233D9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5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774" y="2454163"/>
            <a:ext cx="2582231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ESTA GUÍA SIRVE PARA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SABER CÓMO ACCEDER A CAIXAFORUM </a:t>
            </a:r>
            <a:r>
              <a:rPr lang="en-US" sz="19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tarragona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QUIZÁ LA TENGAS QUE USAR CON AYUDA DE UNA PERSONA DE APOYO.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7246" y="2454163"/>
            <a:ext cx="2582231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ESTA GUÍA ESTÁ EN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FORMATO EDITABLE PARA QUE LA ADAPTES A TUS NECESIDADES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PUEDES CAMBIARLA, REDUCIRLA O AMPLIARLA.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29140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0612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cxnSp>
        <p:nvCxnSpPr>
          <p:cNvPr id="9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43376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43376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4083726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4083726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192085" y="2454163"/>
            <a:ext cx="2743954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PUEDES LLEVAR LA GUÍA EN LA PANTALLA DEL </a:t>
            </a:r>
            <a:b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MÓVIL O TABLETA. </a:t>
            </a:r>
          </a:p>
          <a:p>
            <a:pPr>
              <a:lnSpc>
                <a:spcPts val="21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TAMBIÉN PUEDES IMPRIMIR TODA LA GUÍA O SOLO UNA PARTE Y LLEVARLA CONTIGO.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2085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cxnSp>
        <p:nvCxnSpPr>
          <p:cNvPr id="24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75974A1-13A0-3A4B-9B41-FD6B5C6F6F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BBD1B8-18E8-8A42-86C9-76FAE2CF3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27" y="4860986"/>
            <a:ext cx="657686" cy="6576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E66D56A-DDD4-B744-8805-A11F8D9EC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0" y="4824977"/>
            <a:ext cx="705281" cy="7052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3D93188-D4C9-9D4F-9A6A-2F5285905F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443" y="4860986"/>
            <a:ext cx="736899" cy="7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9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13">
            <a:extLst>
              <a:ext uri="{FF2B5EF4-FFF2-40B4-BE49-F238E27FC236}">
                <a16:creationId xmlns:a16="http://schemas.microsoft.com/office/drawing/2014/main" id="{72E3B389-D690-4CC0-9C8A-801F624F54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3"/>
          <a:stretch/>
        </p:blipFill>
        <p:spPr>
          <a:xfrm>
            <a:off x="4246879" y="268840"/>
            <a:ext cx="6139994" cy="4334909"/>
          </a:xfrm>
          <a:prstGeom prst="rect">
            <a:avLst/>
          </a:prstGeom>
        </p:spPr>
      </p:pic>
      <p:pic>
        <p:nvPicPr>
          <p:cNvPr id="21" name="Imagen 13">
            <a:extLst>
              <a:ext uri="{FF2B5EF4-FFF2-40B4-BE49-F238E27FC236}">
                <a16:creationId xmlns:a16="http://schemas.microsoft.com/office/drawing/2014/main" id="{72E3B389-D690-4CC0-9C8A-801F624F54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68841"/>
            <a:ext cx="6143700" cy="43315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2200" cap="all" spc="50" dirty="0">
                <a:latin typeface="Calibri" charset="0"/>
                <a:ea typeface="Calibri" charset="0"/>
                <a:cs typeface="Calibri" charset="0"/>
              </a:rPr>
              <a:t>CAIXAFORUM Tarragona TIENE ENTRADA a pie de </a:t>
            </a:r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calle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827347" y="6134394"/>
            <a:ext cx="324943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13" name="Rectangle 12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6D26A9-5FCD-FA4B-8039-A1F01AAB82EA}"/>
              </a:ext>
            </a:extLst>
          </p:cNvPr>
          <p:cNvGrpSpPr/>
          <p:nvPr/>
        </p:nvGrpSpPr>
        <p:grpSpPr>
          <a:xfrm>
            <a:off x="5856559" y="5219999"/>
            <a:ext cx="1145252" cy="914395"/>
            <a:chOff x="3468959" y="5219999"/>
            <a:chExt cx="1145252" cy="91439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468959" y="6134394"/>
              <a:ext cx="1145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3773562" y="5219999"/>
              <a:ext cx="536046" cy="783541"/>
              <a:chOff x="1067619" y="1253110"/>
              <a:chExt cx="421316" cy="615841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6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78700" y="1669797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23" name="Imagen 13">
            <a:extLst>
              <a:ext uri="{FF2B5EF4-FFF2-40B4-BE49-F238E27FC236}">
                <a16:creationId xmlns:a16="http://schemas.microsoft.com/office/drawing/2014/main" id="{72E3B389-D690-4CC0-9C8A-801F624F54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7346" y="4968399"/>
            <a:ext cx="3249434" cy="1108845"/>
          </a:xfrm>
          <a:prstGeom prst="rect">
            <a:avLst/>
          </a:prstGeom>
        </p:spPr>
      </p:pic>
      <p:sp>
        <p:nvSpPr>
          <p:cNvPr id="26" name="object 5"/>
          <p:cNvSpPr/>
          <p:nvPr/>
        </p:nvSpPr>
        <p:spPr>
          <a:xfrm>
            <a:off x="7306029" y="6089518"/>
            <a:ext cx="1520342" cy="0"/>
          </a:xfrm>
          <a:custGeom>
            <a:avLst/>
            <a:gdLst/>
            <a:ahLst/>
            <a:cxnLst/>
            <a:rect l="l" t="t" r="r" b="b"/>
            <a:pathLst>
              <a:path w="1377950">
                <a:moveTo>
                  <a:pt x="0" y="0"/>
                </a:moveTo>
                <a:lnTo>
                  <a:pt x="1377328" y="0"/>
                </a:lnTo>
              </a:path>
            </a:pathLst>
          </a:custGeom>
          <a:ln w="5731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986"/>
          </a:p>
        </p:txBody>
      </p:sp>
      <p:grpSp>
        <p:nvGrpSpPr>
          <p:cNvPr id="27" name="object 16"/>
          <p:cNvGrpSpPr/>
          <p:nvPr/>
        </p:nvGrpSpPr>
        <p:grpSpPr>
          <a:xfrm>
            <a:off x="7640260" y="5153484"/>
            <a:ext cx="851252" cy="788897"/>
            <a:chOff x="6726663" y="4670819"/>
            <a:chExt cx="771525" cy="715010"/>
          </a:xfrm>
        </p:grpSpPr>
        <p:pic>
          <p:nvPicPr>
            <p:cNvPr id="28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26663" y="4670819"/>
              <a:ext cx="771471" cy="714672"/>
            </a:xfrm>
            <a:prstGeom prst="rect">
              <a:avLst/>
            </a:prstGeom>
          </p:spPr>
        </p:pic>
        <p:pic>
          <p:nvPicPr>
            <p:cNvPr id="29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98045" y="4861384"/>
              <a:ext cx="228709" cy="22868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6D3983-9224-1C4B-A6BB-08239B82EC81}"/>
              </a:ext>
            </a:extLst>
          </p:cNvPr>
          <p:cNvGrpSpPr/>
          <p:nvPr/>
        </p:nvGrpSpPr>
        <p:grpSpPr>
          <a:xfrm>
            <a:off x="5118135" y="5378921"/>
            <a:ext cx="689763" cy="755473"/>
            <a:chOff x="3594426" y="5378921"/>
            <a:chExt cx="689763" cy="75547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A682A84-9C34-A343-957D-BEB40B55E16C}"/>
                </a:ext>
              </a:extLst>
            </p:cNvPr>
            <p:cNvCxnSpPr>
              <a:cxnSpLocks/>
            </p:cNvCxnSpPr>
            <p:nvPr/>
          </p:nvCxnSpPr>
          <p:spPr>
            <a:xfrm>
              <a:off x="3594426" y="6134394"/>
              <a:ext cx="6568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D3750A6-787F-4144-9155-AAB1E517B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3609171" y="5378921"/>
              <a:ext cx="675018" cy="536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6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Bef>
                <a:spcPts val="1997"/>
              </a:spcBef>
            </a:pPr>
            <a:r>
              <a:rPr lang="en-US" sz="2200" cap="all" spc="50" dirty="0">
                <a:latin typeface="Calibri" charset="0"/>
                <a:ea typeface="Calibri" charset="0"/>
                <a:cs typeface="Calibri" charset="0"/>
              </a:rPr>
              <a:t>EN LA PLANTA BAJA ESTÁ LA RECEPCIÓN E INFORMACIÓN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30" name="Rectangle 29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RECEPCIÓN E  INFORMACIÓN</a:t>
              </a:r>
              <a:endParaRPr lang="es-ES_tradnl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>
            <a:off x="6993636" y="6134394"/>
            <a:ext cx="1705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887" y="5317734"/>
            <a:ext cx="595358" cy="595358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4107259" y="5314368"/>
            <a:ext cx="1081168" cy="820026"/>
            <a:chOff x="5132366" y="5314368"/>
            <a:chExt cx="1081168" cy="820026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ED311DA-3587-9346-A1B7-A7AA1431D70F}"/>
              </a:ext>
            </a:extLst>
          </p:cNvPr>
          <p:cNvGrpSpPr/>
          <p:nvPr/>
        </p:nvGrpSpPr>
        <p:grpSpPr>
          <a:xfrm>
            <a:off x="2710883" y="5267704"/>
            <a:ext cx="1520915" cy="866690"/>
            <a:chOff x="3757448" y="5267704"/>
            <a:chExt cx="1520915" cy="86669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A5F29F-5E14-4041-AECD-70D3A92BF275}"/>
                </a:ext>
              </a:extLst>
            </p:cNvPr>
            <p:cNvCxnSpPr>
              <a:cxnSpLocks/>
            </p:cNvCxnSpPr>
            <p:nvPr/>
          </p:nvCxnSpPr>
          <p:spPr>
            <a:xfrm>
              <a:off x="3757448" y="6134394"/>
              <a:ext cx="15209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A499DE3-3D93-1146-8882-D3289D39929C}"/>
                </a:ext>
              </a:extLst>
            </p:cNvPr>
            <p:cNvGrpSpPr/>
            <p:nvPr/>
          </p:nvGrpSpPr>
          <p:grpSpPr>
            <a:xfrm>
              <a:off x="3922976" y="5267704"/>
              <a:ext cx="951685" cy="709116"/>
              <a:chOff x="3555093" y="1228320"/>
              <a:chExt cx="707159" cy="526916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4D136377-DFF2-774C-AF55-7DBB3684C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DDA8FD09-9EB2-D842-ADCC-D3E8A4BD0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57256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13C32052-75D8-C940-92CB-CEF2AF5B7675}"/>
                  </a:ext>
                </a:extLst>
              </p:cNvPr>
              <p:cNvSpPr/>
              <p:nvPr/>
            </p:nvSpPr>
            <p:spPr>
              <a:xfrm>
                <a:off x="3729228" y="1528252"/>
                <a:ext cx="530105" cy="219332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5336546" y="5287846"/>
            <a:ext cx="1316781" cy="846548"/>
            <a:chOff x="3884634" y="5287846"/>
            <a:chExt cx="1316781" cy="846548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3884634" y="6134394"/>
              <a:ext cx="13167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/>
            <p:cNvGrpSpPr/>
            <p:nvPr/>
          </p:nvGrpSpPr>
          <p:grpSpPr>
            <a:xfrm>
              <a:off x="4226224" y="5287846"/>
              <a:ext cx="633837" cy="719328"/>
              <a:chOff x="3237519" y="5291021"/>
              <a:chExt cx="620873" cy="704615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F1A3EDE7-F193-A948-B7E6-07676250E8C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7" y="268841"/>
            <a:ext cx="6145200" cy="433485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38B0081-496D-7A43-BEEF-8D55EB71677E}"/>
              </a:ext>
            </a:extLst>
          </p:cNvPr>
          <p:cNvSpPr/>
          <p:nvPr/>
        </p:nvSpPr>
        <p:spPr>
          <a:xfrm>
            <a:off x="-1" y="917815"/>
            <a:ext cx="1495425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</a:t>
            </a:r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1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Bef>
                <a:spcPts val="1997"/>
              </a:spcBef>
            </a:pPr>
            <a: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  <a:t>AL LADO DE LA RECEPCIÓN ESTÁ LA ZONA RELAJADA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" name="Rectangle 4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Zona relajada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548594" y="5326244"/>
            <a:ext cx="1934098" cy="808150"/>
            <a:chOff x="4896548" y="5326244"/>
            <a:chExt cx="1934098" cy="808150"/>
          </a:xfrm>
        </p:grpSpPr>
        <p:cxnSp>
          <p:nvCxnSpPr>
            <p:cNvPr id="25" name="Straight Connector 24"/>
            <p:cNvCxnSpPr>
              <a:cxnSpLocks/>
            </p:cNvCxnSpPr>
            <p:nvPr/>
          </p:nvCxnSpPr>
          <p:spPr>
            <a:xfrm>
              <a:off x="4896548" y="6134394"/>
              <a:ext cx="193409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062" y="5326244"/>
              <a:ext cx="583070" cy="58307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CF9A50E-6B16-EF48-A9E5-4BBC7137D08F}"/>
              </a:ext>
            </a:extLst>
          </p:cNvPr>
          <p:cNvGrpSpPr/>
          <p:nvPr/>
        </p:nvGrpSpPr>
        <p:grpSpPr>
          <a:xfrm>
            <a:off x="4090045" y="5287846"/>
            <a:ext cx="1316781" cy="846548"/>
            <a:chOff x="3884634" y="5287846"/>
            <a:chExt cx="1316781" cy="84654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15E9C3E-512C-614F-889E-B26637095E5E}"/>
                </a:ext>
              </a:extLst>
            </p:cNvPr>
            <p:cNvCxnSpPr/>
            <p:nvPr/>
          </p:nvCxnSpPr>
          <p:spPr>
            <a:xfrm>
              <a:off x="3884634" y="6134394"/>
              <a:ext cx="13167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07572F5-9AD8-5F46-AEB6-39B344B672ED}"/>
                </a:ext>
              </a:extLst>
            </p:cNvPr>
            <p:cNvGrpSpPr/>
            <p:nvPr/>
          </p:nvGrpSpPr>
          <p:grpSpPr>
            <a:xfrm>
              <a:off x="4226224" y="5287846"/>
              <a:ext cx="633837" cy="719328"/>
              <a:chOff x="3237519" y="5291021"/>
              <a:chExt cx="620873" cy="70461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53C8AFE0-3D31-E241-ACE1-8A35D8D641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FEB812-E78F-0947-9570-F23C4C9DBF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A8203B9-3F16-A94D-BC50-A5CCC2D924E0}"/>
              </a:ext>
            </a:extLst>
          </p:cNvPr>
          <p:cNvGrpSpPr/>
          <p:nvPr/>
        </p:nvGrpSpPr>
        <p:grpSpPr>
          <a:xfrm>
            <a:off x="2447569" y="5480507"/>
            <a:ext cx="915899" cy="653887"/>
            <a:chOff x="1373159" y="5480507"/>
            <a:chExt cx="915899" cy="65388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4E8657F-1D3E-E448-9F6A-BF6FF00C1257}"/>
                </a:ext>
              </a:extLst>
            </p:cNvPr>
            <p:cNvCxnSpPr/>
            <p:nvPr/>
          </p:nvCxnSpPr>
          <p:spPr>
            <a:xfrm>
              <a:off x="1513397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9FAC824-9E5F-3949-A992-24C829CF4527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A419693-EB2D-7D4F-B9E8-14AE80C2FD4B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4749388-8391-D54E-A274-1A1D32E823E9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5284739" y="5314368"/>
            <a:ext cx="1081168" cy="820026"/>
            <a:chOff x="5132366" y="5314368"/>
            <a:chExt cx="1081168" cy="82002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2D2E15A7-EBD1-2E4E-95EB-AA7D73F234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8" y="267857"/>
            <a:ext cx="6141384" cy="4345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F6CFA8-8869-20F4-916F-90A309A9B5D1}"/>
              </a:ext>
            </a:extLst>
          </p:cNvPr>
          <p:cNvSpPr/>
          <p:nvPr/>
        </p:nvSpPr>
        <p:spPr>
          <a:xfrm>
            <a:off x="0" y="917815"/>
            <a:ext cx="14859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</a:t>
            </a:r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2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Bef>
                <a:spcPts val="1997"/>
              </a:spcBef>
            </a:pPr>
            <a:r>
              <a:rPr lang="en-US" sz="2200" cap="all" spc="50" dirty="0">
                <a:latin typeface="Calibri" charset="0"/>
                <a:ea typeface="Calibri" charset="0"/>
                <a:cs typeface="Calibri" charset="0"/>
              </a:rPr>
              <a:t>AL FONDO DE LA PLANTA BAJA ESTÁ LA SALA DE EXPOSICIONES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" name="Rectangle 4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de exposiciones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023740" y="5314368"/>
            <a:ext cx="1081168" cy="820026"/>
            <a:chOff x="5081796" y="5314368"/>
            <a:chExt cx="1081168" cy="82002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69714" y="6134394"/>
              <a:ext cx="5053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081796" y="5314368"/>
              <a:ext cx="1081168" cy="606822"/>
              <a:chOff x="7603987" y="4260259"/>
              <a:chExt cx="851923" cy="478155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D8EDB37-F398-8644-9B09-DF306D7EC85E}"/>
              </a:ext>
            </a:extLst>
          </p:cNvPr>
          <p:cNvGrpSpPr/>
          <p:nvPr/>
        </p:nvGrpSpPr>
        <p:grpSpPr>
          <a:xfrm>
            <a:off x="3678064" y="5267704"/>
            <a:ext cx="1520915" cy="866690"/>
            <a:chOff x="3757448" y="5267704"/>
            <a:chExt cx="1520915" cy="86669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A370AFB-BFDB-1F4C-AEFE-17371D0E0E93}"/>
                </a:ext>
              </a:extLst>
            </p:cNvPr>
            <p:cNvCxnSpPr>
              <a:cxnSpLocks/>
            </p:cNvCxnSpPr>
            <p:nvPr/>
          </p:nvCxnSpPr>
          <p:spPr>
            <a:xfrm>
              <a:off x="3757448" y="6134394"/>
              <a:ext cx="15209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6AF7390-F71B-684D-BBFC-5E5CFA4580B2}"/>
                </a:ext>
              </a:extLst>
            </p:cNvPr>
            <p:cNvGrpSpPr/>
            <p:nvPr/>
          </p:nvGrpSpPr>
          <p:grpSpPr>
            <a:xfrm>
              <a:off x="3922976" y="5267704"/>
              <a:ext cx="951685" cy="709116"/>
              <a:chOff x="3555093" y="1228320"/>
              <a:chExt cx="707159" cy="526916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DCA508C-3597-2A48-B46A-40CA8BAC38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52304F61-6029-AA42-B3D8-A9BEB57DF0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57256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E85562E-3044-B646-864B-C7CDC670900D}"/>
                  </a:ext>
                </a:extLst>
              </p:cNvPr>
              <p:cNvSpPr/>
              <p:nvPr/>
            </p:nvSpPr>
            <p:spPr>
              <a:xfrm>
                <a:off x="3729228" y="1528252"/>
                <a:ext cx="530105" cy="219332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6272209" y="5311077"/>
            <a:ext cx="2799220" cy="823317"/>
            <a:chOff x="6272209" y="5311077"/>
            <a:chExt cx="2799220" cy="823317"/>
          </a:xfrm>
        </p:grpSpPr>
        <p:cxnSp>
          <p:nvCxnSpPr>
            <p:cNvPr id="41" name="Straight Connector 40"/>
            <p:cNvCxnSpPr>
              <a:cxnSpLocks/>
            </p:cNvCxnSpPr>
            <p:nvPr/>
          </p:nvCxnSpPr>
          <p:spPr>
            <a:xfrm>
              <a:off x="6272209" y="6134394"/>
              <a:ext cx="279922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991F88B-A2C1-FC4A-B45A-681FC67D6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0518" y="5311077"/>
              <a:ext cx="602602" cy="602602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1947027" y="5314520"/>
            <a:ext cx="857808" cy="819874"/>
            <a:chOff x="3201327" y="5314520"/>
            <a:chExt cx="857808" cy="819874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3201327" y="6134394"/>
              <a:ext cx="8578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3352190" y="5314520"/>
              <a:ext cx="556082" cy="662300"/>
              <a:chOff x="3324285" y="5314520"/>
              <a:chExt cx="611892" cy="728770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 flipV="1">
                <a:off x="3630231" y="5364237"/>
                <a:ext cx="0" cy="253542"/>
              </a:xfrm>
              <a:prstGeom prst="straightConnector1">
                <a:avLst/>
              </a:prstGeom>
              <a:ln w="19050" cap="rnd">
                <a:solidFill>
                  <a:srgbClr val="B44800"/>
                </a:solidFill>
                <a:tailEnd type="arrow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reeform 57"/>
              <p:cNvSpPr/>
              <p:nvPr/>
            </p:nvSpPr>
            <p:spPr>
              <a:xfrm>
                <a:off x="3324285" y="5314520"/>
                <a:ext cx="611892" cy="728770"/>
              </a:xfrm>
              <a:custGeom>
                <a:avLst/>
                <a:gdLst>
                  <a:gd name="connsiteX0" fmla="*/ 0 w 611892"/>
                  <a:gd name="connsiteY0" fmla="*/ 721895 h 728770"/>
                  <a:gd name="connsiteX1" fmla="*/ 0 w 611892"/>
                  <a:gd name="connsiteY1" fmla="*/ 0 h 728770"/>
                  <a:gd name="connsiteX2" fmla="*/ 611892 w 611892"/>
                  <a:gd name="connsiteY2" fmla="*/ 0 h 728770"/>
                  <a:gd name="connsiteX3" fmla="*/ 611892 w 611892"/>
                  <a:gd name="connsiteY3" fmla="*/ 728770 h 72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892" h="728770">
                    <a:moveTo>
                      <a:pt x="0" y="721895"/>
                    </a:moveTo>
                    <a:lnTo>
                      <a:pt x="0" y="0"/>
                    </a:lnTo>
                    <a:lnTo>
                      <a:pt x="611892" y="0"/>
                    </a:lnTo>
                    <a:lnTo>
                      <a:pt x="611892" y="728770"/>
                    </a:lnTo>
                  </a:path>
                </a:pathLst>
              </a:custGeom>
              <a:ln w="19050" cap="rnd">
                <a:solidFill>
                  <a:schemeClr val="tx1"/>
                </a:solidFill>
                <a:tailEnd type="non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267CCD30-7251-5E4E-95F4-8B3F4021E1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7" y="268840"/>
            <a:ext cx="6145200" cy="433485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3DEC0B3-E46B-1040-B55F-993EFD159B47}"/>
              </a:ext>
            </a:extLst>
          </p:cNvPr>
          <p:cNvSpPr/>
          <p:nvPr/>
        </p:nvSpPr>
        <p:spPr>
          <a:xfrm>
            <a:off x="0" y="917815"/>
            <a:ext cx="14859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</a:t>
            </a:r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9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87E81D-5E99-FD43-8D55-13A2498B32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8" y="268841"/>
            <a:ext cx="6141600" cy="43346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2200" cap="all" spc="50" dirty="0">
                <a:latin typeface="Calibri" charset="0"/>
                <a:ea typeface="Calibri" charset="0"/>
                <a:cs typeface="Calibri" charset="0"/>
              </a:rPr>
              <a:t>DELANTE DE LA RECEPCIÓN ESTÁN LOS BAÑOS Y LAS TAQUILLAS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" name="Rectangle 4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Baños y taquillas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4745943" y="5314368"/>
            <a:ext cx="1081168" cy="820026"/>
            <a:chOff x="5132366" y="5314368"/>
            <a:chExt cx="1081168" cy="82002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99667" y="6134394"/>
              <a:ext cx="6317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6" name="Group 35"/>
          <p:cNvGrpSpPr/>
          <p:nvPr/>
        </p:nvGrpSpPr>
        <p:grpSpPr>
          <a:xfrm>
            <a:off x="7812026" y="5231491"/>
            <a:ext cx="1261028" cy="902903"/>
            <a:chOff x="7633607" y="5231491"/>
            <a:chExt cx="1261028" cy="902903"/>
          </a:xfrm>
        </p:grpSpPr>
        <p:cxnSp>
          <p:nvCxnSpPr>
            <p:cNvPr id="31" name="Straight Connector 30"/>
            <p:cNvCxnSpPr>
              <a:cxnSpLocks/>
            </p:cNvCxnSpPr>
            <p:nvPr/>
          </p:nvCxnSpPr>
          <p:spPr>
            <a:xfrm>
              <a:off x="7633607" y="6134394"/>
              <a:ext cx="12610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077" r="20982"/>
            <a:stretch/>
          </p:blipFill>
          <p:spPr>
            <a:xfrm>
              <a:off x="7996430" y="5231491"/>
              <a:ext cx="535383" cy="758502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6236617" y="5297619"/>
            <a:ext cx="827850" cy="836775"/>
            <a:chOff x="8731657" y="5297619"/>
            <a:chExt cx="827850" cy="8367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2FEB50-15F4-1048-AD53-3B221C8FD48A}"/>
              </a:ext>
            </a:extLst>
          </p:cNvPr>
          <p:cNvGrpSpPr/>
          <p:nvPr/>
        </p:nvGrpSpPr>
        <p:grpSpPr>
          <a:xfrm>
            <a:off x="3451347" y="5287846"/>
            <a:ext cx="1316781" cy="846548"/>
            <a:chOff x="3884634" y="5287846"/>
            <a:chExt cx="1316781" cy="84654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7885C99-2F5A-2B4D-82DD-FF4194A64658}"/>
                </a:ext>
              </a:extLst>
            </p:cNvPr>
            <p:cNvCxnSpPr/>
            <p:nvPr/>
          </p:nvCxnSpPr>
          <p:spPr>
            <a:xfrm>
              <a:off x="3884634" y="6134394"/>
              <a:ext cx="13167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81AB533-8294-A544-9196-CA67550C3DF3}"/>
                </a:ext>
              </a:extLst>
            </p:cNvPr>
            <p:cNvGrpSpPr/>
            <p:nvPr/>
          </p:nvGrpSpPr>
          <p:grpSpPr>
            <a:xfrm>
              <a:off x="4226224" y="5287846"/>
              <a:ext cx="633837" cy="719328"/>
              <a:chOff x="3237519" y="5291021"/>
              <a:chExt cx="620873" cy="704615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58AC593-1948-1448-B87D-8B919FEA7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DD15217-FD1B-1242-BF42-8A2E8C0DDE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7161703-98F6-6141-A956-3A297EF27C04}"/>
              </a:ext>
            </a:extLst>
          </p:cNvPr>
          <p:cNvGrpSpPr/>
          <p:nvPr/>
        </p:nvGrpSpPr>
        <p:grpSpPr>
          <a:xfrm>
            <a:off x="1551853" y="5481794"/>
            <a:ext cx="1037600" cy="652600"/>
            <a:chOff x="3037511" y="5481794"/>
            <a:chExt cx="1037600" cy="65260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38A1A56-6370-9441-AC7A-DA0C60D58163}"/>
                </a:ext>
              </a:extLst>
            </p:cNvPr>
            <p:cNvCxnSpPr>
              <a:cxnSpLocks/>
            </p:cNvCxnSpPr>
            <p:nvPr/>
          </p:nvCxnSpPr>
          <p:spPr>
            <a:xfrm>
              <a:off x="3037511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D94CB46-D89B-6D40-B688-64D4F5B69B03}"/>
                </a:ext>
              </a:extLst>
            </p:cNvPr>
            <p:cNvGrpSpPr/>
            <p:nvPr/>
          </p:nvGrpSpPr>
          <p:grpSpPr>
            <a:xfrm>
              <a:off x="3236690" y="5481794"/>
              <a:ext cx="649043" cy="430430"/>
              <a:chOff x="9186534" y="5886192"/>
              <a:chExt cx="361323" cy="239621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8D76F28-AE94-564D-B475-91A53836BD44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278F277-C6DE-6B4E-AD09-6E843CB2AAA6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8C2C6F2-FBC4-513F-239F-EF7C2A546A81}"/>
              </a:ext>
            </a:extLst>
          </p:cNvPr>
          <p:cNvSpPr/>
          <p:nvPr/>
        </p:nvSpPr>
        <p:spPr>
          <a:xfrm>
            <a:off x="0" y="917815"/>
            <a:ext cx="14859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</a:t>
            </a:r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363202-C560-6242-B2C8-DA4279DABE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8" y="268841"/>
            <a:ext cx="6141269" cy="43338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AL LADO DE LOS BAÑOS ESTÁ EL ASCENSOR Y LAS ESCALERAS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" name="Rectangle 4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Escaleras </a:t>
              </a:r>
              <a:b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y ascensor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4F2686-EF64-A148-BC40-F07FFD3288BE}"/>
              </a:ext>
            </a:extLst>
          </p:cNvPr>
          <p:cNvGrpSpPr/>
          <p:nvPr/>
        </p:nvGrpSpPr>
        <p:grpSpPr>
          <a:xfrm>
            <a:off x="5580541" y="5320682"/>
            <a:ext cx="1230731" cy="813712"/>
            <a:chOff x="8392824" y="5320682"/>
            <a:chExt cx="1230731" cy="813712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7662359" y="5344741"/>
            <a:ext cx="1271675" cy="789653"/>
            <a:chOff x="6088743" y="5344741"/>
            <a:chExt cx="1271675" cy="789653"/>
          </a:xfrm>
        </p:grpSpPr>
        <p:cxnSp>
          <p:nvCxnSpPr>
            <p:cNvPr id="38" name="Straight Connector 37"/>
            <p:cNvCxnSpPr>
              <a:cxnSpLocks/>
            </p:cNvCxnSpPr>
            <p:nvPr/>
          </p:nvCxnSpPr>
          <p:spPr>
            <a:xfrm>
              <a:off x="6088743" y="6134394"/>
              <a:ext cx="127167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6355291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8203B9-3F16-A94D-BC50-A5CCC2D924E0}"/>
              </a:ext>
            </a:extLst>
          </p:cNvPr>
          <p:cNvGrpSpPr/>
          <p:nvPr/>
        </p:nvGrpSpPr>
        <p:grpSpPr>
          <a:xfrm>
            <a:off x="1966789" y="5480507"/>
            <a:ext cx="915899" cy="653887"/>
            <a:chOff x="1373159" y="5480507"/>
            <a:chExt cx="915899" cy="65388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4E8657F-1D3E-E448-9F6A-BF6FF00C1257}"/>
                </a:ext>
              </a:extLst>
            </p:cNvPr>
            <p:cNvCxnSpPr/>
            <p:nvPr/>
          </p:nvCxnSpPr>
          <p:spPr>
            <a:xfrm>
              <a:off x="1513397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9FAC824-9E5F-3949-A992-24C829CF4527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A419693-EB2D-7D4F-B9E8-14AE80C2FD4B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4749388-8391-D54E-A274-1A1D32E823E9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3672948" y="5297619"/>
            <a:ext cx="827850" cy="836775"/>
            <a:chOff x="8731657" y="5297619"/>
            <a:chExt cx="827850" cy="836775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49" name="Straight Connector 48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4">
            <a:extLst>
              <a:ext uri="{FF2B5EF4-FFF2-40B4-BE49-F238E27FC236}">
                <a16:creationId xmlns:a16="http://schemas.microsoft.com/office/drawing/2014/main" id="{16166405-6BBD-1291-9C87-FE4E01FCA7A5}"/>
              </a:ext>
            </a:extLst>
          </p:cNvPr>
          <p:cNvGrpSpPr/>
          <p:nvPr/>
        </p:nvGrpSpPr>
        <p:grpSpPr>
          <a:xfrm>
            <a:off x="4493646" y="5314368"/>
            <a:ext cx="1081168" cy="820026"/>
            <a:chOff x="5132366" y="5314368"/>
            <a:chExt cx="1081168" cy="820026"/>
          </a:xfrm>
        </p:grpSpPr>
        <p:cxnSp>
          <p:nvCxnSpPr>
            <p:cNvPr id="7" name="Straight Connector 25">
              <a:extLst>
                <a:ext uri="{FF2B5EF4-FFF2-40B4-BE49-F238E27FC236}">
                  <a16:creationId xmlns:a16="http://schemas.microsoft.com/office/drawing/2014/main" id="{C753099C-4B24-18CB-F587-ADE6750F7182}"/>
                </a:ext>
              </a:extLst>
            </p:cNvPr>
            <p:cNvCxnSpPr>
              <a:cxnSpLocks/>
            </p:cNvCxnSpPr>
            <p:nvPr/>
          </p:nvCxnSpPr>
          <p:spPr>
            <a:xfrm>
              <a:off x="5299667" y="6134394"/>
              <a:ext cx="5053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26">
              <a:extLst>
                <a:ext uri="{FF2B5EF4-FFF2-40B4-BE49-F238E27FC236}">
                  <a16:creationId xmlns:a16="http://schemas.microsoft.com/office/drawing/2014/main" id="{036152F6-E5AD-414D-C842-858A8AC7EB4B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10" name="Picture 27">
                <a:extLst>
                  <a:ext uri="{FF2B5EF4-FFF2-40B4-BE49-F238E27FC236}">
                    <a16:creationId xmlns:a16="http://schemas.microsoft.com/office/drawing/2014/main" id="{1B4714B4-D78C-981C-6B37-C10266F269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11" name="Picture 28">
                <a:extLst>
                  <a:ext uri="{FF2B5EF4-FFF2-40B4-BE49-F238E27FC236}">
                    <a16:creationId xmlns:a16="http://schemas.microsoft.com/office/drawing/2014/main" id="{D6B816F0-CD9C-DA26-34B8-0D589A58F5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12" name="Picture 29">
                <a:extLst>
                  <a:ext uri="{FF2B5EF4-FFF2-40B4-BE49-F238E27FC236}">
                    <a16:creationId xmlns:a16="http://schemas.microsoft.com/office/drawing/2014/main" id="{46B98BF6-1913-EF90-529C-97754A18B5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78B95AD-839D-B61F-DAD8-F07D7E769F13}"/>
              </a:ext>
            </a:extLst>
          </p:cNvPr>
          <p:cNvSpPr/>
          <p:nvPr/>
        </p:nvSpPr>
        <p:spPr>
          <a:xfrm>
            <a:off x="0" y="917815"/>
            <a:ext cx="14859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</a:t>
            </a:r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8257</TotalTime>
  <Words>350</Words>
  <Application>Microsoft Macintosh PowerPoint</Application>
  <PresentationFormat>Custom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173</cp:revision>
  <cp:lastPrinted>2023-03-02T09:23:35Z</cp:lastPrinted>
  <dcterms:created xsi:type="dcterms:W3CDTF">2022-05-17T11:22:10Z</dcterms:created>
  <dcterms:modified xsi:type="dcterms:W3CDTF">2023-06-16T08:01:55Z</dcterms:modified>
</cp:coreProperties>
</file>