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4" r:id="rId2"/>
  </p:sldMasterIdLst>
  <p:notesMasterIdLst>
    <p:notesMasterId r:id="rId30"/>
  </p:notesMasterIdLst>
  <p:handoutMasterIdLst>
    <p:handoutMasterId r:id="rId31"/>
  </p:handoutMasterIdLst>
  <p:sldIdLst>
    <p:sldId id="256" r:id="rId3"/>
    <p:sldId id="340" r:id="rId4"/>
    <p:sldId id="341" r:id="rId5"/>
    <p:sldId id="261" r:id="rId6"/>
    <p:sldId id="337" r:id="rId7"/>
    <p:sldId id="266" r:id="rId8"/>
    <p:sldId id="339" r:id="rId9"/>
    <p:sldId id="304" r:id="rId10"/>
    <p:sldId id="267" r:id="rId11"/>
    <p:sldId id="308" r:id="rId12"/>
    <p:sldId id="320" r:id="rId13"/>
    <p:sldId id="321" r:id="rId14"/>
    <p:sldId id="322" r:id="rId15"/>
    <p:sldId id="323" r:id="rId16"/>
    <p:sldId id="324" r:id="rId17"/>
    <p:sldId id="325" r:id="rId18"/>
    <p:sldId id="326" r:id="rId19"/>
    <p:sldId id="327" r:id="rId20"/>
    <p:sldId id="329" r:id="rId21"/>
    <p:sldId id="328" r:id="rId22"/>
    <p:sldId id="330" r:id="rId23"/>
    <p:sldId id="331" r:id="rId24"/>
    <p:sldId id="332" r:id="rId25"/>
    <p:sldId id="342" r:id="rId26"/>
    <p:sldId id="343" r:id="rId27"/>
    <p:sldId id="344" r:id="rId28"/>
    <p:sldId id="298" r:id="rId29"/>
  </p:sldIdLst>
  <p:sldSz cx="10691813" cy="7559675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4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61" autoAdjust="0"/>
    <p:restoredTop sz="94622"/>
  </p:normalViewPr>
  <p:slideViewPr>
    <p:cSldViewPr snapToGrid="0" snapToObjects="1">
      <p:cViewPr varScale="1">
        <p:scale>
          <a:sx n="116" d="100"/>
          <a:sy n="116" d="100"/>
        </p:scale>
        <p:origin x="18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34" d="100"/>
          <a:sy n="134" d="100"/>
        </p:scale>
        <p:origin x="482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38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37" Type="http://schemas.openxmlformats.org/officeDocument/2006/relationships/customXml" Target="../customXml/item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customXml" Target="../customXml/item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A7C144-5A7A-4E4C-90B3-D6A408178DAC}" type="datetimeFigureOut">
              <a:rPr lang="es-ES_tradnl" smtClean="0"/>
              <a:t>24/9/25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EAB677-D8E3-FE4D-8AA1-FAC345AC5D5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175582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91ABD4-494F-0240-9520-5CBBA25E332F}" type="datetimeFigureOut">
              <a:rPr lang="es-ES_tradnl" smtClean="0"/>
              <a:t>24/9/25</a:t>
            </a:fld>
            <a:endParaRPr lang="es-ES_trad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182D59-D14A-4548-93B2-17B25710E21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09190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cto 9">
            <a:extLst>
              <a:ext uri="{FF2B5EF4-FFF2-40B4-BE49-F238E27FC236}">
                <a16:creationId xmlns:a16="http://schemas.microsoft.com/office/drawing/2014/main" id="{76F751AF-18BA-F446-A561-485E9D0FDF15}"/>
              </a:ext>
            </a:extLst>
          </p:cNvPr>
          <p:cNvCxnSpPr>
            <a:cxnSpLocks/>
          </p:cNvCxnSpPr>
          <p:nvPr userDrawn="1"/>
        </p:nvCxnSpPr>
        <p:spPr>
          <a:xfrm>
            <a:off x="292964" y="7022004"/>
            <a:ext cx="10093911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Marcador de número de diapositiva 8"/>
          <p:cNvSpPr txBox="1">
            <a:spLocks/>
          </p:cNvSpPr>
          <p:nvPr userDrawn="1"/>
        </p:nvSpPr>
        <p:spPr>
          <a:xfrm>
            <a:off x="10171809" y="7079892"/>
            <a:ext cx="384310" cy="171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eaLnBrk="0" hangingPunct="0">
              <a:defRPr sz="2400">
                <a:solidFill>
                  <a:srgbClr val="7F7F7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1D9D9B-F211-3F4F-B17B-5D34EB066A3B}" type="slidenum">
              <a:rPr kumimoji="0" lang="es-ES_tradnl" sz="7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pPr marL="0" marR="0" lvl="0" indent="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_tradnl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CuadroTexto 11">
            <a:extLst>
              <a:ext uri="{FF2B5EF4-FFF2-40B4-BE49-F238E27FC236}">
                <a16:creationId xmlns:a16="http://schemas.microsoft.com/office/drawing/2014/main" id="{91CB8BD9-85F1-094D-B093-EAEB86C16424}"/>
              </a:ext>
            </a:extLst>
          </p:cNvPr>
          <p:cNvSpPr txBox="1"/>
          <p:nvPr userDrawn="1"/>
        </p:nvSpPr>
        <p:spPr>
          <a:xfrm>
            <a:off x="6426686" y="7079454"/>
            <a:ext cx="383376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0"/>
              </a:spcAft>
            </a:pPr>
            <a:r>
              <a:rPr lang="es-ES" sz="7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© Fundación</a:t>
            </a:r>
            <a:r>
              <a:rPr lang="es-ES" sz="700" b="1" i="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 ”la Caixa”</a:t>
            </a:r>
            <a:r>
              <a:rPr lang="es-ES" sz="7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, 2022.</a:t>
            </a:r>
            <a:endParaRPr lang="es-ES_tradnl" sz="70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Times New Roman"/>
              <a:cs typeface="Calibri" panose="020F0502020204030204" pitchFamily="34" charset="0"/>
            </a:endParaRPr>
          </a:p>
        </p:txBody>
      </p:sp>
      <p:sp>
        <p:nvSpPr>
          <p:cNvPr id="6" name="Rectangle 126">
            <a:extLst>
              <a:ext uri="{FF2B5EF4-FFF2-40B4-BE49-F238E27FC236}">
                <a16:creationId xmlns:a16="http://schemas.microsoft.com/office/drawing/2014/main" id="{DE41D912-AB77-C444-A7A3-566F8BD2886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697" y="7071065"/>
            <a:ext cx="3113017" cy="26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68298" tIns="34155" rIns="68298" bIns="34155" anchor="t" anchorCtr="0" upright="1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s-ES_tradnl" sz="700" b="1" i="0" cap="all" baseline="0" noProof="0" dirty="0">
                <a:solidFill>
                  <a:schemeClr val="tx1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Guía accesible para la visita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s-ES_tradnl" sz="700" b="0" i="0" cap="all" baseline="0" noProof="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CaixaForum </a:t>
            </a:r>
            <a:r>
              <a:rPr lang="es-ES_tradnl" sz="700" b="0" i="0" cap="all" baseline="0" noProof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sevilla</a:t>
            </a:r>
            <a:endParaRPr lang="es-ES_tradnl" sz="700" b="0" i="0" cap="all" baseline="0" noProof="0" dirty="0">
              <a:solidFill>
                <a:schemeClr val="tx1"/>
              </a:solidFill>
              <a:effectLst/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cto 9">
            <a:extLst>
              <a:ext uri="{FF2B5EF4-FFF2-40B4-BE49-F238E27FC236}">
                <a16:creationId xmlns:a16="http://schemas.microsoft.com/office/drawing/2014/main" id="{76F751AF-18BA-F446-A561-485E9D0FDF15}"/>
              </a:ext>
            </a:extLst>
          </p:cNvPr>
          <p:cNvCxnSpPr>
            <a:cxnSpLocks/>
          </p:cNvCxnSpPr>
          <p:nvPr userDrawn="1"/>
        </p:nvCxnSpPr>
        <p:spPr>
          <a:xfrm>
            <a:off x="292964" y="7022004"/>
            <a:ext cx="10093911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Marcador de número de diapositiva 8"/>
          <p:cNvSpPr txBox="1">
            <a:spLocks/>
          </p:cNvSpPr>
          <p:nvPr userDrawn="1"/>
        </p:nvSpPr>
        <p:spPr>
          <a:xfrm>
            <a:off x="10171809" y="7079892"/>
            <a:ext cx="384310" cy="171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eaLnBrk="0" hangingPunct="0">
              <a:defRPr sz="2400">
                <a:solidFill>
                  <a:srgbClr val="7F7F7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1D9D9B-F211-3F4F-B17B-5D34EB066A3B}" type="slidenum">
              <a:rPr kumimoji="0" lang="es-ES_tradnl" sz="7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pPr marL="0" marR="0" lvl="0" indent="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_tradnl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CuadroTexto 11">
            <a:extLst>
              <a:ext uri="{FF2B5EF4-FFF2-40B4-BE49-F238E27FC236}">
                <a16:creationId xmlns:a16="http://schemas.microsoft.com/office/drawing/2014/main" id="{91CB8BD9-85F1-094D-B093-EAEB86C16424}"/>
              </a:ext>
            </a:extLst>
          </p:cNvPr>
          <p:cNvSpPr txBox="1"/>
          <p:nvPr userDrawn="1"/>
        </p:nvSpPr>
        <p:spPr>
          <a:xfrm>
            <a:off x="6426686" y="7079454"/>
            <a:ext cx="383376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0"/>
              </a:spcAft>
            </a:pPr>
            <a:r>
              <a:rPr lang="es-ES" sz="7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© Fundación</a:t>
            </a:r>
            <a:r>
              <a:rPr lang="es-ES" sz="700" b="1" i="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 ”la Caixa”</a:t>
            </a:r>
            <a:r>
              <a:rPr lang="es-ES" sz="7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, 2022.</a:t>
            </a:r>
            <a:endParaRPr lang="es-ES_tradnl" sz="70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Times New Roman"/>
              <a:cs typeface="Calibri" panose="020F0502020204030204" pitchFamily="34" charset="0"/>
            </a:endParaRPr>
          </a:p>
        </p:txBody>
      </p:sp>
      <p:sp>
        <p:nvSpPr>
          <p:cNvPr id="6" name="Rectangle 126">
            <a:extLst>
              <a:ext uri="{FF2B5EF4-FFF2-40B4-BE49-F238E27FC236}">
                <a16:creationId xmlns:a16="http://schemas.microsoft.com/office/drawing/2014/main" id="{DE41D912-AB77-C444-A7A3-566F8BD2886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697" y="7071065"/>
            <a:ext cx="3113017" cy="26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68298" tIns="34155" rIns="68298" bIns="34155" anchor="t" anchorCtr="0" upright="1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s-ES_tradnl" sz="700" b="1" i="0" cap="all" baseline="0" noProof="0" dirty="0">
                <a:solidFill>
                  <a:schemeClr val="tx1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Guía accesible para la visita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s-ES_tradnl" sz="700" b="0" i="0" cap="all" baseline="0" noProof="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CaixaForum </a:t>
            </a:r>
            <a:r>
              <a:rPr lang="es-ES_tradnl" sz="700" b="0" i="0" cap="all" baseline="0" noProof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sevilla</a:t>
            </a:r>
            <a:endParaRPr lang="es-ES_tradnl" sz="700" b="0" i="0" cap="all" baseline="0" noProof="0" dirty="0">
              <a:solidFill>
                <a:schemeClr val="tx1"/>
              </a:solidFill>
              <a:effectLst/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456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A0D78E-DD50-0544-8F60-0DDB49C7E42A}"/>
              </a:ext>
            </a:extLst>
          </p:cNvPr>
          <p:cNvSpPr/>
          <p:nvPr userDrawn="1"/>
        </p:nvSpPr>
        <p:spPr>
          <a:xfrm>
            <a:off x="292964" y="4848447"/>
            <a:ext cx="10093911" cy="19138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cxnSp>
        <p:nvCxnSpPr>
          <p:cNvPr id="3" name="Conector recto 9">
            <a:extLst>
              <a:ext uri="{FF2B5EF4-FFF2-40B4-BE49-F238E27FC236}">
                <a16:creationId xmlns:a16="http://schemas.microsoft.com/office/drawing/2014/main" id="{23C9FC5B-A1EF-F44E-B0EF-DC0CE7AF0BCF}"/>
              </a:ext>
            </a:extLst>
          </p:cNvPr>
          <p:cNvCxnSpPr>
            <a:cxnSpLocks/>
          </p:cNvCxnSpPr>
          <p:nvPr userDrawn="1"/>
        </p:nvCxnSpPr>
        <p:spPr>
          <a:xfrm>
            <a:off x="292964" y="7022004"/>
            <a:ext cx="10093911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126">
            <a:extLst>
              <a:ext uri="{FF2B5EF4-FFF2-40B4-BE49-F238E27FC236}">
                <a16:creationId xmlns:a16="http://schemas.microsoft.com/office/drawing/2014/main" id="{DE41D912-AB77-C444-A7A3-566F8BD2886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697" y="7071065"/>
            <a:ext cx="3113017" cy="26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68298" tIns="34155" rIns="68298" bIns="34155" anchor="t" anchorCtr="0" upright="1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s-ES_tradnl" sz="700" b="1" i="0" cap="all" baseline="0" noProof="0" dirty="0">
                <a:solidFill>
                  <a:schemeClr val="tx1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Guía accesible para la visita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s-ES_tradnl" sz="700" b="0" i="0" cap="all" baseline="0" noProof="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CaixaForum </a:t>
            </a:r>
            <a:r>
              <a:rPr lang="es-ES_tradnl" sz="700" b="0" i="0" cap="all" baseline="0" noProof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sevilla</a:t>
            </a:r>
            <a:endParaRPr lang="es-ES_tradnl" sz="700" b="0" i="0" cap="all" baseline="0" noProof="0" dirty="0">
              <a:solidFill>
                <a:schemeClr val="tx1"/>
              </a:solidFill>
              <a:effectLst/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  <p:sp>
        <p:nvSpPr>
          <p:cNvPr id="5" name="Marcador de número de diapositiva 8">
            <a:extLst>
              <a:ext uri="{FF2B5EF4-FFF2-40B4-BE49-F238E27FC236}">
                <a16:creationId xmlns:a16="http://schemas.microsoft.com/office/drawing/2014/main" id="{01538803-F6A6-F348-BB4E-102BA0A9B981}"/>
              </a:ext>
            </a:extLst>
          </p:cNvPr>
          <p:cNvSpPr txBox="1">
            <a:spLocks/>
          </p:cNvSpPr>
          <p:nvPr userDrawn="1"/>
        </p:nvSpPr>
        <p:spPr>
          <a:xfrm>
            <a:off x="10171809" y="7079892"/>
            <a:ext cx="384310" cy="171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eaLnBrk="0" hangingPunct="0">
              <a:defRPr sz="2400">
                <a:solidFill>
                  <a:srgbClr val="7F7F7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1D9D9B-F211-3F4F-B17B-5D34EB066A3B}" type="slidenum">
              <a:rPr kumimoji="0" lang="es-ES_tradnl" sz="7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pPr marL="0" marR="0" lvl="0" indent="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_tradnl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CuadroTexto 11">
            <a:extLst>
              <a:ext uri="{FF2B5EF4-FFF2-40B4-BE49-F238E27FC236}">
                <a16:creationId xmlns:a16="http://schemas.microsoft.com/office/drawing/2014/main" id="{FB23E0CC-D5D6-454C-8838-B60F0441E3EB}"/>
              </a:ext>
            </a:extLst>
          </p:cNvPr>
          <p:cNvSpPr txBox="1"/>
          <p:nvPr userDrawn="1"/>
        </p:nvSpPr>
        <p:spPr>
          <a:xfrm>
            <a:off x="6426686" y="7079454"/>
            <a:ext cx="383376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0"/>
              </a:spcAft>
            </a:pPr>
            <a:r>
              <a:rPr lang="es-ES" sz="7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© Fundación</a:t>
            </a:r>
            <a:r>
              <a:rPr lang="es-ES" sz="700" b="1" i="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 ”la Caixa”</a:t>
            </a:r>
            <a:r>
              <a:rPr lang="es-ES" sz="7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, 2022.</a:t>
            </a:r>
            <a:endParaRPr lang="es-ES_tradnl" sz="70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Times New Roman"/>
              <a:cs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5403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B7561F6-702D-4844-82D1-79FFCD71FE5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88" y="171900"/>
            <a:ext cx="2847600" cy="55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9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2" r:id="rId3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799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0.png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18.jpe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1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3.png"/><Relationship Id="rId4" Type="http://schemas.openxmlformats.org/officeDocument/2006/relationships/image" Target="../media/image29.png"/><Relationship Id="rId9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9.png"/><Relationship Id="rId7" Type="http://schemas.openxmlformats.org/officeDocument/2006/relationships/image" Target="../media/image37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40.png"/><Relationship Id="rId4" Type="http://schemas.openxmlformats.org/officeDocument/2006/relationships/image" Target="../media/image30.png"/><Relationship Id="rId9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3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5" Type="http://schemas.openxmlformats.org/officeDocument/2006/relationships/image" Target="../media/image46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50.jpeg"/><Relationship Id="rId7" Type="http://schemas.openxmlformats.org/officeDocument/2006/relationships/image" Target="../media/image38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11" Type="http://schemas.openxmlformats.org/officeDocument/2006/relationships/image" Target="../media/image30.png"/><Relationship Id="rId5" Type="http://schemas.openxmlformats.org/officeDocument/2006/relationships/image" Target="../media/image36.png"/><Relationship Id="rId10" Type="http://schemas.openxmlformats.org/officeDocument/2006/relationships/image" Target="../media/image29.png"/><Relationship Id="rId4" Type="http://schemas.openxmlformats.org/officeDocument/2006/relationships/image" Target="../media/image40.png"/><Relationship Id="rId9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29.png"/><Relationship Id="rId7" Type="http://schemas.openxmlformats.org/officeDocument/2006/relationships/image" Target="../media/image38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25.png"/><Relationship Id="rId4" Type="http://schemas.openxmlformats.org/officeDocument/2006/relationships/image" Target="../media/image30.png"/><Relationship Id="rId9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0.png"/><Relationship Id="rId7" Type="http://schemas.openxmlformats.org/officeDocument/2006/relationships/image" Target="../media/image2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54.jpeg"/><Relationship Id="rId4" Type="http://schemas.openxmlformats.org/officeDocument/2006/relationships/image" Target="../media/image36.png"/><Relationship Id="rId9" Type="http://schemas.openxmlformats.org/officeDocument/2006/relationships/image" Target="../media/image5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6.png"/><Relationship Id="rId7" Type="http://schemas.openxmlformats.org/officeDocument/2006/relationships/image" Target="../media/image30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59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9.png"/><Relationship Id="rId7" Type="http://schemas.openxmlformats.org/officeDocument/2006/relationships/image" Target="../media/image38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59.jpeg"/><Relationship Id="rId4" Type="http://schemas.openxmlformats.org/officeDocument/2006/relationships/image" Target="../media/image30.png"/><Relationship Id="rId9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2.jpeg"/><Relationship Id="rId5" Type="http://schemas.openxmlformats.org/officeDocument/2006/relationships/image" Target="../media/image17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64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6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22.png"/><Relationship Id="rId3" Type="http://schemas.openxmlformats.org/officeDocument/2006/relationships/image" Target="../media/image69.png"/><Relationship Id="rId7" Type="http://schemas.openxmlformats.org/officeDocument/2006/relationships/image" Target="../media/image72.png"/><Relationship Id="rId12" Type="http://schemas.openxmlformats.org/officeDocument/2006/relationships/image" Target="../media/image76.png"/><Relationship Id="rId2" Type="http://schemas.openxmlformats.org/officeDocument/2006/relationships/image" Target="../media/image68.png"/><Relationship Id="rId16" Type="http://schemas.openxmlformats.org/officeDocument/2006/relationships/image" Target="../media/image7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11" Type="http://schemas.openxmlformats.org/officeDocument/2006/relationships/image" Target="../media/image75.png"/><Relationship Id="rId5" Type="http://schemas.openxmlformats.org/officeDocument/2006/relationships/image" Target="../media/image71.png"/><Relationship Id="rId15" Type="http://schemas.microsoft.com/office/2007/relationships/hdphoto" Target="../media/hdphoto4.wdp"/><Relationship Id="rId10" Type="http://schemas.openxmlformats.org/officeDocument/2006/relationships/image" Target="../media/image74.png"/><Relationship Id="rId4" Type="http://schemas.openxmlformats.org/officeDocument/2006/relationships/image" Target="../media/image70.png"/><Relationship Id="rId9" Type="http://schemas.microsoft.com/office/2007/relationships/hdphoto" Target="../media/hdphoto3.wdp"/><Relationship Id="rId14" Type="http://schemas.openxmlformats.org/officeDocument/2006/relationships/image" Target="../media/image7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76.png"/><Relationship Id="rId7" Type="http://schemas.openxmlformats.org/officeDocument/2006/relationships/image" Target="../media/image71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7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69.png"/><Relationship Id="rId4" Type="http://schemas.openxmlformats.org/officeDocument/2006/relationships/image" Target="../media/image6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04DBBC98-69F6-4F40-98BF-ADCBA409367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0547" y="2849440"/>
            <a:ext cx="10306800" cy="453850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80548" y="4158060"/>
            <a:ext cx="10303148" cy="3229884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54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10" name="Title 4"/>
          <p:cNvSpPr txBox="1">
            <a:spLocks/>
          </p:cNvSpPr>
          <p:nvPr/>
        </p:nvSpPr>
        <p:spPr>
          <a:xfrm>
            <a:off x="7652464" y="235743"/>
            <a:ext cx="2831231" cy="3519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es-ES_tradnl" sz="1900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caixaForum SEVILLA</a:t>
            </a:r>
            <a:endParaRPr lang="es-ES_tradnl" sz="1900" i="1" cap="all" dirty="0">
              <a:solidFill>
                <a:schemeClr val="tx1">
                  <a:lumMod val="75000"/>
                  <a:lumOff val="2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13" name="Conector recto 9">
            <a:extLst>
              <a:ext uri="{FF2B5EF4-FFF2-40B4-BE49-F238E27FC236}">
                <a16:creationId xmlns:a16="http://schemas.microsoft.com/office/drawing/2014/main" id="{76F751AF-18BA-F446-A561-485E9D0FDF15}"/>
              </a:ext>
            </a:extLst>
          </p:cNvPr>
          <p:cNvCxnSpPr>
            <a:cxnSpLocks/>
          </p:cNvCxnSpPr>
          <p:nvPr/>
        </p:nvCxnSpPr>
        <p:spPr>
          <a:xfrm>
            <a:off x="8241493" y="653038"/>
            <a:ext cx="2145382" cy="0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4">
            <a:extLst>
              <a:ext uri="{FF2B5EF4-FFF2-40B4-BE49-F238E27FC236}">
                <a16:creationId xmlns:a16="http://schemas.microsoft.com/office/drawing/2014/main" id="{8022A46A-4F96-8444-B82B-AB618FEB0C51}"/>
              </a:ext>
            </a:extLst>
          </p:cNvPr>
          <p:cNvSpPr txBox="1">
            <a:spLocks/>
          </p:cNvSpPr>
          <p:nvPr/>
        </p:nvSpPr>
        <p:spPr>
          <a:xfrm>
            <a:off x="718458" y="1173375"/>
            <a:ext cx="9973355" cy="11887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5500"/>
              </a:lnSpc>
            </a:pPr>
            <a:r>
              <a:rPr lang="es-ES_tradnl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" charset="0"/>
              </a:rPr>
              <a:t>Guía accesible </a:t>
            </a:r>
            <a:br>
              <a:rPr lang="es-ES_tradnl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" charset="0"/>
                <a:ea typeface="Times" charset="0"/>
                <a:cs typeface="Times" charset="0"/>
              </a:rPr>
            </a:br>
            <a:r>
              <a:rPr lang="es-ES_tradnl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" charset="0"/>
                <a:ea typeface="Times" charset="0"/>
                <a:cs typeface="Times" charset="0"/>
              </a:rPr>
              <a:t>para la visita</a:t>
            </a:r>
            <a:endParaRPr lang="es-ES_tradnl" sz="6000" i="1" dirty="0">
              <a:solidFill>
                <a:schemeClr val="tx1">
                  <a:lumMod val="85000"/>
                  <a:lumOff val="15000"/>
                </a:schemeClr>
              </a:solidFill>
              <a:latin typeface="Times" charset="0"/>
              <a:ea typeface="Times" charset="0"/>
              <a:cs typeface="Times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48B301-9F42-6747-A5F0-FCD4BBDBDA4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1493" y="6654459"/>
            <a:ext cx="2145382" cy="47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83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831CD69-DDA4-0245-90DE-E46A3D06DDBB}"/>
              </a:ext>
            </a:extLst>
          </p:cNvPr>
          <p:cNvSpPr/>
          <p:nvPr/>
        </p:nvSpPr>
        <p:spPr>
          <a:xfrm>
            <a:off x="872335" y="1748046"/>
            <a:ext cx="8651277" cy="5233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ts val="2000"/>
              </a:lnSpc>
              <a:spcAft>
                <a:spcPts val="500"/>
              </a:spcAft>
            </a:pPr>
            <a:r>
              <a:rPr lang="es-ES" sz="2200" cap="all" spc="50" dirty="0">
                <a:latin typeface="Calibri" charset="0"/>
                <a:ea typeface="Calibri" charset="0"/>
                <a:cs typeface="Calibri" charset="0"/>
              </a:rPr>
              <a:t>En esta guía encontrarás información </a:t>
            </a:r>
            <a:br>
              <a:rPr lang="es-ES" sz="2200" cap="all" spc="50" dirty="0">
                <a:latin typeface="Calibri" charset="0"/>
                <a:ea typeface="Calibri" charset="0"/>
                <a:cs typeface="Calibri" charset="0"/>
              </a:rPr>
            </a:br>
            <a:r>
              <a:rPr lang="es-ES" sz="2200" cap="all" spc="50" dirty="0">
                <a:latin typeface="Calibri" charset="0"/>
                <a:ea typeface="Calibri" charset="0"/>
                <a:cs typeface="Calibri" charset="0"/>
              </a:rPr>
              <a:t>referente a CaixaForum SEVILLA</a:t>
            </a:r>
          </a:p>
        </p:txBody>
      </p:sp>
      <p:sp>
        <p:nvSpPr>
          <p:cNvPr id="9" name="Rectangle 8"/>
          <p:cNvSpPr/>
          <p:nvPr/>
        </p:nvSpPr>
        <p:spPr>
          <a:xfrm>
            <a:off x="872335" y="1022826"/>
            <a:ext cx="5007030" cy="382781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>
              <a:lnSpc>
                <a:spcPts val="2800"/>
              </a:lnSpc>
            </a:pPr>
            <a:r>
              <a:rPr lang="es-ES_tradnl" sz="3300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Información</a:t>
            </a:r>
            <a:r>
              <a:rPr lang="en-US" sz="3300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 general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307905" y="1544155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1FD31551-D1FA-804B-9957-66FBDFFB54B9}"/>
              </a:ext>
            </a:extLst>
          </p:cNvPr>
          <p:cNvSpPr/>
          <p:nvPr/>
        </p:nvSpPr>
        <p:spPr>
          <a:xfrm>
            <a:off x="295318" y="6750675"/>
            <a:ext cx="3947167" cy="230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ts val="1800"/>
              </a:lnSpc>
              <a:spcAft>
                <a:spcPts val="2000"/>
              </a:spcAft>
            </a:pPr>
            <a:r>
              <a:rPr lang="es-ES_tradnl" sz="1000" i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Pictogramas extraídos de Flaticon e inspirados en ARASAAC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92964" y="5198139"/>
            <a:ext cx="10093911" cy="1190534"/>
          </a:xfrm>
          <a:prstGeom prst="rect">
            <a:avLst/>
          </a:prstGeom>
          <a:solidFill>
            <a:srgbClr val="B44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5" name="Rectangle 44"/>
          <p:cNvSpPr/>
          <p:nvPr/>
        </p:nvSpPr>
        <p:spPr>
          <a:xfrm>
            <a:off x="292964" y="2408802"/>
            <a:ext cx="10093911" cy="26769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831CD69-DDA4-0245-90DE-E46A3D06DDBB}"/>
              </a:ext>
            </a:extLst>
          </p:cNvPr>
          <p:cNvSpPr/>
          <p:nvPr/>
        </p:nvSpPr>
        <p:spPr>
          <a:xfrm>
            <a:off x="6405069" y="2713756"/>
            <a:ext cx="2765057" cy="18723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ts val="1800"/>
              </a:lnSpc>
              <a:spcAft>
                <a:spcPts val="2000"/>
              </a:spcAft>
            </a:pPr>
            <a:r>
              <a:rPr lang="es-ES_tradnl" sz="16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En CaixaForum encontrarás diferentes espacios para visitar. Puedes visitarlos todos o crear </a:t>
            </a:r>
            <a:br>
              <a:rPr lang="es-ES_tradnl" sz="16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s-ES_tradnl" sz="16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tu propio itinerario.</a:t>
            </a:r>
          </a:p>
          <a:p>
            <a:pPr>
              <a:lnSpc>
                <a:spcPts val="1800"/>
              </a:lnSpc>
              <a:spcAft>
                <a:spcPts val="2000"/>
              </a:spcAft>
            </a:pPr>
            <a:r>
              <a:rPr lang="es-ES_tradnl" sz="16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Hay autobuses de línea que llevan a CaixaForum y dispone </a:t>
            </a:r>
            <a:br>
              <a:rPr lang="es-ES_tradnl" sz="16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s-ES_tradnl" sz="16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de parquin cercano.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831CD69-DDA4-0245-90DE-E46A3D06DDBB}"/>
              </a:ext>
            </a:extLst>
          </p:cNvPr>
          <p:cNvSpPr/>
          <p:nvPr/>
        </p:nvSpPr>
        <p:spPr>
          <a:xfrm>
            <a:off x="1494325" y="5362647"/>
            <a:ext cx="4678829" cy="654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ts val="1700"/>
              </a:lnSpc>
            </a:pPr>
            <a:r>
              <a:rPr lang="es-ES_tradnl" sz="15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En la web </a:t>
            </a:r>
            <a:r>
              <a:rPr lang="es-ES_tradnl" sz="1500" dirty="0">
                <a:solidFill>
                  <a:schemeClr val="bg1"/>
                </a:solidFill>
                <a:latin typeface="Calibri" charset="0"/>
                <a:cs typeface="Calibri" charset="0"/>
              </a:rPr>
              <a:t>de CaixaForum puedes encontrar toda la información del centro, sus </a:t>
            </a:r>
            <a:r>
              <a:rPr lang="es-ES_tradnl" sz="15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actividades y exposiciones: </a:t>
            </a:r>
            <a:r>
              <a:rPr lang="es-ES_tradnl" sz="1500" b="1" dirty="0" err="1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CaixaForum.org</a:t>
            </a:r>
            <a:r>
              <a:rPr lang="es-ES_tradnl" sz="1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/Sevilla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831CD69-DDA4-0245-90DE-E46A3D06DDBB}"/>
              </a:ext>
            </a:extLst>
          </p:cNvPr>
          <p:cNvSpPr/>
          <p:nvPr/>
        </p:nvSpPr>
        <p:spPr>
          <a:xfrm>
            <a:off x="8231457" y="5295741"/>
            <a:ext cx="2050225" cy="10002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6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C. </a:t>
            </a:r>
            <a:r>
              <a:rPr lang="en-US" sz="1600" dirty="0" err="1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López</a:t>
            </a:r>
            <a:r>
              <a:rPr lang="en-US" sz="16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Pintado</a:t>
            </a:r>
            <a:r>
              <a:rPr lang="en-US" sz="16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br>
              <a:rPr lang="en-US" sz="16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sz="16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(junto C. C. Torre </a:t>
            </a:r>
            <a:r>
              <a:rPr lang="en-US" sz="1600" dirty="0" err="1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Sevilla</a:t>
            </a:r>
            <a:r>
              <a:rPr lang="en-US" sz="16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) </a:t>
            </a:r>
          </a:p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en-US" sz="16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41092 Sevilla</a:t>
            </a:r>
          </a:p>
          <a:p>
            <a:pPr>
              <a:lnSpc>
                <a:spcPts val="1800"/>
              </a:lnSpc>
              <a:spcAft>
                <a:spcPts val="1000"/>
              </a:spcAft>
            </a:pPr>
            <a:r>
              <a:rPr lang="es-ES_tradnl" sz="16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955 657 611</a:t>
            </a:r>
          </a:p>
        </p:txBody>
      </p:sp>
      <p:cxnSp>
        <p:nvCxnSpPr>
          <p:cNvPr id="50" name="Straight Connector 49"/>
          <p:cNvCxnSpPr>
            <a:cxnSpLocks/>
          </p:cNvCxnSpPr>
          <p:nvPr/>
        </p:nvCxnSpPr>
        <p:spPr>
          <a:xfrm>
            <a:off x="1370809" y="2713756"/>
            <a:ext cx="0" cy="88021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cxnSpLocks/>
          </p:cNvCxnSpPr>
          <p:nvPr/>
        </p:nvCxnSpPr>
        <p:spPr>
          <a:xfrm>
            <a:off x="6273997" y="2713756"/>
            <a:ext cx="0" cy="88021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6273997" y="3897766"/>
            <a:ext cx="0" cy="61700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cxnSpLocks/>
          </p:cNvCxnSpPr>
          <p:nvPr/>
        </p:nvCxnSpPr>
        <p:spPr>
          <a:xfrm>
            <a:off x="8076892" y="5342327"/>
            <a:ext cx="0" cy="89997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58C1B6E-1451-2B49-8C0D-6FEC1C1EC3D0}"/>
              </a:ext>
            </a:extLst>
          </p:cNvPr>
          <p:cNvCxnSpPr>
            <a:cxnSpLocks/>
          </p:cNvCxnSpPr>
          <p:nvPr/>
        </p:nvCxnSpPr>
        <p:spPr>
          <a:xfrm>
            <a:off x="1370809" y="3904820"/>
            <a:ext cx="0" cy="88021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1370809" y="5362647"/>
            <a:ext cx="0" cy="65402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C831CD69-DDA4-0245-90DE-E46A3D06DDBB}"/>
              </a:ext>
            </a:extLst>
          </p:cNvPr>
          <p:cNvSpPr/>
          <p:nvPr/>
        </p:nvSpPr>
        <p:spPr>
          <a:xfrm>
            <a:off x="1494327" y="2713756"/>
            <a:ext cx="2493058" cy="18723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ts val="1800"/>
              </a:lnSpc>
              <a:spcAft>
                <a:spcPts val="2000"/>
              </a:spcAft>
            </a:pPr>
            <a:r>
              <a:rPr lang="es-ES_tradnl" sz="16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El material de la guía está creado como anticipación para facilitar el seguimiento de tu visita.</a:t>
            </a:r>
          </a:p>
          <a:p>
            <a:pPr>
              <a:lnSpc>
                <a:spcPts val="1800"/>
              </a:lnSpc>
              <a:spcAft>
                <a:spcPts val="2000"/>
              </a:spcAft>
            </a:pPr>
            <a:r>
              <a:rPr lang="es-ES_tradnl" sz="1600" dirty="0">
                <a:solidFill>
                  <a:srgbClr val="000000"/>
                </a:solidFill>
                <a:latin typeface="Calibri" charset="0"/>
                <a:cs typeface="Calibri" charset="0"/>
              </a:rPr>
              <a:t>Recomendamos revisar la guía antes de ir a CaixaForum para preparar la visita.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511E16CD-347F-7642-B619-B0F9E1E1EE6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602" y="3959479"/>
            <a:ext cx="438692" cy="43869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007A86D-17FE-8142-9A0F-B0BF36C57A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2854" y="2674284"/>
            <a:ext cx="500300" cy="5003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0891CFF-7ADD-7744-BFE6-50B5E10AD39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4059" y="3789040"/>
            <a:ext cx="498867" cy="49886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551AB6F-56D9-C747-AB15-238110568D7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816" y="2780238"/>
            <a:ext cx="484037" cy="48403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E7F7DA1-4A6C-0148-9B72-6559E9A04F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06" y="5362647"/>
            <a:ext cx="486588" cy="48658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F327195-B956-B242-A475-28A32BCA2E8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793" y="5362647"/>
            <a:ext cx="486588" cy="48658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83F68ED-FA02-3E42-981E-3D642FDA720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6443" y="6541694"/>
            <a:ext cx="1873496" cy="41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876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5774" y="2454163"/>
            <a:ext cx="2582231" cy="197746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ts val="2100"/>
              </a:lnSpc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ESTA GUÍA SIRVE PARA </a:t>
            </a:r>
            <a:r>
              <a:rPr lang="en-US" sz="1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SABER CÓMO ACCEDER A CAIXAFORUM SEVILLA</a:t>
            </a: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. QUIZÁ LA TENGAS QUE USAR CON AYUDA DE UNA PERSONA DE APOYO. </a:t>
            </a:r>
          </a:p>
        </p:txBody>
      </p:sp>
      <p:sp>
        <p:nvSpPr>
          <p:cNvPr id="4" name="Rectangle 3"/>
          <p:cNvSpPr/>
          <p:nvPr/>
        </p:nvSpPr>
        <p:spPr>
          <a:xfrm>
            <a:off x="3987246" y="2454163"/>
            <a:ext cx="2582231" cy="197746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ts val="2100"/>
              </a:lnSpc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ESTA GUÍA ESTÁ EN </a:t>
            </a:r>
            <a:r>
              <a:rPr lang="en-US" sz="1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FORMATO EDITABLE PARA QUE LA ADAPTES A TUS NECESIDADES</a:t>
            </a: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. PUEDES CAMBIARLA, REDUCIRLA O AMPLIARLA. </a:t>
            </a:r>
          </a:p>
        </p:txBody>
      </p:sp>
      <p:sp>
        <p:nvSpPr>
          <p:cNvPr id="6" name="Rectangle 5"/>
          <p:cNvSpPr/>
          <p:nvPr/>
        </p:nvSpPr>
        <p:spPr>
          <a:xfrm>
            <a:off x="729140" y="1521368"/>
            <a:ext cx="75343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000" dirty="0">
                <a:solidFill>
                  <a:srgbClr val="B44800"/>
                </a:solidFill>
                <a:latin typeface="Calibri" charset="0"/>
                <a:ea typeface="Calibri" charset="0"/>
                <a:cs typeface="Calibri" charset="0"/>
              </a:rPr>
              <a:t>1</a:t>
            </a:r>
          </a:p>
        </p:txBody>
      </p:sp>
      <p:sp>
        <p:nvSpPr>
          <p:cNvPr id="7" name="Rectangle 6"/>
          <p:cNvSpPr/>
          <p:nvPr/>
        </p:nvSpPr>
        <p:spPr>
          <a:xfrm>
            <a:off x="3960612" y="1521368"/>
            <a:ext cx="75343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000" dirty="0">
                <a:solidFill>
                  <a:srgbClr val="B44800"/>
                </a:solidFill>
                <a:latin typeface="Calibri" charset="0"/>
                <a:ea typeface="Calibri" charset="0"/>
                <a:cs typeface="Calibri" charset="0"/>
              </a:rPr>
              <a:t>2</a:t>
            </a:r>
          </a:p>
        </p:txBody>
      </p:sp>
      <p:cxnSp>
        <p:nvCxnSpPr>
          <p:cNvPr id="9" name="Conector recto 9">
            <a:extLst>
              <a:ext uri="{FF2B5EF4-FFF2-40B4-BE49-F238E27FC236}">
                <a16:creationId xmlns:a16="http://schemas.microsoft.com/office/drawing/2014/main" id="{76F751AF-18BA-F446-A561-485E9D0FDF15}"/>
              </a:ext>
            </a:extLst>
          </p:cNvPr>
          <p:cNvCxnSpPr>
            <a:cxnSpLocks/>
          </p:cNvCxnSpPr>
          <p:nvPr/>
        </p:nvCxnSpPr>
        <p:spPr>
          <a:xfrm>
            <a:off x="843376" y="2275968"/>
            <a:ext cx="2432483" cy="0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76F751AF-18BA-F446-A561-485E9D0FDF15}"/>
              </a:ext>
            </a:extLst>
          </p:cNvPr>
          <p:cNvCxnSpPr>
            <a:cxnSpLocks/>
          </p:cNvCxnSpPr>
          <p:nvPr/>
        </p:nvCxnSpPr>
        <p:spPr>
          <a:xfrm>
            <a:off x="843376" y="4646306"/>
            <a:ext cx="2432483" cy="0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9">
            <a:extLst>
              <a:ext uri="{FF2B5EF4-FFF2-40B4-BE49-F238E27FC236}">
                <a16:creationId xmlns:a16="http://schemas.microsoft.com/office/drawing/2014/main" id="{76F751AF-18BA-F446-A561-485E9D0FDF15}"/>
              </a:ext>
            </a:extLst>
          </p:cNvPr>
          <p:cNvCxnSpPr>
            <a:cxnSpLocks/>
          </p:cNvCxnSpPr>
          <p:nvPr/>
        </p:nvCxnSpPr>
        <p:spPr>
          <a:xfrm>
            <a:off x="4083726" y="2275968"/>
            <a:ext cx="2432483" cy="0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9">
            <a:extLst>
              <a:ext uri="{FF2B5EF4-FFF2-40B4-BE49-F238E27FC236}">
                <a16:creationId xmlns:a16="http://schemas.microsoft.com/office/drawing/2014/main" id="{76F751AF-18BA-F446-A561-485E9D0FDF15}"/>
              </a:ext>
            </a:extLst>
          </p:cNvPr>
          <p:cNvCxnSpPr>
            <a:cxnSpLocks/>
          </p:cNvCxnSpPr>
          <p:nvPr/>
        </p:nvCxnSpPr>
        <p:spPr>
          <a:xfrm>
            <a:off x="4083726" y="4646306"/>
            <a:ext cx="2432483" cy="0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7192085" y="2454163"/>
            <a:ext cx="2743954" cy="197746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ts val="2100"/>
              </a:lnSpc>
            </a:pPr>
            <a:r>
              <a:rPr lang="en-US" sz="1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PUEDES LLEVAR LA GUÍA EN LA PANTALLA DEL MÓVIL O TABLETA. </a:t>
            </a:r>
          </a:p>
          <a:p>
            <a:pPr>
              <a:lnSpc>
                <a:spcPts val="2100"/>
              </a:lnSpc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TAMBIÉN PUEDES IMPRIMIR TODA LA GUÍA O SOLO UNA PARTE Y LLEVARLA CONTIGO.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192085" y="1521368"/>
            <a:ext cx="75343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000" dirty="0">
                <a:solidFill>
                  <a:srgbClr val="B44800"/>
                </a:solidFill>
                <a:latin typeface="Calibri" charset="0"/>
                <a:ea typeface="Calibri" charset="0"/>
                <a:cs typeface="Calibri" charset="0"/>
              </a:rPr>
              <a:t>3</a:t>
            </a:r>
          </a:p>
        </p:txBody>
      </p:sp>
      <p:cxnSp>
        <p:nvCxnSpPr>
          <p:cNvPr id="24" name="Conector recto 9">
            <a:extLst>
              <a:ext uri="{FF2B5EF4-FFF2-40B4-BE49-F238E27FC236}">
                <a16:creationId xmlns:a16="http://schemas.microsoft.com/office/drawing/2014/main" id="{76F751AF-18BA-F446-A561-485E9D0FDF15}"/>
              </a:ext>
            </a:extLst>
          </p:cNvPr>
          <p:cNvCxnSpPr>
            <a:cxnSpLocks/>
          </p:cNvCxnSpPr>
          <p:nvPr/>
        </p:nvCxnSpPr>
        <p:spPr>
          <a:xfrm>
            <a:off x="7297443" y="2275968"/>
            <a:ext cx="2432483" cy="0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9">
            <a:extLst>
              <a:ext uri="{FF2B5EF4-FFF2-40B4-BE49-F238E27FC236}">
                <a16:creationId xmlns:a16="http://schemas.microsoft.com/office/drawing/2014/main" id="{76F751AF-18BA-F446-A561-485E9D0FDF15}"/>
              </a:ext>
            </a:extLst>
          </p:cNvPr>
          <p:cNvCxnSpPr>
            <a:cxnSpLocks/>
          </p:cNvCxnSpPr>
          <p:nvPr/>
        </p:nvCxnSpPr>
        <p:spPr>
          <a:xfrm>
            <a:off x="7297443" y="4646306"/>
            <a:ext cx="2432483" cy="0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3487CF18-7476-4C47-8E9B-95B81B2B30C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3727" y="4860986"/>
            <a:ext cx="657686" cy="65768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921C533-55FF-DE41-9B3F-67F00EE5653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290" y="4824977"/>
            <a:ext cx="705281" cy="70528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EEF4AD3-86F1-6344-9F06-5A29ADE32F0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7443" y="4860986"/>
            <a:ext cx="736899" cy="73689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6810620-1B21-FA42-B817-86365C1AA69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6443" y="6541694"/>
            <a:ext cx="1873496" cy="41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231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68F4ABD-1441-654E-B48B-565E013049A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6879" y="268840"/>
            <a:ext cx="6147831" cy="4320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92964" y="6242400"/>
            <a:ext cx="10093912" cy="36778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es-ES" sz="2200" cap="all" spc="50" dirty="0">
                <a:latin typeface="Calibri" charset="0"/>
                <a:ea typeface="Calibri" charset="0"/>
                <a:cs typeface="Calibri" charset="0"/>
              </a:rPr>
              <a:t>CAIXAFORUM Sevilla TIENE ENTRADA CON ASCENSOR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21" name="Rectangle 20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en-US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ENTRADA A CAIXAFORUM</a:t>
              </a: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86D26A9-5FCD-FA4B-8039-A1F01AAB82EA}"/>
              </a:ext>
            </a:extLst>
          </p:cNvPr>
          <p:cNvGrpSpPr/>
          <p:nvPr/>
        </p:nvGrpSpPr>
        <p:grpSpPr>
          <a:xfrm>
            <a:off x="5516181" y="5219999"/>
            <a:ext cx="1145252" cy="914395"/>
            <a:chOff x="3468959" y="5219999"/>
            <a:chExt cx="1145252" cy="914395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3468959" y="6134394"/>
              <a:ext cx="114525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27"/>
            <p:cNvGrpSpPr/>
            <p:nvPr/>
          </p:nvGrpSpPr>
          <p:grpSpPr>
            <a:xfrm>
              <a:off x="3773562" y="5219999"/>
              <a:ext cx="536046" cy="783541"/>
              <a:chOff x="1067619" y="1253110"/>
              <a:chExt cx="421316" cy="615841"/>
            </a:xfrm>
          </p:grpSpPr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67619" y="1253110"/>
                <a:ext cx="421316" cy="421316"/>
              </a:xfrm>
              <a:prstGeom prst="rect">
                <a:avLst/>
              </a:prstGeom>
            </p:spPr>
          </p:pic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1178700" y="1669797"/>
                <a:ext cx="199154" cy="199154"/>
              </a:xfrm>
              <a:prstGeom prst="rect">
                <a:avLst/>
              </a:prstGeom>
            </p:spPr>
          </p:pic>
        </p:grpSp>
      </p:grpSp>
      <p:cxnSp>
        <p:nvCxnSpPr>
          <p:cNvPr id="16" name="Straight Connector 15"/>
          <p:cNvCxnSpPr>
            <a:cxnSpLocks/>
          </p:cNvCxnSpPr>
          <p:nvPr/>
        </p:nvCxnSpPr>
        <p:spPr>
          <a:xfrm>
            <a:off x="2104235" y="6134394"/>
            <a:ext cx="257423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64F2686-EF64-A148-BC40-F07FFD3288BE}"/>
              </a:ext>
            </a:extLst>
          </p:cNvPr>
          <p:cNvGrpSpPr/>
          <p:nvPr/>
        </p:nvGrpSpPr>
        <p:grpSpPr>
          <a:xfrm>
            <a:off x="7342548" y="5320682"/>
            <a:ext cx="1230731" cy="813712"/>
            <a:chOff x="8392824" y="5320682"/>
            <a:chExt cx="1230731" cy="813712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8392824" y="6134394"/>
              <a:ext cx="123073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45870" y="5320682"/>
              <a:ext cx="591544" cy="591542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9BE9DE3C-76D6-8C44-921F-2E7FF99AB2E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4233" y="4968697"/>
            <a:ext cx="2574000" cy="1104800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236D3983-9224-1C4B-A6BB-08239B82EC81}"/>
              </a:ext>
            </a:extLst>
          </p:cNvPr>
          <p:cNvGrpSpPr/>
          <p:nvPr/>
        </p:nvGrpSpPr>
        <p:grpSpPr>
          <a:xfrm>
            <a:off x="4779953" y="5378921"/>
            <a:ext cx="689763" cy="755473"/>
            <a:chOff x="3594426" y="5378921"/>
            <a:chExt cx="689763" cy="755473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A682A84-9C34-A343-957D-BEB40B55E16C}"/>
                </a:ext>
              </a:extLst>
            </p:cNvPr>
            <p:cNvCxnSpPr>
              <a:cxnSpLocks/>
            </p:cNvCxnSpPr>
            <p:nvPr/>
          </p:nvCxnSpPr>
          <p:spPr>
            <a:xfrm>
              <a:off x="3594426" y="6134394"/>
              <a:ext cx="656859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7D3750A6-787F-4144-9155-AAB1E517B78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/>
          </p:blipFill>
          <p:spPr>
            <a:xfrm>
              <a:off x="3609171" y="5378921"/>
              <a:ext cx="675018" cy="5360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2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F5E75C-AEAF-CD41-97B7-B73C45B209B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6879" y="268840"/>
            <a:ext cx="6147831" cy="4320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92964" y="6242400"/>
            <a:ext cx="10093912" cy="36778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es-ES" sz="2200" cap="all" spc="50" dirty="0">
                <a:latin typeface="Calibri" charset="0"/>
                <a:ea typeface="Calibri" charset="0"/>
                <a:cs typeface="Calibri" charset="0"/>
              </a:rPr>
              <a:t>CAIXAFORUM Sevilla TIENE ENTRADA CON ESCALERAS fijas y AUTOMÁTICAS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21" name="Rectangle 20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en-US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ENTRADA A CAIXAFORUM</a:t>
              </a: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86D26A9-5FCD-FA4B-8039-A1F01AAB82EA}"/>
              </a:ext>
            </a:extLst>
          </p:cNvPr>
          <p:cNvGrpSpPr/>
          <p:nvPr/>
        </p:nvGrpSpPr>
        <p:grpSpPr>
          <a:xfrm>
            <a:off x="4143565" y="5219999"/>
            <a:ext cx="1145252" cy="914395"/>
            <a:chOff x="3468959" y="5219999"/>
            <a:chExt cx="1145252" cy="914395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3468959" y="6134394"/>
              <a:ext cx="114525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27"/>
            <p:cNvGrpSpPr/>
            <p:nvPr/>
          </p:nvGrpSpPr>
          <p:grpSpPr>
            <a:xfrm>
              <a:off x="3773562" y="5219999"/>
              <a:ext cx="536046" cy="783541"/>
              <a:chOff x="1067619" y="1253110"/>
              <a:chExt cx="421316" cy="615841"/>
            </a:xfrm>
          </p:grpSpPr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67619" y="1253110"/>
                <a:ext cx="421316" cy="421316"/>
              </a:xfrm>
              <a:prstGeom prst="rect">
                <a:avLst/>
              </a:prstGeom>
            </p:spPr>
          </p:pic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1178700" y="1669797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1735AED-5015-CB42-AF97-B964C8371E60}"/>
              </a:ext>
            </a:extLst>
          </p:cNvPr>
          <p:cNvGrpSpPr/>
          <p:nvPr/>
        </p:nvGrpSpPr>
        <p:grpSpPr>
          <a:xfrm>
            <a:off x="8219733" y="5218183"/>
            <a:ext cx="1798432" cy="916211"/>
            <a:chOff x="6264479" y="5218183"/>
            <a:chExt cx="1798432" cy="916211"/>
          </a:xfrm>
        </p:grpSpPr>
        <p:cxnSp>
          <p:nvCxnSpPr>
            <p:cNvPr id="22" name="Straight Connector 21"/>
            <p:cNvCxnSpPr>
              <a:cxnSpLocks/>
            </p:cNvCxnSpPr>
            <p:nvPr/>
          </p:nvCxnSpPr>
          <p:spPr>
            <a:xfrm>
              <a:off x="6264479" y="6134394"/>
              <a:ext cx="179843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83449" y="5218183"/>
              <a:ext cx="857746" cy="798483"/>
            </a:xfrm>
            <a:prstGeom prst="rect">
              <a:avLst/>
            </a:prstGeom>
          </p:spPr>
        </p:pic>
      </p:grpSp>
      <p:grpSp>
        <p:nvGrpSpPr>
          <p:cNvPr id="2" name="Group 1"/>
          <p:cNvGrpSpPr/>
          <p:nvPr/>
        </p:nvGrpSpPr>
        <p:grpSpPr>
          <a:xfrm>
            <a:off x="5964471" y="5344741"/>
            <a:ext cx="1961810" cy="789653"/>
            <a:chOff x="6505915" y="5344741"/>
            <a:chExt cx="1961810" cy="789653"/>
          </a:xfrm>
        </p:grpSpPr>
        <p:cxnSp>
          <p:nvCxnSpPr>
            <p:cNvPr id="32" name="Straight Connector 31"/>
            <p:cNvCxnSpPr>
              <a:cxnSpLocks/>
            </p:cNvCxnSpPr>
            <p:nvPr/>
          </p:nvCxnSpPr>
          <p:spPr>
            <a:xfrm>
              <a:off x="6505915" y="6134394"/>
              <a:ext cx="196181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5195"/>
            <a:stretch/>
          </p:blipFill>
          <p:spPr>
            <a:xfrm>
              <a:off x="7084622" y="5344741"/>
              <a:ext cx="738579" cy="552491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B83766E-3DA3-8741-B831-7B7F23ED132D}"/>
              </a:ext>
            </a:extLst>
          </p:cNvPr>
          <p:cNvSpPr txBox="1"/>
          <p:nvPr/>
        </p:nvSpPr>
        <p:spPr>
          <a:xfrm>
            <a:off x="3111190" y="49734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ca-ES" dirty="0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BBB1B56-4303-2446-9273-52D985F41F6C}"/>
              </a:ext>
            </a:extLst>
          </p:cNvPr>
          <p:cNvCxnSpPr>
            <a:cxnSpLocks/>
          </p:cNvCxnSpPr>
          <p:nvPr/>
        </p:nvCxnSpPr>
        <p:spPr>
          <a:xfrm>
            <a:off x="693681" y="6134394"/>
            <a:ext cx="257423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9FEF9D51-08FC-E14A-8797-194ECD37FB9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6586" y="4968697"/>
            <a:ext cx="2574000" cy="1104800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236D3983-9224-1C4B-A6BB-08239B82EC81}"/>
              </a:ext>
            </a:extLst>
          </p:cNvPr>
          <p:cNvGrpSpPr/>
          <p:nvPr/>
        </p:nvGrpSpPr>
        <p:grpSpPr>
          <a:xfrm>
            <a:off x="3395417" y="5378921"/>
            <a:ext cx="689763" cy="755473"/>
            <a:chOff x="3594426" y="5378921"/>
            <a:chExt cx="689763" cy="755473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A682A84-9C34-A343-957D-BEB40B55E16C}"/>
                </a:ext>
              </a:extLst>
            </p:cNvPr>
            <p:cNvCxnSpPr>
              <a:cxnSpLocks/>
            </p:cNvCxnSpPr>
            <p:nvPr/>
          </p:nvCxnSpPr>
          <p:spPr>
            <a:xfrm>
              <a:off x="3594426" y="6134394"/>
              <a:ext cx="656859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7D3750A6-787F-4144-9155-AAB1E517B78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/>
          </p:blipFill>
          <p:spPr>
            <a:xfrm>
              <a:off x="3609171" y="5378921"/>
              <a:ext cx="675018" cy="5360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4555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92964" y="6242400"/>
            <a:ext cx="10093912" cy="367788"/>
          </a:xfrm>
          <a:prstGeom prst="rect">
            <a:avLst/>
          </a:prstGeom>
          <a:noFill/>
        </p:spPr>
        <p:txBody>
          <a:bodyPr wrap="square" lIns="90000">
            <a:noAutofit/>
          </a:bodyPr>
          <a:lstStyle/>
          <a:p>
            <a:pPr algn="ctr"/>
            <a:r>
              <a:rPr lang="es-ES" sz="2200" cap="all" spc="50" dirty="0">
                <a:latin typeface="Calibri" charset="0"/>
                <a:ea typeface="Calibri" charset="0"/>
                <a:cs typeface="Calibri" charset="0"/>
              </a:rPr>
              <a:t>La visita a Caixaforum Sevilla empieza en la planta –2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31">
            <a:extLst>
              <a:ext uri="{FF2B5EF4-FFF2-40B4-BE49-F238E27FC236}">
                <a16:creationId xmlns:a16="http://schemas.microsoft.com/office/drawing/2014/main" id="{A1797F04-3EFD-574C-B861-E3E30ADED05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906" y="786808"/>
            <a:ext cx="10084544" cy="3825839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7553717" y="5404355"/>
            <a:ext cx="1357981" cy="730039"/>
            <a:chOff x="7553717" y="5404355"/>
            <a:chExt cx="1357981" cy="730039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03137" y="5404355"/>
              <a:ext cx="990447" cy="605807"/>
            </a:xfrm>
            <a:prstGeom prst="rect">
              <a:avLst/>
            </a:prstGeom>
          </p:spPr>
        </p:pic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675540A-32AA-6348-BFDC-8C3F1EDE40A1}"/>
                </a:ext>
              </a:extLst>
            </p:cNvPr>
            <p:cNvCxnSpPr>
              <a:cxnSpLocks/>
            </p:cNvCxnSpPr>
            <p:nvPr/>
          </p:nvCxnSpPr>
          <p:spPr>
            <a:xfrm>
              <a:off x="7701083" y="6134394"/>
              <a:ext cx="1210615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F2D8DB55-5473-AC4E-86C6-F47CCCDF1E09}"/>
                </a:ext>
              </a:extLst>
            </p:cNvPr>
            <p:cNvSpPr/>
            <p:nvPr/>
          </p:nvSpPr>
          <p:spPr>
            <a:xfrm flipV="1">
              <a:off x="7805131" y="5795477"/>
              <a:ext cx="937654" cy="161914"/>
            </a:xfrm>
            <a:prstGeom prst="roundRect">
              <a:avLst/>
            </a:prstGeom>
            <a:noFill/>
            <a:ln w="19050" cap="rnd">
              <a:solidFill>
                <a:srgbClr val="B448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E7258D54-3070-E649-87BC-2701EB0DBF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53717" y="5786111"/>
              <a:ext cx="185369" cy="185369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B83766E-3DA3-8741-B831-7B7F23ED132D}"/>
              </a:ext>
            </a:extLst>
          </p:cNvPr>
          <p:cNvSpPr txBox="1"/>
          <p:nvPr/>
        </p:nvSpPr>
        <p:spPr>
          <a:xfrm>
            <a:off x="5574401" y="49734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ca-ES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BBB1B56-4303-2446-9273-52D985F41F6C}"/>
              </a:ext>
            </a:extLst>
          </p:cNvPr>
          <p:cNvCxnSpPr>
            <a:cxnSpLocks/>
          </p:cNvCxnSpPr>
          <p:nvPr/>
        </p:nvCxnSpPr>
        <p:spPr>
          <a:xfrm>
            <a:off x="3149797" y="6134394"/>
            <a:ext cx="257423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>
            <a:extLst>
              <a:ext uri="{FF2B5EF4-FFF2-40B4-BE49-F238E27FC236}">
                <a16:creationId xmlns:a16="http://schemas.microsoft.com/office/drawing/2014/main" id="{9FEF9D51-08FC-E14A-8797-194ECD37FB9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49797" y="4968697"/>
            <a:ext cx="2574000" cy="110480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3610122" y="3078090"/>
            <a:ext cx="833887" cy="1579119"/>
            <a:chOff x="9379789" y="1909313"/>
            <a:chExt cx="833887" cy="1579119"/>
          </a:xfrm>
        </p:grpSpPr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60E7F673-CA59-C74E-B309-317B86C7EF8C}"/>
                </a:ext>
              </a:extLst>
            </p:cNvPr>
            <p:cNvSpPr/>
            <p:nvPr/>
          </p:nvSpPr>
          <p:spPr>
            <a:xfrm>
              <a:off x="9379789" y="1909313"/>
              <a:ext cx="833887" cy="1108742"/>
            </a:xfrm>
            <a:prstGeom prst="roundRect">
              <a:avLst>
                <a:gd name="adj" fmla="val 8867"/>
              </a:avLst>
            </a:prstGeom>
            <a:noFill/>
            <a:ln w="31750" cap="rnd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 flipV="1">
              <a:off x="9504480" y="3114247"/>
              <a:ext cx="0" cy="374185"/>
            </a:xfrm>
            <a:prstGeom prst="straightConnector1">
              <a:avLst/>
            </a:prstGeom>
            <a:ln w="38100" cap="rnd">
              <a:solidFill>
                <a:srgbClr val="B44800"/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FE23F840-1439-074F-9DCC-76C392ECE7FA}"/>
              </a:ext>
            </a:extLst>
          </p:cNvPr>
          <p:cNvSpPr/>
          <p:nvPr/>
        </p:nvSpPr>
        <p:spPr>
          <a:xfrm>
            <a:off x="0" y="917815"/>
            <a:ext cx="1230086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–2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020045" y="5315926"/>
            <a:ext cx="769535" cy="818468"/>
            <a:chOff x="2020045" y="5315926"/>
            <a:chExt cx="769535" cy="81846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3570" y="5315926"/>
              <a:ext cx="662485" cy="662485"/>
            </a:xfrm>
            <a:prstGeom prst="rect">
              <a:avLst/>
            </a:prstGeom>
          </p:spPr>
        </p:pic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675540A-32AA-6348-BFDC-8C3F1EDE40A1}"/>
                </a:ext>
              </a:extLst>
            </p:cNvPr>
            <p:cNvCxnSpPr>
              <a:cxnSpLocks/>
            </p:cNvCxnSpPr>
            <p:nvPr/>
          </p:nvCxnSpPr>
          <p:spPr>
            <a:xfrm>
              <a:off x="2020045" y="6134394"/>
              <a:ext cx="769535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5845810" y="5323305"/>
            <a:ext cx="1023765" cy="811089"/>
            <a:chOff x="5845810" y="5323305"/>
            <a:chExt cx="1023765" cy="811089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675540A-32AA-6348-BFDC-8C3F1EDE40A1}"/>
                </a:ext>
              </a:extLst>
            </p:cNvPr>
            <p:cNvCxnSpPr>
              <a:cxnSpLocks/>
            </p:cNvCxnSpPr>
            <p:nvPr/>
          </p:nvCxnSpPr>
          <p:spPr>
            <a:xfrm>
              <a:off x="5845810" y="6134394"/>
              <a:ext cx="1023765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Group 17"/>
            <p:cNvGrpSpPr/>
            <p:nvPr/>
          </p:nvGrpSpPr>
          <p:grpSpPr>
            <a:xfrm>
              <a:off x="5912434" y="5323305"/>
              <a:ext cx="944455" cy="772668"/>
              <a:chOff x="5884153" y="5323305"/>
              <a:chExt cx="944455" cy="772668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86776" y="5323305"/>
                <a:ext cx="941832" cy="772668"/>
              </a:xfrm>
              <a:prstGeom prst="rect">
                <a:avLst/>
              </a:prstGeom>
            </p:spPr>
          </p:pic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8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884153" y="5600921"/>
                <a:ext cx="253386" cy="25338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795881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92964" y="6242400"/>
            <a:ext cx="10093912" cy="367788"/>
          </a:xfrm>
          <a:prstGeom prst="rect">
            <a:avLst/>
          </a:prstGeom>
          <a:noFill/>
        </p:spPr>
        <p:txBody>
          <a:bodyPr wrap="square" lIns="90000">
            <a:noAutofit/>
          </a:bodyPr>
          <a:lstStyle/>
          <a:p>
            <a:pPr algn="ctr"/>
            <a:r>
              <a:rPr lang="es-ES" sz="2200" cap="all" spc="50" dirty="0">
                <a:latin typeface="Calibri" charset="0"/>
                <a:ea typeface="Calibri" charset="0"/>
                <a:cs typeface="Calibri" charset="0"/>
              </a:rPr>
              <a:t>el punto de INFORMACIÓN está en la planta –2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28" name="Rectangle 27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es-ES_tradnl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Recepción e información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2608388" y="5317734"/>
            <a:ext cx="3040671" cy="816660"/>
            <a:chOff x="5658825" y="5317734"/>
            <a:chExt cx="3040671" cy="816660"/>
          </a:xfrm>
        </p:grpSpPr>
        <p:cxnSp>
          <p:nvCxnSpPr>
            <p:cNvPr id="38" name="Straight Connector 37"/>
            <p:cNvCxnSpPr>
              <a:cxnSpLocks/>
            </p:cNvCxnSpPr>
            <p:nvPr/>
          </p:nvCxnSpPr>
          <p:spPr>
            <a:xfrm>
              <a:off x="5658825" y="6134394"/>
              <a:ext cx="304067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81481" y="5317734"/>
              <a:ext cx="595358" cy="595358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A7B571C-A5C1-E94B-B1D8-5A521AEA9FB8}"/>
              </a:ext>
            </a:extLst>
          </p:cNvPr>
          <p:cNvGrpSpPr/>
          <p:nvPr/>
        </p:nvGrpSpPr>
        <p:grpSpPr>
          <a:xfrm>
            <a:off x="5515825" y="5314368"/>
            <a:ext cx="1081168" cy="820026"/>
            <a:chOff x="5132366" y="5314368"/>
            <a:chExt cx="1081168" cy="820026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3A457E7-41B7-654A-A7A6-5531944CCA91}"/>
                </a:ext>
              </a:extLst>
            </p:cNvPr>
            <p:cNvCxnSpPr>
              <a:cxnSpLocks/>
            </p:cNvCxnSpPr>
            <p:nvPr/>
          </p:nvCxnSpPr>
          <p:spPr>
            <a:xfrm>
              <a:off x="5361469" y="6134394"/>
              <a:ext cx="543009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80BDE473-9898-8145-BF1B-C920C68CE3B8}"/>
                </a:ext>
              </a:extLst>
            </p:cNvPr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123CCC58-87F2-0944-8F64-ADC844B237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55" name="Picture 54">
                <a:extLst>
                  <a:ext uri="{FF2B5EF4-FFF2-40B4-BE49-F238E27FC236}">
                    <a16:creationId xmlns:a16="http://schemas.microsoft.com/office/drawing/2014/main" id="{6DCA8753-0D4A-D84C-BCBD-19F06159B9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56" name="Picture 55">
                <a:extLst>
                  <a:ext uri="{FF2B5EF4-FFF2-40B4-BE49-F238E27FC236}">
                    <a16:creationId xmlns:a16="http://schemas.microsoft.com/office/drawing/2014/main" id="{2C0B3943-426A-F941-9905-0DFCDC367B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25" name="Group 24"/>
          <p:cNvGrpSpPr/>
          <p:nvPr/>
        </p:nvGrpSpPr>
        <p:grpSpPr>
          <a:xfrm>
            <a:off x="6992885" y="5404355"/>
            <a:ext cx="1357981" cy="730039"/>
            <a:chOff x="214283" y="5404355"/>
            <a:chExt cx="1357981" cy="730039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3703" y="5404355"/>
              <a:ext cx="990447" cy="605807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214283" y="5786111"/>
              <a:ext cx="1357981" cy="348283"/>
              <a:chOff x="214283" y="5786111"/>
              <a:chExt cx="1357981" cy="348283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3675540A-32AA-6348-BFDC-8C3F1EDE40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1649" y="6134394"/>
                <a:ext cx="1210615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Rounded Rectangle 32">
                <a:extLst>
                  <a:ext uri="{FF2B5EF4-FFF2-40B4-BE49-F238E27FC236}">
                    <a16:creationId xmlns:a16="http://schemas.microsoft.com/office/drawing/2014/main" id="{F2D8DB55-5473-AC4E-86C6-F47CCCDF1E09}"/>
                  </a:ext>
                </a:extLst>
              </p:cNvPr>
              <p:cNvSpPr/>
              <p:nvPr/>
            </p:nvSpPr>
            <p:spPr>
              <a:xfrm flipV="1">
                <a:off x="465697" y="5795477"/>
                <a:ext cx="937654" cy="161914"/>
              </a:xfrm>
              <a:prstGeom prst="roundRect">
                <a:avLst/>
              </a:prstGeom>
              <a:noFill/>
              <a:ln w="19050" cap="rnd">
                <a:solidFill>
                  <a:srgbClr val="B448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E7258D54-3070-E649-87BC-2701EB0DBF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14283" y="5786111"/>
                <a:ext cx="185369" cy="185369"/>
              </a:xfrm>
              <a:prstGeom prst="rect">
                <a:avLst/>
              </a:prstGeom>
            </p:spPr>
          </p:pic>
        </p:grp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5779FA5B-525D-2F49-B5E3-830D6A74E061}"/>
              </a:ext>
            </a:extLst>
          </p:cNvPr>
          <p:cNvSpPr/>
          <p:nvPr/>
        </p:nvSpPr>
        <p:spPr>
          <a:xfrm>
            <a:off x="0" y="917815"/>
            <a:ext cx="1230086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–2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agen 3" descr="Imagen que contiene interior, techo, piso, edificio&#10;&#10;El contenido generado por IA puede ser incorrecto.">
            <a:extLst>
              <a:ext uri="{FF2B5EF4-FFF2-40B4-BE49-F238E27FC236}">
                <a16:creationId xmlns:a16="http://schemas.microsoft.com/office/drawing/2014/main" id="{EA900E69-79BC-F278-64FF-15FAE855725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46879" y="268840"/>
            <a:ext cx="6145200" cy="432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844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06DD161-7B90-79FA-8453-5D227C5158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6879" y="268839"/>
            <a:ext cx="6145570" cy="434231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92964" y="6242400"/>
            <a:ext cx="10093912" cy="367788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algn="ctr"/>
            <a:r>
              <a:rPr lang="en-US" sz="2200" spc="50" dirty="0">
                <a:latin typeface="Calibri" charset="0"/>
                <a:ea typeface="Calibri" charset="0"/>
                <a:cs typeface="Calibri" charset="0"/>
              </a:rPr>
              <a:t>AL LADO DEL PUNTO DE INFORMACIÓN ESTÁ LA TIENDA-LIBRERÍA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28" name="Rectangle 27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es-ES_tradnl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TIENDA-LIBRERÍA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B07CCDE-0251-C04E-A49A-AE9191902986}"/>
              </a:ext>
            </a:extLst>
          </p:cNvPr>
          <p:cNvGrpSpPr/>
          <p:nvPr/>
        </p:nvGrpSpPr>
        <p:grpSpPr>
          <a:xfrm>
            <a:off x="5958800" y="5314368"/>
            <a:ext cx="1081168" cy="820026"/>
            <a:chOff x="5132366" y="5314368"/>
            <a:chExt cx="1081168" cy="820026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5354238" y="6134394"/>
              <a:ext cx="5400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Group 51"/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53" name="Picture 52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55" name="Picture 54"/>
              <p:cNvPicPr>
                <a:picLocks noChangeAspect="1"/>
              </p:cNvPicPr>
              <p:nvPr/>
            </p:nvPicPr>
            <p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56" name="Picture 55"/>
              <p:cNvPicPr>
                <a:picLocks noChangeAspect="1"/>
              </p:cNvPicPr>
              <p:nvPr/>
            </p:nvPicPr>
            <p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25" name="Group 24"/>
          <p:cNvGrpSpPr/>
          <p:nvPr/>
        </p:nvGrpSpPr>
        <p:grpSpPr>
          <a:xfrm>
            <a:off x="1652773" y="5480507"/>
            <a:ext cx="915899" cy="653887"/>
            <a:chOff x="1373159" y="5480507"/>
            <a:chExt cx="915899" cy="653887"/>
          </a:xfrm>
        </p:grpSpPr>
        <p:cxnSp>
          <p:nvCxnSpPr>
            <p:cNvPr id="30" name="Straight Connector 29"/>
            <p:cNvCxnSpPr/>
            <p:nvPr/>
          </p:nvCxnSpPr>
          <p:spPr>
            <a:xfrm>
              <a:off x="1513397" y="6134394"/>
              <a:ext cx="63542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C53645BF-CCA2-9C40-865C-34B5EDE60361}"/>
                </a:ext>
              </a:extLst>
            </p:cNvPr>
            <p:cNvGrpSpPr/>
            <p:nvPr/>
          </p:nvGrpSpPr>
          <p:grpSpPr>
            <a:xfrm>
              <a:off x="1373159" y="5480507"/>
              <a:ext cx="915899" cy="431717"/>
              <a:chOff x="7757785" y="5886192"/>
              <a:chExt cx="508365" cy="239621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4B663E15-5102-194E-BA49-2889E127D71C}"/>
                  </a:ext>
                </a:extLst>
              </p:cNvPr>
              <p:cNvSpPr/>
              <p:nvPr/>
            </p:nvSpPr>
            <p:spPr>
              <a:xfrm>
                <a:off x="7757785" y="5886192"/>
                <a:ext cx="239621" cy="239621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0FF778D2-8018-254A-ACD4-739BE0310264}"/>
                  </a:ext>
                </a:extLst>
              </p:cNvPr>
              <p:cNvSpPr/>
              <p:nvPr/>
            </p:nvSpPr>
            <p:spPr>
              <a:xfrm>
                <a:off x="8026529" y="5886192"/>
                <a:ext cx="239621" cy="239621"/>
              </a:xfrm>
              <a:prstGeom prst="ellipse">
                <a:avLst/>
              </a:prstGeom>
              <a:solidFill>
                <a:srgbClr val="B448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DA14332-4C38-C64C-ABC4-8D5D4CE24A76}"/>
              </a:ext>
            </a:extLst>
          </p:cNvPr>
          <p:cNvGrpSpPr/>
          <p:nvPr/>
        </p:nvGrpSpPr>
        <p:grpSpPr>
          <a:xfrm>
            <a:off x="7184085" y="5320853"/>
            <a:ext cx="2016000" cy="813541"/>
            <a:chOff x="8439066" y="5320853"/>
            <a:chExt cx="2016000" cy="813541"/>
          </a:xfrm>
        </p:grpSpPr>
        <p:cxnSp>
          <p:nvCxnSpPr>
            <p:cNvPr id="39" name="Straight Connector 38"/>
            <p:cNvCxnSpPr>
              <a:cxnSpLocks/>
            </p:cNvCxnSpPr>
            <p:nvPr/>
          </p:nvCxnSpPr>
          <p:spPr>
            <a:xfrm>
              <a:off x="8439066" y="6134394"/>
              <a:ext cx="20160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B74BA366-1BA2-0542-A81A-BA57A3A94E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13453" y="5320853"/>
              <a:ext cx="586625" cy="586625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FEBCD75-0621-C341-9C6E-C1B82B4CCFDA}"/>
              </a:ext>
            </a:extLst>
          </p:cNvPr>
          <p:cNvGrpSpPr/>
          <p:nvPr/>
        </p:nvGrpSpPr>
        <p:grpSpPr>
          <a:xfrm>
            <a:off x="3045376" y="5317734"/>
            <a:ext cx="3040671" cy="816660"/>
            <a:chOff x="5658825" y="5317734"/>
            <a:chExt cx="3040671" cy="816660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FC64165-AC9F-D447-992C-9B40AFD9FE10}"/>
                </a:ext>
              </a:extLst>
            </p:cNvPr>
            <p:cNvCxnSpPr>
              <a:cxnSpLocks/>
            </p:cNvCxnSpPr>
            <p:nvPr/>
          </p:nvCxnSpPr>
          <p:spPr>
            <a:xfrm>
              <a:off x="5658825" y="6134394"/>
              <a:ext cx="304067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ADBB0279-148B-984E-8C26-6E5B14754D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81481" y="5317734"/>
              <a:ext cx="595358" cy="595358"/>
            </a:xfrm>
            <a:prstGeom prst="rect">
              <a:avLst/>
            </a:prstGeom>
          </p:spPr>
        </p:pic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96997D06-FC4C-364B-84F0-5A2D25BA9321}"/>
              </a:ext>
            </a:extLst>
          </p:cNvPr>
          <p:cNvSpPr/>
          <p:nvPr/>
        </p:nvSpPr>
        <p:spPr>
          <a:xfrm>
            <a:off x="0" y="917815"/>
            <a:ext cx="1230086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–2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295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F90A54AA-E352-0FA7-B0AF-4B007F07D8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6879" y="268840"/>
            <a:ext cx="6139994" cy="434126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92964" y="6242400"/>
            <a:ext cx="10093912" cy="367788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algn="ctr"/>
            <a:r>
              <a:rPr lang="en-US" sz="2200" spc="50" dirty="0">
                <a:latin typeface="Calibri" charset="0"/>
                <a:ea typeface="Calibri" charset="0"/>
                <a:cs typeface="Calibri" charset="0"/>
              </a:rPr>
              <a:t>A LA DERECHA DE LA TIENDA-LIBRERÍA ESTÁN LAS CONSIGNAS Y LOS ASEOS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28" name="Rectangle 27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es-ES_tradnl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CONSIGNAS</a:t>
              </a:r>
            </a:p>
            <a:p>
              <a:pPr algn="r">
                <a:lnSpc>
                  <a:spcPts val="3300"/>
                </a:lnSpc>
              </a:pPr>
              <a:r>
                <a:rPr lang="es-ES_tradnl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Y ASEOS 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/>
          <p:cNvGrpSpPr/>
          <p:nvPr/>
        </p:nvGrpSpPr>
        <p:grpSpPr>
          <a:xfrm>
            <a:off x="6850886" y="5231491"/>
            <a:ext cx="1368000" cy="902903"/>
            <a:chOff x="5254736" y="5231491"/>
            <a:chExt cx="1368000" cy="902903"/>
          </a:xfrm>
        </p:grpSpPr>
        <p:cxnSp>
          <p:nvCxnSpPr>
            <p:cNvPr id="22" name="Straight Connector 21"/>
            <p:cNvCxnSpPr>
              <a:cxnSpLocks/>
            </p:cNvCxnSpPr>
            <p:nvPr/>
          </p:nvCxnSpPr>
          <p:spPr>
            <a:xfrm>
              <a:off x="5254736" y="6134394"/>
              <a:ext cx="13680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71045" y="5231491"/>
              <a:ext cx="535383" cy="758502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B07CCDE-0251-C04E-A49A-AE9191902986}"/>
              </a:ext>
            </a:extLst>
          </p:cNvPr>
          <p:cNvGrpSpPr/>
          <p:nvPr/>
        </p:nvGrpSpPr>
        <p:grpSpPr>
          <a:xfrm>
            <a:off x="5380714" y="5314368"/>
            <a:ext cx="1081168" cy="820026"/>
            <a:chOff x="5132366" y="5314368"/>
            <a:chExt cx="1081168" cy="820026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5306940" y="6134394"/>
              <a:ext cx="68122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Group 51"/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53" name="Picture 52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55" name="Picture 54"/>
              <p:cNvPicPr>
                <a:picLocks noChangeAspect="1"/>
              </p:cNvPicPr>
              <p:nvPr/>
            </p:nvPicPr>
            <p:blipFill>
              <a:blip r:embed="rId5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56" name="Picture 55"/>
              <p:cNvPicPr>
                <a:picLocks noChangeAspect="1"/>
              </p:cNvPicPr>
              <p:nvPr/>
            </p:nvPicPr>
            <p:blipFill>
              <a:blip r:embed="rId5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32" name="Group 31"/>
          <p:cNvGrpSpPr/>
          <p:nvPr/>
        </p:nvGrpSpPr>
        <p:grpSpPr>
          <a:xfrm flipH="1">
            <a:off x="1426645" y="5320705"/>
            <a:ext cx="1074336" cy="813689"/>
            <a:chOff x="1902432" y="5320705"/>
            <a:chExt cx="1073368" cy="813689"/>
          </a:xfrm>
        </p:grpSpPr>
        <p:cxnSp>
          <p:nvCxnSpPr>
            <p:cNvPr id="33" name="Straight Connector 32"/>
            <p:cNvCxnSpPr/>
            <p:nvPr/>
          </p:nvCxnSpPr>
          <p:spPr>
            <a:xfrm>
              <a:off x="1902432" y="6134394"/>
              <a:ext cx="1073368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Group 38"/>
            <p:cNvGrpSpPr>
              <a:grpSpLocks/>
            </p:cNvGrpSpPr>
            <p:nvPr/>
          </p:nvGrpSpPr>
          <p:grpSpPr>
            <a:xfrm flipH="1">
              <a:off x="1902433" y="5320705"/>
              <a:ext cx="1028451" cy="734862"/>
              <a:chOff x="4890374" y="5724275"/>
              <a:chExt cx="905568" cy="647058"/>
            </a:xfrm>
          </p:grpSpPr>
          <p:pic>
            <p:nvPicPr>
              <p:cNvPr id="45" name="Picture 44"/>
              <p:cNvPicPr>
                <a:picLocks noChangeAspect="1"/>
              </p:cNvPicPr>
              <p:nvPr/>
            </p:nvPicPr>
            <p:blipFill>
              <a:blip r:embed="rId6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324047" y="5724276"/>
                <a:ext cx="471895" cy="471895"/>
              </a:xfrm>
              <a:prstGeom prst="rect">
                <a:avLst/>
              </a:prstGeom>
            </p:spPr>
          </p:pic>
          <p:pic>
            <p:nvPicPr>
              <p:cNvPr id="46" name="Picture 45"/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4890374" y="5724275"/>
                <a:ext cx="475200" cy="475200"/>
              </a:xfrm>
              <a:prstGeom prst="rect">
                <a:avLst/>
              </a:prstGeom>
            </p:spPr>
          </p:pic>
          <p:pic>
            <p:nvPicPr>
              <p:cNvPr id="47" name="Picture 46"/>
              <p:cNvPicPr>
                <a:picLocks noChangeAspect="1"/>
              </p:cNvPicPr>
              <p:nvPr/>
            </p:nvPicPr>
            <p:blipFill>
              <a:blip r:embed="rId8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5482334" y="6172179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A0FBA23-6A1B-8F4F-AE99-DD0240748926}"/>
              </a:ext>
            </a:extLst>
          </p:cNvPr>
          <p:cNvGrpSpPr/>
          <p:nvPr/>
        </p:nvGrpSpPr>
        <p:grpSpPr>
          <a:xfrm>
            <a:off x="8990373" y="5297619"/>
            <a:ext cx="827850" cy="836775"/>
            <a:chOff x="8731657" y="5297619"/>
            <a:chExt cx="827850" cy="836775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93154" y="5297619"/>
              <a:ext cx="704857" cy="630527"/>
            </a:xfrm>
            <a:prstGeom prst="rect">
              <a:avLst/>
            </a:prstGeom>
          </p:spPr>
        </p:pic>
        <p:cxnSp>
          <p:nvCxnSpPr>
            <p:cNvPr id="58" name="Straight Connector 57"/>
            <p:cNvCxnSpPr/>
            <p:nvPr/>
          </p:nvCxnSpPr>
          <p:spPr>
            <a:xfrm>
              <a:off x="8731657" y="6134394"/>
              <a:ext cx="82785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F0C9EDC-3D5B-B948-B2F6-DE8C4210CC3D}"/>
              </a:ext>
            </a:extLst>
          </p:cNvPr>
          <p:cNvGrpSpPr/>
          <p:nvPr/>
        </p:nvGrpSpPr>
        <p:grpSpPr>
          <a:xfrm>
            <a:off x="3394651" y="5320853"/>
            <a:ext cx="2016000" cy="813541"/>
            <a:chOff x="8439066" y="5320853"/>
            <a:chExt cx="2016000" cy="813541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B0815617-861D-0C4A-84E4-9E8D904FDA6B}"/>
                </a:ext>
              </a:extLst>
            </p:cNvPr>
            <p:cNvCxnSpPr>
              <a:cxnSpLocks/>
            </p:cNvCxnSpPr>
            <p:nvPr/>
          </p:nvCxnSpPr>
          <p:spPr>
            <a:xfrm>
              <a:off x="8439066" y="6134394"/>
              <a:ext cx="20160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5A431C5B-E541-F349-9B92-FB713CC836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13453" y="5320853"/>
              <a:ext cx="586625" cy="586625"/>
            </a:xfrm>
            <a:prstGeom prst="rect">
              <a:avLst/>
            </a:prstGeom>
          </p:spPr>
        </p:pic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ABA6BC76-C181-3049-BCF5-DA0048336E20}"/>
              </a:ext>
            </a:extLst>
          </p:cNvPr>
          <p:cNvSpPr/>
          <p:nvPr/>
        </p:nvSpPr>
        <p:spPr>
          <a:xfrm>
            <a:off x="0" y="917815"/>
            <a:ext cx="1230086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–2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386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5061" y="6242400"/>
            <a:ext cx="10526232" cy="367788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algn="ctr"/>
            <a:r>
              <a:rPr lang="en-US" sz="2200" spc="50" dirty="0">
                <a:latin typeface="Calibri" charset="0"/>
                <a:ea typeface="Calibri" charset="0"/>
                <a:cs typeface="Calibri" charset="0"/>
              </a:rPr>
              <a:t>DELANTE DE LA TIENDA-LIBRERÍA ESTÁ EL AUDITORIO  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B07CCDE-0251-C04E-A49A-AE9191902986}"/>
              </a:ext>
            </a:extLst>
          </p:cNvPr>
          <p:cNvGrpSpPr/>
          <p:nvPr/>
        </p:nvGrpSpPr>
        <p:grpSpPr>
          <a:xfrm>
            <a:off x="6019305" y="5314368"/>
            <a:ext cx="1081168" cy="820026"/>
            <a:chOff x="5132366" y="5314368"/>
            <a:chExt cx="1081168" cy="820026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5299057" y="6134394"/>
              <a:ext cx="5400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/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3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24" name="Picture 23"/>
              <p:cNvPicPr>
                <a:picLocks noChangeAspect="1"/>
              </p:cNvPicPr>
              <p:nvPr/>
            </p:nvPicPr>
            <p:blipFill>
              <a:blip r:embed="rId3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25" name="Group 24"/>
          <p:cNvGrpSpPr/>
          <p:nvPr/>
        </p:nvGrpSpPr>
        <p:grpSpPr>
          <a:xfrm>
            <a:off x="7150576" y="5282695"/>
            <a:ext cx="1341792" cy="851699"/>
            <a:chOff x="6862597" y="5282695"/>
            <a:chExt cx="1341792" cy="851699"/>
          </a:xfrm>
        </p:grpSpPr>
        <p:cxnSp>
          <p:nvCxnSpPr>
            <p:cNvPr id="30" name="Straight Connector 29"/>
            <p:cNvCxnSpPr>
              <a:cxnSpLocks/>
            </p:cNvCxnSpPr>
            <p:nvPr/>
          </p:nvCxnSpPr>
          <p:spPr>
            <a:xfrm>
              <a:off x="6862597" y="6134394"/>
              <a:ext cx="134179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90586" y="5282695"/>
              <a:ext cx="685815" cy="685815"/>
            </a:xfrm>
            <a:prstGeom prst="rect">
              <a:avLst/>
            </a:prstGeom>
          </p:spPr>
        </p:pic>
      </p:grpSp>
      <p:grpSp>
        <p:nvGrpSpPr>
          <p:cNvPr id="51" name="Group 50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52" name="Rectangle 51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es-ES_tradnl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auditorio</a:t>
              </a: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730DD59B-67B6-4F44-93D9-E01C3B185E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6879" y="275676"/>
            <a:ext cx="6141925" cy="4335098"/>
          </a:xfrm>
          <a:prstGeom prst="rect">
            <a:avLst/>
          </a:prstGeom>
        </p:spPr>
      </p:pic>
      <p:grpSp>
        <p:nvGrpSpPr>
          <p:cNvPr id="32" name="Group 31"/>
          <p:cNvGrpSpPr/>
          <p:nvPr/>
        </p:nvGrpSpPr>
        <p:grpSpPr>
          <a:xfrm>
            <a:off x="2180740" y="5481794"/>
            <a:ext cx="1037600" cy="652600"/>
            <a:chOff x="3037511" y="5481794"/>
            <a:chExt cx="1037600" cy="652600"/>
          </a:xfrm>
        </p:grpSpPr>
        <p:cxnSp>
          <p:nvCxnSpPr>
            <p:cNvPr id="33" name="Straight Connector 32"/>
            <p:cNvCxnSpPr>
              <a:cxnSpLocks/>
            </p:cNvCxnSpPr>
            <p:nvPr/>
          </p:nvCxnSpPr>
          <p:spPr>
            <a:xfrm>
              <a:off x="3037511" y="6134394"/>
              <a:ext cx="10376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F82FAA9-D197-4B43-8245-73DF765B903F}"/>
                </a:ext>
              </a:extLst>
            </p:cNvPr>
            <p:cNvGrpSpPr/>
            <p:nvPr/>
          </p:nvGrpSpPr>
          <p:grpSpPr>
            <a:xfrm>
              <a:off x="3236690" y="5481794"/>
              <a:ext cx="649043" cy="430430"/>
              <a:chOff x="9186534" y="5886192"/>
              <a:chExt cx="361323" cy="239621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E5326E8C-921C-154B-B704-E9DAAA5D0AB3}"/>
                  </a:ext>
                </a:extLst>
              </p:cNvPr>
              <p:cNvSpPr/>
              <p:nvPr/>
            </p:nvSpPr>
            <p:spPr>
              <a:xfrm>
                <a:off x="9186534" y="5886192"/>
                <a:ext cx="239621" cy="239621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CCBE5F58-64E0-DA4C-8003-4951BD6878B0}"/>
                  </a:ext>
                </a:extLst>
              </p:cNvPr>
              <p:cNvSpPr/>
              <p:nvPr/>
            </p:nvSpPr>
            <p:spPr>
              <a:xfrm>
                <a:off x="9308236" y="5886192"/>
                <a:ext cx="239621" cy="239621"/>
              </a:xfrm>
              <a:prstGeom prst="ellipse">
                <a:avLst/>
              </a:prstGeom>
              <a:solidFill>
                <a:srgbClr val="B448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5A2A1C5-93CE-1641-BE06-A088902EF548}"/>
              </a:ext>
            </a:extLst>
          </p:cNvPr>
          <p:cNvGrpSpPr/>
          <p:nvPr/>
        </p:nvGrpSpPr>
        <p:grpSpPr>
          <a:xfrm>
            <a:off x="4074154" y="5320853"/>
            <a:ext cx="2016000" cy="813541"/>
            <a:chOff x="8439066" y="5320853"/>
            <a:chExt cx="2016000" cy="813541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CCB1655-86AB-1449-83A0-9A19E905B6B4}"/>
                </a:ext>
              </a:extLst>
            </p:cNvPr>
            <p:cNvCxnSpPr>
              <a:cxnSpLocks/>
            </p:cNvCxnSpPr>
            <p:nvPr/>
          </p:nvCxnSpPr>
          <p:spPr>
            <a:xfrm>
              <a:off x="8439066" y="6134394"/>
              <a:ext cx="20160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3F8B6E87-384C-4C4B-99B5-B26B32172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13453" y="5320853"/>
              <a:ext cx="586625" cy="586625"/>
            </a:xfrm>
            <a:prstGeom prst="rect">
              <a:avLst/>
            </a:prstGeom>
          </p:spPr>
        </p:pic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6186D7EC-8A65-F44C-AFF7-68CF89F5267E}"/>
              </a:ext>
            </a:extLst>
          </p:cNvPr>
          <p:cNvSpPr/>
          <p:nvPr/>
        </p:nvSpPr>
        <p:spPr>
          <a:xfrm>
            <a:off x="0" y="917815"/>
            <a:ext cx="1230086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–2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168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B620859-9F2F-2926-15C5-9689A7D127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6879" y="275676"/>
            <a:ext cx="6145570" cy="433697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5061" y="6242400"/>
            <a:ext cx="10526232" cy="367788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algn="ctr"/>
            <a:r>
              <a:rPr lang="en-US" sz="2200" spc="50" dirty="0">
                <a:latin typeface="Calibri" charset="0"/>
                <a:ea typeface="Calibri" charset="0"/>
                <a:cs typeface="Calibri" charset="0"/>
              </a:rPr>
              <a:t>A LA DERECHA DEL AUDITORIO ESTÁ LA ZONA RELAJADA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B07CCDE-0251-C04E-A49A-AE9191902986}"/>
              </a:ext>
            </a:extLst>
          </p:cNvPr>
          <p:cNvGrpSpPr/>
          <p:nvPr/>
        </p:nvGrpSpPr>
        <p:grpSpPr>
          <a:xfrm>
            <a:off x="5510557" y="5314368"/>
            <a:ext cx="1081168" cy="820026"/>
            <a:chOff x="5132366" y="5314368"/>
            <a:chExt cx="1081168" cy="820026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5354238" y="6134394"/>
              <a:ext cx="5400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/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24" name="Picture 23"/>
              <p:cNvPicPr>
                <a:picLocks noChangeAspect="1"/>
              </p:cNvPicPr>
              <p:nvPr/>
            </p:nvPicPr>
            <p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25" name="Group 24"/>
          <p:cNvGrpSpPr/>
          <p:nvPr/>
        </p:nvGrpSpPr>
        <p:grpSpPr>
          <a:xfrm>
            <a:off x="4295876" y="5282695"/>
            <a:ext cx="1341792" cy="851699"/>
            <a:chOff x="6862597" y="5282695"/>
            <a:chExt cx="1341792" cy="851699"/>
          </a:xfrm>
        </p:grpSpPr>
        <p:cxnSp>
          <p:nvCxnSpPr>
            <p:cNvPr id="30" name="Straight Connector 29"/>
            <p:cNvCxnSpPr>
              <a:cxnSpLocks/>
            </p:cNvCxnSpPr>
            <p:nvPr/>
          </p:nvCxnSpPr>
          <p:spPr>
            <a:xfrm>
              <a:off x="6862597" y="6134394"/>
              <a:ext cx="134179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90586" y="5282695"/>
              <a:ext cx="685815" cy="685815"/>
            </a:xfrm>
            <a:prstGeom prst="rect">
              <a:avLst/>
            </a:prstGeom>
          </p:spPr>
        </p:pic>
      </p:grpSp>
      <p:grpSp>
        <p:nvGrpSpPr>
          <p:cNvPr id="51" name="Group 50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52" name="Rectangle 51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es-ES_tradnl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ZONA RELAJADA</a:t>
              </a: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 flipH="1">
            <a:off x="2600722" y="5320705"/>
            <a:ext cx="1074336" cy="813689"/>
            <a:chOff x="1902432" y="5320705"/>
            <a:chExt cx="1073368" cy="813689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1902432" y="6134394"/>
              <a:ext cx="1073368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26"/>
            <p:cNvGrpSpPr>
              <a:grpSpLocks/>
            </p:cNvGrpSpPr>
            <p:nvPr/>
          </p:nvGrpSpPr>
          <p:grpSpPr>
            <a:xfrm flipH="1">
              <a:off x="1902433" y="5320705"/>
              <a:ext cx="1028451" cy="734862"/>
              <a:chOff x="4890374" y="5724275"/>
              <a:chExt cx="905568" cy="647058"/>
            </a:xfrm>
          </p:grpSpPr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6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324047" y="5724276"/>
                <a:ext cx="471895" cy="471895"/>
              </a:xfrm>
              <a:prstGeom prst="rect">
                <a:avLst/>
              </a:prstGeom>
            </p:spPr>
          </p:pic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4890374" y="5724275"/>
                <a:ext cx="475200" cy="475200"/>
              </a:xfrm>
              <a:prstGeom prst="rect">
                <a:avLst/>
              </a:prstGeom>
            </p:spPr>
          </p:pic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8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5482334" y="6172179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33" name="Group 32"/>
          <p:cNvGrpSpPr/>
          <p:nvPr/>
        </p:nvGrpSpPr>
        <p:grpSpPr>
          <a:xfrm>
            <a:off x="6705034" y="5326244"/>
            <a:ext cx="1934098" cy="808150"/>
            <a:chOff x="4896548" y="5326244"/>
            <a:chExt cx="1934098" cy="808150"/>
          </a:xfrm>
        </p:grpSpPr>
        <p:cxnSp>
          <p:nvCxnSpPr>
            <p:cNvPr id="34" name="Straight Connector 33"/>
            <p:cNvCxnSpPr>
              <a:cxnSpLocks/>
            </p:cNvCxnSpPr>
            <p:nvPr/>
          </p:nvCxnSpPr>
          <p:spPr>
            <a:xfrm>
              <a:off x="4896548" y="6134394"/>
              <a:ext cx="1934098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72062" y="5326244"/>
              <a:ext cx="583070" cy="583070"/>
            </a:xfrm>
            <a:prstGeom prst="rect">
              <a:avLst/>
            </a:prstGeom>
          </p:spPr>
        </p:pic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ADED9A58-0BC0-794B-864E-31AA71C21AFB}"/>
              </a:ext>
            </a:extLst>
          </p:cNvPr>
          <p:cNvSpPr/>
          <p:nvPr/>
        </p:nvSpPr>
        <p:spPr>
          <a:xfrm>
            <a:off x="0" y="917815"/>
            <a:ext cx="1230086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–2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792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3D3313-4A0F-8A42-B1B7-35141FDC3A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147760" y="-632041"/>
            <a:ext cx="4343806" cy="614557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5061" y="6242400"/>
            <a:ext cx="10526232" cy="367788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algn="ctr"/>
            <a:r>
              <a:rPr lang="en-US" sz="2200" spc="50" dirty="0">
                <a:latin typeface="Calibri" charset="0"/>
                <a:ea typeface="Calibri" charset="0"/>
                <a:cs typeface="Calibri" charset="0"/>
              </a:rPr>
              <a:t>AL LADO DE LA ZONA RELAJADA ESTÁ LA SALA 1 DE EXPOSICIONES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B07CCDE-0251-C04E-A49A-AE9191902986}"/>
              </a:ext>
            </a:extLst>
          </p:cNvPr>
          <p:cNvGrpSpPr/>
          <p:nvPr/>
        </p:nvGrpSpPr>
        <p:grpSpPr>
          <a:xfrm>
            <a:off x="5030950" y="5314368"/>
            <a:ext cx="1081168" cy="820026"/>
            <a:chOff x="5132366" y="5314368"/>
            <a:chExt cx="1081168" cy="820026"/>
          </a:xfrm>
        </p:grpSpPr>
        <p:cxnSp>
          <p:nvCxnSpPr>
            <p:cNvPr id="18" name="Straight Connector 17"/>
            <p:cNvCxnSpPr>
              <a:cxnSpLocks/>
            </p:cNvCxnSpPr>
            <p:nvPr/>
          </p:nvCxnSpPr>
          <p:spPr>
            <a:xfrm>
              <a:off x="5398245" y="6134394"/>
              <a:ext cx="49599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/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24" name="Picture 23"/>
              <p:cNvPicPr>
                <a:picLocks noChangeAspect="1"/>
              </p:cNvPicPr>
              <p:nvPr/>
            </p:nvPicPr>
            <p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51" name="Group 50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52" name="Rectangle 51"/>
            <p:cNvSpPr/>
            <p:nvPr/>
          </p:nvSpPr>
          <p:spPr>
            <a:xfrm>
              <a:off x="524712" y="3130079"/>
              <a:ext cx="2787200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es-ES_tradnl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SALA 1 DE EXPOSICIONES</a:t>
              </a: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6249042" y="5311077"/>
            <a:ext cx="3010477" cy="823317"/>
            <a:chOff x="5318876" y="5311077"/>
            <a:chExt cx="3010477" cy="823317"/>
          </a:xfrm>
        </p:grpSpPr>
        <p:cxnSp>
          <p:nvCxnSpPr>
            <p:cNvPr id="26" name="Straight Connector 25"/>
            <p:cNvCxnSpPr>
              <a:cxnSpLocks/>
            </p:cNvCxnSpPr>
            <p:nvPr/>
          </p:nvCxnSpPr>
          <p:spPr>
            <a:xfrm>
              <a:off x="5318876" y="6134394"/>
              <a:ext cx="301047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1991F88B-A2C1-FC4A-B45A-681FC67D68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80287" y="5311077"/>
              <a:ext cx="602602" cy="602602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16199" y="5311078"/>
              <a:ext cx="564088" cy="564088"/>
            </a:xfrm>
            <a:prstGeom prst="rect">
              <a:avLst/>
            </a:prstGeom>
          </p:spPr>
        </p:pic>
      </p:grpSp>
      <p:grpSp>
        <p:nvGrpSpPr>
          <p:cNvPr id="29" name="Group 28"/>
          <p:cNvGrpSpPr/>
          <p:nvPr/>
        </p:nvGrpSpPr>
        <p:grpSpPr>
          <a:xfrm>
            <a:off x="3246213" y="5326244"/>
            <a:ext cx="1934098" cy="808150"/>
            <a:chOff x="4896548" y="5326244"/>
            <a:chExt cx="1934098" cy="808150"/>
          </a:xfrm>
        </p:grpSpPr>
        <p:cxnSp>
          <p:nvCxnSpPr>
            <p:cNvPr id="32" name="Straight Connector 31"/>
            <p:cNvCxnSpPr>
              <a:cxnSpLocks/>
            </p:cNvCxnSpPr>
            <p:nvPr/>
          </p:nvCxnSpPr>
          <p:spPr>
            <a:xfrm>
              <a:off x="4896548" y="6134394"/>
              <a:ext cx="1934098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72062" y="5326244"/>
              <a:ext cx="583070" cy="583070"/>
            </a:xfrm>
            <a:prstGeom prst="rect">
              <a:avLst/>
            </a:prstGeom>
          </p:spPr>
        </p:pic>
      </p:grpSp>
      <p:grpSp>
        <p:nvGrpSpPr>
          <p:cNvPr id="34" name="Group 33"/>
          <p:cNvGrpSpPr/>
          <p:nvPr/>
        </p:nvGrpSpPr>
        <p:grpSpPr>
          <a:xfrm>
            <a:off x="1636372" y="5480507"/>
            <a:ext cx="915899" cy="653887"/>
            <a:chOff x="1373159" y="5480507"/>
            <a:chExt cx="915899" cy="653887"/>
          </a:xfrm>
        </p:grpSpPr>
        <p:cxnSp>
          <p:nvCxnSpPr>
            <p:cNvPr id="35" name="Straight Connector 34"/>
            <p:cNvCxnSpPr/>
            <p:nvPr/>
          </p:nvCxnSpPr>
          <p:spPr>
            <a:xfrm>
              <a:off x="1513397" y="6134394"/>
              <a:ext cx="63542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C53645BF-CCA2-9C40-865C-34B5EDE60361}"/>
                </a:ext>
              </a:extLst>
            </p:cNvPr>
            <p:cNvGrpSpPr/>
            <p:nvPr/>
          </p:nvGrpSpPr>
          <p:grpSpPr>
            <a:xfrm>
              <a:off x="1373159" y="5480507"/>
              <a:ext cx="915899" cy="431717"/>
              <a:chOff x="7757785" y="5886192"/>
              <a:chExt cx="508365" cy="239621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4B663E15-5102-194E-BA49-2889E127D71C}"/>
                  </a:ext>
                </a:extLst>
              </p:cNvPr>
              <p:cNvSpPr/>
              <p:nvPr/>
            </p:nvSpPr>
            <p:spPr>
              <a:xfrm>
                <a:off x="7757785" y="5886192"/>
                <a:ext cx="239621" cy="239621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0FF778D2-8018-254A-ACD4-739BE0310264}"/>
                  </a:ext>
                </a:extLst>
              </p:cNvPr>
              <p:cNvSpPr/>
              <p:nvPr/>
            </p:nvSpPr>
            <p:spPr>
              <a:xfrm>
                <a:off x="8026529" y="5886192"/>
                <a:ext cx="239621" cy="239621"/>
              </a:xfrm>
              <a:prstGeom prst="ellipse">
                <a:avLst/>
              </a:prstGeom>
              <a:solidFill>
                <a:srgbClr val="B448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F85FFDFF-0EEC-E442-9042-035FF2216F8D}"/>
              </a:ext>
            </a:extLst>
          </p:cNvPr>
          <p:cNvSpPr/>
          <p:nvPr/>
        </p:nvSpPr>
        <p:spPr>
          <a:xfrm>
            <a:off x="0" y="917815"/>
            <a:ext cx="1230086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–2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839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68DD41-9FF1-1640-9D3E-A379F6FA566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144894" y="-631877"/>
            <a:ext cx="4343964" cy="613999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5061" y="6242400"/>
            <a:ext cx="10526232" cy="367788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algn="ctr"/>
            <a:r>
              <a:rPr lang="en-US" sz="2200" spc="50" dirty="0">
                <a:latin typeface="Calibri" charset="0"/>
                <a:ea typeface="Calibri" charset="0"/>
                <a:cs typeface="Calibri" charset="0"/>
              </a:rPr>
              <a:t>AL LADO DE LA SALA 1 ESTÁ LA SALA 2 DE EXPOSICIONES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50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52" name="Rectangle 51"/>
            <p:cNvSpPr/>
            <p:nvPr/>
          </p:nvSpPr>
          <p:spPr>
            <a:xfrm>
              <a:off x="524712" y="3130079"/>
              <a:ext cx="2787200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es-ES_tradnl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SALA 2 DE EXPOSICIONES</a:t>
              </a: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B07CCDE-0251-C04E-A49A-AE9191902986}"/>
              </a:ext>
            </a:extLst>
          </p:cNvPr>
          <p:cNvGrpSpPr/>
          <p:nvPr/>
        </p:nvGrpSpPr>
        <p:grpSpPr>
          <a:xfrm>
            <a:off x="4638898" y="5314368"/>
            <a:ext cx="1081168" cy="820026"/>
            <a:chOff x="5132366" y="5314368"/>
            <a:chExt cx="1081168" cy="820026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5196493" y="6134394"/>
              <a:ext cx="5400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26"/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37" name="Group 36"/>
          <p:cNvGrpSpPr/>
          <p:nvPr/>
        </p:nvGrpSpPr>
        <p:grpSpPr>
          <a:xfrm>
            <a:off x="2216751" y="5480507"/>
            <a:ext cx="915899" cy="653887"/>
            <a:chOff x="1373159" y="5480507"/>
            <a:chExt cx="915899" cy="653887"/>
          </a:xfrm>
        </p:grpSpPr>
        <p:cxnSp>
          <p:nvCxnSpPr>
            <p:cNvPr id="39" name="Straight Connector 38"/>
            <p:cNvCxnSpPr/>
            <p:nvPr/>
          </p:nvCxnSpPr>
          <p:spPr>
            <a:xfrm>
              <a:off x="1513397" y="6134394"/>
              <a:ext cx="63542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53645BF-CCA2-9C40-865C-34B5EDE60361}"/>
                </a:ext>
              </a:extLst>
            </p:cNvPr>
            <p:cNvGrpSpPr/>
            <p:nvPr/>
          </p:nvGrpSpPr>
          <p:grpSpPr>
            <a:xfrm>
              <a:off x="1373159" y="5480507"/>
              <a:ext cx="915899" cy="431717"/>
              <a:chOff x="7757785" y="5886192"/>
              <a:chExt cx="508365" cy="239621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4B663E15-5102-194E-BA49-2889E127D71C}"/>
                  </a:ext>
                </a:extLst>
              </p:cNvPr>
              <p:cNvSpPr/>
              <p:nvPr/>
            </p:nvSpPr>
            <p:spPr>
              <a:xfrm>
                <a:off x="7757785" y="5886192"/>
                <a:ext cx="239621" cy="239621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0FF778D2-8018-254A-ACD4-739BE0310264}"/>
                  </a:ext>
                </a:extLst>
              </p:cNvPr>
              <p:cNvSpPr/>
              <p:nvPr/>
            </p:nvSpPr>
            <p:spPr>
              <a:xfrm>
                <a:off x="8026529" y="5886192"/>
                <a:ext cx="239621" cy="239621"/>
              </a:xfrm>
              <a:prstGeom prst="ellipse">
                <a:avLst/>
              </a:prstGeom>
              <a:solidFill>
                <a:srgbClr val="B448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3836997" y="5311078"/>
            <a:ext cx="770994" cy="823316"/>
            <a:chOff x="6438617" y="5311078"/>
            <a:chExt cx="770994" cy="823316"/>
          </a:xfrm>
        </p:grpSpPr>
        <p:cxnSp>
          <p:nvCxnSpPr>
            <p:cNvPr id="44" name="Straight Connector 43"/>
            <p:cNvCxnSpPr>
              <a:cxnSpLocks/>
            </p:cNvCxnSpPr>
            <p:nvPr/>
          </p:nvCxnSpPr>
          <p:spPr>
            <a:xfrm>
              <a:off x="6438617" y="6134394"/>
              <a:ext cx="77099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68645" y="5311078"/>
              <a:ext cx="564088" cy="564088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5699028" y="5311077"/>
            <a:ext cx="3010477" cy="823317"/>
            <a:chOff x="6399208" y="5311077"/>
            <a:chExt cx="3010477" cy="823317"/>
          </a:xfrm>
        </p:grpSpPr>
        <p:grpSp>
          <p:nvGrpSpPr>
            <p:cNvPr id="33" name="Group 32"/>
            <p:cNvGrpSpPr/>
            <p:nvPr/>
          </p:nvGrpSpPr>
          <p:grpSpPr>
            <a:xfrm>
              <a:off x="6399208" y="5311077"/>
              <a:ext cx="3010477" cy="823317"/>
              <a:chOff x="5318876" y="5311077"/>
              <a:chExt cx="3010477" cy="823317"/>
            </a:xfrm>
          </p:grpSpPr>
          <p:cxnSp>
            <p:nvCxnSpPr>
              <p:cNvPr id="34" name="Straight Connector 33"/>
              <p:cNvCxnSpPr>
                <a:cxnSpLocks/>
              </p:cNvCxnSpPr>
              <p:nvPr/>
            </p:nvCxnSpPr>
            <p:spPr>
              <a:xfrm>
                <a:off x="5318876" y="6134394"/>
                <a:ext cx="3010477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1991F88B-A2C1-FC4A-B45A-681FC67D68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221512" y="5311077"/>
                <a:ext cx="602602" cy="602602"/>
              </a:xfrm>
              <a:prstGeom prst="rect">
                <a:avLst/>
              </a:prstGeom>
            </p:spPr>
          </p:pic>
        </p:grp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6F2A3C7C-7FEE-8441-9B63-9056D6A42AF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91693" y="5322472"/>
              <a:ext cx="576757" cy="576757"/>
            </a:xfrm>
            <a:prstGeom prst="rect">
              <a:avLst/>
            </a:prstGeom>
          </p:spPr>
        </p:pic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BEC48B2E-6936-8642-A43B-9593FCB43511}"/>
              </a:ext>
            </a:extLst>
          </p:cNvPr>
          <p:cNvSpPr/>
          <p:nvPr/>
        </p:nvSpPr>
        <p:spPr>
          <a:xfrm>
            <a:off x="0" y="917815"/>
            <a:ext cx="1230086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–2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0360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magen 6">
            <a:extLst>
              <a:ext uri="{FF2B5EF4-FFF2-40B4-BE49-F238E27FC236}">
                <a16:creationId xmlns:a16="http://schemas.microsoft.com/office/drawing/2014/main" id="{534EF0AB-77B2-9948-F555-5072AC58090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6879" y="268228"/>
            <a:ext cx="3061297" cy="434345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37C813A-94C8-4C25-7893-C3AD9FE884C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41592" y="265021"/>
            <a:ext cx="3046576" cy="434508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5061" y="6242400"/>
            <a:ext cx="10526232" cy="367788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algn="ctr"/>
            <a:r>
              <a:rPr lang="en-US" sz="2200" spc="50" dirty="0">
                <a:latin typeface="Calibri" charset="0"/>
                <a:ea typeface="Calibri" charset="0"/>
                <a:cs typeface="Calibri" charset="0"/>
              </a:rPr>
              <a:t>A LA IZQUIERDA DEL AUDITORIO HAY OTRO ASCENSOR Y ESCALERAS</a:t>
            </a:r>
            <a:endParaRPr lang="en-US" sz="2200" spc="50" dirty="0">
              <a:solidFill>
                <a:srgbClr val="FF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/>
          <p:cNvGrpSpPr/>
          <p:nvPr/>
        </p:nvGrpSpPr>
        <p:grpSpPr>
          <a:xfrm>
            <a:off x="3769674" y="5282695"/>
            <a:ext cx="1341792" cy="851699"/>
            <a:chOff x="6862597" y="5282695"/>
            <a:chExt cx="1341792" cy="851699"/>
          </a:xfrm>
        </p:grpSpPr>
        <p:cxnSp>
          <p:nvCxnSpPr>
            <p:cNvPr id="30" name="Straight Connector 29"/>
            <p:cNvCxnSpPr>
              <a:cxnSpLocks/>
            </p:cNvCxnSpPr>
            <p:nvPr/>
          </p:nvCxnSpPr>
          <p:spPr>
            <a:xfrm>
              <a:off x="6862597" y="6134394"/>
              <a:ext cx="134179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90586" y="5282695"/>
              <a:ext cx="685815" cy="685815"/>
            </a:xfrm>
            <a:prstGeom prst="rect">
              <a:avLst/>
            </a:prstGeom>
          </p:spPr>
        </p:pic>
      </p:grpSp>
      <p:grpSp>
        <p:nvGrpSpPr>
          <p:cNvPr id="26" name="Group 25"/>
          <p:cNvGrpSpPr/>
          <p:nvPr/>
        </p:nvGrpSpPr>
        <p:grpSpPr>
          <a:xfrm>
            <a:off x="1895579" y="5320705"/>
            <a:ext cx="1305622" cy="813689"/>
            <a:chOff x="1763847" y="5320705"/>
            <a:chExt cx="1305622" cy="813689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1763847" y="6134394"/>
              <a:ext cx="130562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27"/>
            <p:cNvGrpSpPr>
              <a:grpSpLocks/>
            </p:cNvGrpSpPr>
            <p:nvPr/>
          </p:nvGrpSpPr>
          <p:grpSpPr>
            <a:xfrm flipH="1">
              <a:off x="1902433" y="5320705"/>
              <a:ext cx="1028451" cy="734862"/>
              <a:chOff x="4890374" y="5724275"/>
              <a:chExt cx="905568" cy="647058"/>
            </a:xfrm>
          </p:grpSpPr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5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324047" y="5724276"/>
                <a:ext cx="471895" cy="471895"/>
              </a:xfrm>
              <a:prstGeom prst="rect">
                <a:avLst/>
              </a:prstGeom>
            </p:spPr>
          </p:pic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4890374" y="5724275"/>
                <a:ext cx="475200" cy="475200"/>
              </a:xfrm>
              <a:prstGeom prst="rect">
                <a:avLst/>
              </a:prstGeom>
            </p:spPr>
          </p:pic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7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5482334" y="6172179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64F2686-EF64-A148-BC40-F07FFD3288BE}"/>
              </a:ext>
            </a:extLst>
          </p:cNvPr>
          <p:cNvGrpSpPr/>
          <p:nvPr/>
        </p:nvGrpSpPr>
        <p:grpSpPr>
          <a:xfrm>
            <a:off x="6510530" y="5320682"/>
            <a:ext cx="1230731" cy="813712"/>
            <a:chOff x="8392824" y="5320682"/>
            <a:chExt cx="1230731" cy="813712"/>
          </a:xfrm>
        </p:grpSpPr>
        <p:cxnSp>
          <p:nvCxnSpPr>
            <p:cNvPr id="35" name="Straight Connector 34"/>
            <p:cNvCxnSpPr/>
            <p:nvPr/>
          </p:nvCxnSpPr>
          <p:spPr>
            <a:xfrm>
              <a:off x="8392824" y="6134394"/>
              <a:ext cx="123073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45870" y="5320682"/>
              <a:ext cx="591544" cy="591542"/>
            </a:xfrm>
            <a:prstGeom prst="rect">
              <a:avLst/>
            </a:prstGeom>
          </p:spPr>
        </p:pic>
      </p:grpSp>
      <p:grpSp>
        <p:nvGrpSpPr>
          <p:cNvPr id="37" name="Group 36"/>
          <p:cNvGrpSpPr/>
          <p:nvPr/>
        </p:nvGrpSpPr>
        <p:grpSpPr>
          <a:xfrm>
            <a:off x="8061145" y="5344741"/>
            <a:ext cx="1317286" cy="789653"/>
            <a:chOff x="6505915" y="5344741"/>
            <a:chExt cx="1317286" cy="789653"/>
          </a:xfrm>
        </p:grpSpPr>
        <p:cxnSp>
          <p:nvCxnSpPr>
            <p:cNvPr id="39" name="Straight Connector 38"/>
            <p:cNvCxnSpPr>
              <a:cxnSpLocks/>
            </p:cNvCxnSpPr>
            <p:nvPr/>
          </p:nvCxnSpPr>
          <p:spPr>
            <a:xfrm>
              <a:off x="6505915" y="6134394"/>
              <a:ext cx="1317286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0" name="Picture 39"/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5195"/>
            <a:stretch/>
          </p:blipFill>
          <p:spPr>
            <a:xfrm>
              <a:off x="6748139" y="5344741"/>
              <a:ext cx="738579" cy="552491"/>
            </a:xfrm>
            <a:prstGeom prst="rect">
              <a:avLst/>
            </a:prstGeom>
          </p:spPr>
        </p:pic>
      </p:grpSp>
      <p:grpSp>
        <p:nvGrpSpPr>
          <p:cNvPr id="56" name="Group 55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57" name="Rectangle 56"/>
            <p:cNvSpPr/>
            <p:nvPr/>
          </p:nvSpPr>
          <p:spPr>
            <a:xfrm>
              <a:off x="524712" y="3130079"/>
              <a:ext cx="2787200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es-ES_tradnl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ASCENSOR Y ESCALERAS</a:t>
              </a:r>
            </a:p>
          </p:txBody>
        </p:sp>
        <p:cxnSp>
          <p:nvCxnSpPr>
            <p:cNvPr id="58" name="Straight Arrow Connector 57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26F40E37-75E9-ED41-BCCA-6EC6A0D9E8B2}"/>
              </a:ext>
            </a:extLst>
          </p:cNvPr>
          <p:cNvSpPr/>
          <p:nvPr/>
        </p:nvSpPr>
        <p:spPr>
          <a:xfrm>
            <a:off x="0" y="917815"/>
            <a:ext cx="1230086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–2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 21">
            <a:extLst>
              <a:ext uri="{FF2B5EF4-FFF2-40B4-BE49-F238E27FC236}">
                <a16:creationId xmlns:a16="http://schemas.microsoft.com/office/drawing/2014/main" id="{571345F1-7BDD-B52F-3FB1-B8C74B94CF94}"/>
              </a:ext>
            </a:extLst>
          </p:cNvPr>
          <p:cNvGrpSpPr/>
          <p:nvPr/>
        </p:nvGrpSpPr>
        <p:grpSpPr>
          <a:xfrm>
            <a:off x="5143723" y="5314368"/>
            <a:ext cx="1081168" cy="820026"/>
            <a:chOff x="5132366" y="5314368"/>
            <a:chExt cx="1081168" cy="820026"/>
          </a:xfrm>
        </p:grpSpPr>
        <p:cxnSp>
          <p:nvCxnSpPr>
            <p:cNvPr id="3" name="Straight Connector 25">
              <a:extLst>
                <a:ext uri="{FF2B5EF4-FFF2-40B4-BE49-F238E27FC236}">
                  <a16:creationId xmlns:a16="http://schemas.microsoft.com/office/drawing/2014/main" id="{C690C81F-9459-5993-F70A-B877E01AC062}"/>
                </a:ext>
              </a:extLst>
            </p:cNvPr>
            <p:cNvCxnSpPr/>
            <p:nvPr/>
          </p:nvCxnSpPr>
          <p:spPr>
            <a:xfrm>
              <a:off x="5196493" y="6134394"/>
              <a:ext cx="5400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26">
              <a:extLst>
                <a:ext uri="{FF2B5EF4-FFF2-40B4-BE49-F238E27FC236}">
                  <a16:creationId xmlns:a16="http://schemas.microsoft.com/office/drawing/2014/main" id="{C55C4571-AA37-D721-CE07-14B4647FB300}"/>
                </a:ext>
              </a:extLst>
            </p:cNvPr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7" name="Picture 27">
                <a:extLst>
                  <a:ext uri="{FF2B5EF4-FFF2-40B4-BE49-F238E27FC236}">
                    <a16:creationId xmlns:a16="http://schemas.microsoft.com/office/drawing/2014/main" id="{7793E7BD-7D5E-2B8D-8585-C42B4C9AC2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8" name="Picture 28">
                <a:extLst>
                  <a:ext uri="{FF2B5EF4-FFF2-40B4-BE49-F238E27FC236}">
                    <a16:creationId xmlns:a16="http://schemas.microsoft.com/office/drawing/2014/main" id="{583F0AC6-1385-E352-4774-F9A76299AF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9" name="Picture 31">
                <a:extLst>
                  <a:ext uri="{FF2B5EF4-FFF2-40B4-BE49-F238E27FC236}">
                    <a16:creationId xmlns:a16="http://schemas.microsoft.com/office/drawing/2014/main" id="{EB04A533-9E92-C494-E3D6-184C520BE8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7607972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80D03C7-7885-B5C0-50A8-D14448E032A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6879" y="268840"/>
            <a:ext cx="6145570" cy="434380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5061" y="6242400"/>
            <a:ext cx="10526232" cy="367788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algn="ctr"/>
            <a:r>
              <a:rPr lang="en-US" sz="2200" spc="50" dirty="0">
                <a:latin typeface="Calibri" charset="0"/>
                <a:ea typeface="Calibri" charset="0"/>
                <a:cs typeface="Calibri" charset="0"/>
              </a:rPr>
              <a:t>EN LA PLANTA –1 A LA DERECHA ESTÁ EL </a:t>
            </a:r>
            <a:r>
              <a:rPr lang="en-US" sz="2200" i="1" spc="50" dirty="0">
                <a:latin typeface="Calibri" charset="0"/>
                <a:ea typeface="Calibri" charset="0"/>
                <a:cs typeface="Calibri" charset="0"/>
              </a:rPr>
              <a:t>FOYER</a:t>
            </a:r>
            <a:r>
              <a:rPr lang="en-US" sz="2200" spc="50" dirty="0">
                <a:latin typeface="Calibri" charset="0"/>
                <a:ea typeface="Calibri" charset="0"/>
                <a:cs typeface="Calibri" charset="0"/>
              </a:rPr>
              <a:t> 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B07CCDE-0251-C04E-A49A-AE9191902986}"/>
              </a:ext>
            </a:extLst>
          </p:cNvPr>
          <p:cNvGrpSpPr/>
          <p:nvPr/>
        </p:nvGrpSpPr>
        <p:grpSpPr>
          <a:xfrm>
            <a:off x="6269512" y="5314368"/>
            <a:ext cx="1081168" cy="820026"/>
            <a:chOff x="5132366" y="5314368"/>
            <a:chExt cx="1081168" cy="820026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5255909" y="6134394"/>
              <a:ext cx="5400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/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24" name="Picture 23"/>
              <p:cNvPicPr>
                <a:picLocks noChangeAspect="1"/>
              </p:cNvPicPr>
              <p:nvPr/>
            </p:nvPicPr>
            <p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51" name="Group 50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52" name="Rectangle 51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es-ES_tradnl" sz="3300" i="1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FOYER</a:t>
              </a: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flipH="1">
            <a:off x="5182502" y="5320705"/>
            <a:ext cx="1074336" cy="813689"/>
            <a:chOff x="1902432" y="5320705"/>
            <a:chExt cx="1073368" cy="813689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1902432" y="6134394"/>
              <a:ext cx="1073368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>
              <a:grpSpLocks/>
            </p:cNvGrpSpPr>
            <p:nvPr/>
          </p:nvGrpSpPr>
          <p:grpSpPr>
            <a:xfrm flipH="1">
              <a:off x="1902433" y="5320705"/>
              <a:ext cx="1028451" cy="734862"/>
              <a:chOff x="4890374" y="5724275"/>
              <a:chExt cx="905568" cy="647058"/>
            </a:xfrm>
          </p:grpSpPr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5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324047" y="5724276"/>
                <a:ext cx="471895" cy="471895"/>
              </a:xfrm>
              <a:prstGeom prst="rect">
                <a:avLst/>
              </a:prstGeom>
            </p:spPr>
          </p:pic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4890374" y="5724275"/>
                <a:ext cx="475200" cy="475200"/>
              </a:xfrm>
              <a:prstGeom prst="rect">
                <a:avLst/>
              </a:prstGeom>
            </p:spPr>
          </p:pic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7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5482334" y="6172179"/>
                <a:ext cx="199154" cy="199154"/>
              </a:xfrm>
              <a:prstGeom prst="rect">
                <a:avLst/>
              </a:prstGeom>
            </p:spPr>
          </p:pic>
        </p:grpSp>
      </p:grpSp>
      <p:cxnSp>
        <p:nvCxnSpPr>
          <p:cNvPr id="37" name="Straight Connector 36"/>
          <p:cNvCxnSpPr/>
          <p:nvPr/>
        </p:nvCxnSpPr>
        <p:spPr>
          <a:xfrm>
            <a:off x="7380710" y="6134394"/>
            <a:ext cx="134412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Imagen 2">
            <a:extLst>
              <a:ext uri="{FF2B5EF4-FFF2-40B4-BE49-F238E27FC236}">
                <a16:creationId xmlns:a16="http://schemas.microsoft.com/office/drawing/2014/main" id="{580D03C7-7885-B5C0-50A8-D14448E032A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77349" y="4969560"/>
            <a:ext cx="1347482" cy="1104335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3183917" y="5404355"/>
            <a:ext cx="1329077" cy="730039"/>
            <a:chOff x="214283" y="5404355"/>
            <a:chExt cx="1329077" cy="730039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3703" y="5404355"/>
              <a:ext cx="990447" cy="605807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214283" y="5629445"/>
              <a:ext cx="1329077" cy="504949"/>
              <a:chOff x="214283" y="5629445"/>
              <a:chExt cx="1329077" cy="504949"/>
            </a:xfrm>
          </p:grpSpPr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3675540A-32AA-6348-BFDC-8C3F1EDE40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3841" y="6134394"/>
                <a:ext cx="1209519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Rounded Rectangle 33">
                <a:extLst>
                  <a:ext uri="{FF2B5EF4-FFF2-40B4-BE49-F238E27FC236}">
                    <a16:creationId xmlns:a16="http://schemas.microsoft.com/office/drawing/2014/main" id="{F2D8DB55-5473-AC4E-86C6-F47CCCDF1E09}"/>
                  </a:ext>
                </a:extLst>
              </p:cNvPr>
              <p:cNvSpPr/>
              <p:nvPr/>
            </p:nvSpPr>
            <p:spPr>
              <a:xfrm flipV="1">
                <a:off x="465697" y="5638811"/>
                <a:ext cx="937654" cy="161914"/>
              </a:xfrm>
              <a:prstGeom prst="roundRect">
                <a:avLst/>
              </a:prstGeom>
              <a:noFill/>
              <a:ln w="19050" cap="rnd">
                <a:solidFill>
                  <a:srgbClr val="B448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E7258D54-3070-E649-87BC-2701EB0DBF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14283" y="5629445"/>
                <a:ext cx="185369" cy="185369"/>
              </a:xfrm>
              <a:prstGeom prst="rect">
                <a:avLst/>
              </a:prstGeom>
            </p:spPr>
          </p:pic>
        </p:grp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4856F85C-52B3-DB46-B863-6F95761DA5F6}"/>
              </a:ext>
            </a:extLst>
          </p:cNvPr>
          <p:cNvSpPr/>
          <p:nvPr/>
        </p:nvSpPr>
        <p:spPr>
          <a:xfrm>
            <a:off x="0" y="917815"/>
            <a:ext cx="1230086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–1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2635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5061" y="6242400"/>
            <a:ext cx="10526232" cy="367788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algn="ctr"/>
            <a:r>
              <a:rPr lang="en-US" sz="2200" spc="50" dirty="0">
                <a:latin typeface="Calibri" charset="0"/>
                <a:ea typeface="Calibri" charset="0"/>
                <a:cs typeface="Calibri" charset="0"/>
              </a:rPr>
              <a:t>EN LA PLANTA –1 A LA IZQUIERDA ESTÁ EL </a:t>
            </a:r>
            <a:r>
              <a:rPr lang="en-US" sz="2200" i="1" spc="50" dirty="0">
                <a:latin typeface="Calibri" charset="0"/>
                <a:ea typeface="Calibri" charset="0"/>
                <a:cs typeface="Calibri" charset="0"/>
              </a:rPr>
              <a:t>HALL</a:t>
            </a:r>
            <a:r>
              <a:rPr lang="en-US" sz="2200" spc="50" dirty="0">
                <a:latin typeface="Calibri" charset="0"/>
                <a:ea typeface="Calibri" charset="0"/>
                <a:cs typeface="Calibri" charset="0"/>
              </a:rPr>
              <a:t> DE SALAS POLIVALENTES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50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52" name="Rectangle 51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es-ES_tradnl" sz="3300" i="1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HALL</a:t>
              </a:r>
              <a:r>
                <a:rPr lang="es-ES_tradnl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 DE SALAS POLIVALENTES</a:t>
              </a: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B07CCDE-0251-C04E-A49A-AE9191902986}"/>
              </a:ext>
            </a:extLst>
          </p:cNvPr>
          <p:cNvGrpSpPr/>
          <p:nvPr/>
        </p:nvGrpSpPr>
        <p:grpSpPr>
          <a:xfrm>
            <a:off x="4890983" y="5314368"/>
            <a:ext cx="1081168" cy="820026"/>
            <a:chOff x="5132366" y="5314368"/>
            <a:chExt cx="1081168" cy="820026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5354238" y="6134394"/>
              <a:ext cx="5400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3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3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45" name="Group 44"/>
          <p:cNvGrpSpPr/>
          <p:nvPr/>
        </p:nvGrpSpPr>
        <p:grpSpPr>
          <a:xfrm>
            <a:off x="3733553" y="5320705"/>
            <a:ext cx="1296000" cy="813689"/>
            <a:chOff x="1808708" y="5320705"/>
            <a:chExt cx="1301050" cy="813689"/>
          </a:xfrm>
        </p:grpSpPr>
        <p:cxnSp>
          <p:nvCxnSpPr>
            <p:cNvPr id="46" name="Straight Connector 45"/>
            <p:cNvCxnSpPr/>
            <p:nvPr/>
          </p:nvCxnSpPr>
          <p:spPr>
            <a:xfrm>
              <a:off x="1808708" y="6134394"/>
              <a:ext cx="130105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" name="Group 46"/>
            <p:cNvGrpSpPr>
              <a:grpSpLocks/>
            </p:cNvGrpSpPr>
            <p:nvPr/>
          </p:nvGrpSpPr>
          <p:grpSpPr>
            <a:xfrm flipH="1">
              <a:off x="1902433" y="5320705"/>
              <a:ext cx="1028451" cy="734862"/>
              <a:chOff x="4890374" y="5724275"/>
              <a:chExt cx="905568" cy="647058"/>
            </a:xfrm>
          </p:grpSpPr>
          <p:pic>
            <p:nvPicPr>
              <p:cNvPr id="48" name="Picture 47"/>
              <p:cNvPicPr>
                <a:picLocks noChangeAspect="1"/>
              </p:cNvPicPr>
              <p:nvPr/>
            </p:nvPicPr>
            <p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324047" y="5724276"/>
                <a:ext cx="471895" cy="471895"/>
              </a:xfrm>
              <a:prstGeom prst="rect">
                <a:avLst/>
              </a:prstGeom>
            </p:spPr>
          </p:pic>
          <p:pic>
            <p:nvPicPr>
              <p:cNvPr id="49" name="Picture 48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4890374" y="5724275"/>
                <a:ext cx="475200" cy="475200"/>
              </a:xfrm>
              <a:prstGeom prst="rect">
                <a:avLst/>
              </a:prstGeom>
            </p:spPr>
          </p:pic>
          <p:pic>
            <p:nvPicPr>
              <p:cNvPr id="50" name="Picture 49"/>
              <p:cNvPicPr>
                <a:picLocks noChangeAspect="1"/>
              </p:cNvPicPr>
              <p:nvPr/>
            </p:nvPicPr>
            <p:blipFill>
              <a:blip r:embed="rId6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5482334" y="6172179"/>
                <a:ext cx="199154" cy="199154"/>
              </a:xfrm>
              <a:prstGeom prst="rect">
                <a:avLst/>
              </a:prstGeom>
            </p:spPr>
          </p:pic>
        </p:grpSp>
      </p:grpSp>
      <p:cxnSp>
        <p:nvCxnSpPr>
          <p:cNvPr id="43" name="Straight Connector 42"/>
          <p:cNvCxnSpPr>
            <a:cxnSpLocks/>
          </p:cNvCxnSpPr>
          <p:nvPr/>
        </p:nvCxnSpPr>
        <p:spPr>
          <a:xfrm>
            <a:off x="7114449" y="6134394"/>
            <a:ext cx="252020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80569E2-2609-3640-9B95-3E631C6D907D}"/>
              </a:ext>
            </a:extLst>
          </p:cNvPr>
          <p:cNvGrpSpPr/>
          <p:nvPr/>
        </p:nvGrpSpPr>
        <p:grpSpPr>
          <a:xfrm>
            <a:off x="1670576" y="5404355"/>
            <a:ext cx="1329077" cy="730039"/>
            <a:chOff x="214283" y="5404355"/>
            <a:chExt cx="1329077" cy="730039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4F1E095F-5886-664A-8210-8A02217CD2B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3703" y="5404355"/>
              <a:ext cx="990447" cy="605807"/>
            </a:xfrm>
            <a:prstGeom prst="rect">
              <a:avLst/>
            </a:prstGeom>
          </p:spPr>
        </p:pic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074A8FA-E9A0-0949-B471-BC0D6E105CB9}"/>
                </a:ext>
              </a:extLst>
            </p:cNvPr>
            <p:cNvGrpSpPr/>
            <p:nvPr/>
          </p:nvGrpSpPr>
          <p:grpSpPr>
            <a:xfrm>
              <a:off x="214283" y="5629445"/>
              <a:ext cx="1329077" cy="504949"/>
              <a:chOff x="214283" y="5629445"/>
              <a:chExt cx="1329077" cy="504949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156817B3-9B26-444E-8222-81863BFCE7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3841" y="6134394"/>
                <a:ext cx="1209519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Rounded Rectangle 32">
                <a:extLst>
                  <a:ext uri="{FF2B5EF4-FFF2-40B4-BE49-F238E27FC236}">
                    <a16:creationId xmlns:a16="http://schemas.microsoft.com/office/drawing/2014/main" id="{6F6F5503-385D-1249-9481-B9B09D059B73}"/>
                  </a:ext>
                </a:extLst>
              </p:cNvPr>
              <p:cNvSpPr/>
              <p:nvPr/>
            </p:nvSpPr>
            <p:spPr>
              <a:xfrm flipV="1">
                <a:off x="465697" y="5638811"/>
                <a:ext cx="937654" cy="161914"/>
              </a:xfrm>
              <a:prstGeom prst="roundRect">
                <a:avLst/>
              </a:prstGeom>
              <a:noFill/>
              <a:ln w="19050" cap="rnd">
                <a:solidFill>
                  <a:srgbClr val="B448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D5B11652-02B6-F34C-9C00-195422D1E0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14283" y="5629445"/>
                <a:ext cx="185369" cy="185369"/>
              </a:xfrm>
              <a:prstGeom prst="rect">
                <a:avLst/>
              </a:prstGeom>
            </p:spPr>
          </p:pic>
        </p:grp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BEA1717F-1BBF-4A44-9D34-038D5E6911E3}"/>
              </a:ext>
            </a:extLst>
          </p:cNvPr>
          <p:cNvSpPr/>
          <p:nvPr/>
        </p:nvSpPr>
        <p:spPr>
          <a:xfrm>
            <a:off x="0" y="917815"/>
            <a:ext cx="1230086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–1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n 6" descr="Una sala de estar&#10;&#10;El contenido generado por IA puede ser incorrecto.">
            <a:extLst>
              <a:ext uri="{FF2B5EF4-FFF2-40B4-BE49-F238E27FC236}">
                <a16:creationId xmlns:a16="http://schemas.microsoft.com/office/drawing/2014/main" id="{BCAD9463-D76B-F8F1-A2CD-18C53E0DE51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46879" y="268840"/>
            <a:ext cx="6141600" cy="4341257"/>
          </a:xfrm>
          <a:prstGeom prst="rect">
            <a:avLst/>
          </a:prstGeom>
        </p:spPr>
      </p:pic>
      <p:pic>
        <p:nvPicPr>
          <p:cNvPr id="9" name="Imagen 8" descr="Una sala de estar&#10;&#10;El contenido generado por IA puede ser incorrecto.">
            <a:extLst>
              <a:ext uri="{FF2B5EF4-FFF2-40B4-BE49-F238E27FC236}">
                <a16:creationId xmlns:a16="http://schemas.microsoft.com/office/drawing/2014/main" id="{93551823-D8D3-D4D5-CD5A-16EEDC2E578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14448" y="4969421"/>
            <a:ext cx="2523600" cy="110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6008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5061" y="6242400"/>
            <a:ext cx="10526232" cy="367788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algn="ctr"/>
            <a:r>
              <a:rPr lang="en-US" sz="2200" spc="50" dirty="0">
                <a:latin typeface="Calibri" charset="0"/>
                <a:ea typeface="Calibri" charset="0"/>
                <a:cs typeface="Calibri" charset="0"/>
              </a:rPr>
              <a:t>DELANTE DEL </a:t>
            </a:r>
            <a:r>
              <a:rPr lang="en-US" sz="2200" i="1" spc="50" dirty="0">
                <a:latin typeface="Calibri" charset="0"/>
                <a:ea typeface="Calibri" charset="0"/>
                <a:cs typeface="Calibri" charset="0"/>
              </a:rPr>
              <a:t>HALL</a:t>
            </a:r>
            <a:r>
              <a:rPr lang="en-US" sz="2200" spc="50" dirty="0">
                <a:latin typeface="Calibri" charset="0"/>
                <a:ea typeface="Calibri" charset="0"/>
                <a:cs typeface="Calibri" charset="0"/>
              </a:rPr>
              <a:t> ESTÁN LAS SALAS POLIVALENTES 1 Y 2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B07CCDE-0251-C04E-A49A-AE9191902986}"/>
              </a:ext>
            </a:extLst>
          </p:cNvPr>
          <p:cNvGrpSpPr/>
          <p:nvPr/>
        </p:nvGrpSpPr>
        <p:grpSpPr>
          <a:xfrm>
            <a:off x="4210641" y="5314368"/>
            <a:ext cx="1081168" cy="820026"/>
            <a:chOff x="5132366" y="5314368"/>
            <a:chExt cx="1081168" cy="820026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5227933" y="6134394"/>
              <a:ext cx="64896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/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3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24" name="Picture 23"/>
              <p:cNvPicPr>
                <a:picLocks noChangeAspect="1"/>
              </p:cNvPicPr>
              <p:nvPr/>
            </p:nvPicPr>
            <p:blipFill>
              <a:blip r:embed="rId3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51" name="Group 50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52" name="Rectangle 51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es-ES_tradnl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SALAS POLIVALENTES 1 Y 2</a:t>
              </a: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Straight Connector 25"/>
          <p:cNvCxnSpPr>
            <a:cxnSpLocks/>
          </p:cNvCxnSpPr>
          <p:nvPr/>
        </p:nvCxnSpPr>
        <p:spPr>
          <a:xfrm>
            <a:off x="5611447" y="6134394"/>
            <a:ext cx="252827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3BDFDE8D-F1A3-314F-9A26-A0E3D803D14E}"/>
              </a:ext>
            </a:extLst>
          </p:cNvPr>
          <p:cNvGrpSpPr/>
          <p:nvPr/>
        </p:nvGrpSpPr>
        <p:grpSpPr>
          <a:xfrm>
            <a:off x="3182132" y="4969422"/>
            <a:ext cx="1014830" cy="1164972"/>
            <a:chOff x="3563006" y="4969422"/>
            <a:chExt cx="1014830" cy="1164972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3563006" y="6134394"/>
              <a:ext cx="101483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9" name="Imagen 3">
              <a:extLst>
                <a:ext uri="{FF2B5EF4-FFF2-40B4-BE49-F238E27FC236}">
                  <a16:creationId xmlns:a16="http://schemas.microsoft.com/office/drawing/2014/main" id="{4754E9EB-8B6D-17B1-5482-B1A9F3BEF5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563006" y="4969422"/>
              <a:ext cx="1014829" cy="1105337"/>
            </a:xfrm>
            <a:prstGeom prst="rect">
              <a:avLst/>
            </a:prstGeom>
          </p:spPr>
        </p:pic>
      </p:grpSp>
      <p:grpSp>
        <p:nvGrpSpPr>
          <p:cNvPr id="32" name="Group 31"/>
          <p:cNvGrpSpPr/>
          <p:nvPr/>
        </p:nvGrpSpPr>
        <p:grpSpPr>
          <a:xfrm>
            <a:off x="1935148" y="5481794"/>
            <a:ext cx="1037600" cy="652600"/>
            <a:chOff x="1610469" y="5481794"/>
            <a:chExt cx="1037600" cy="652600"/>
          </a:xfrm>
        </p:grpSpPr>
        <p:cxnSp>
          <p:nvCxnSpPr>
            <p:cNvPr id="33" name="Straight Connector 32"/>
            <p:cNvCxnSpPr>
              <a:cxnSpLocks/>
            </p:cNvCxnSpPr>
            <p:nvPr/>
          </p:nvCxnSpPr>
          <p:spPr>
            <a:xfrm>
              <a:off x="1610469" y="6134394"/>
              <a:ext cx="10376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F82FAA9-D197-4B43-8245-73DF765B903F}"/>
                </a:ext>
              </a:extLst>
            </p:cNvPr>
            <p:cNvGrpSpPr/>
            <p:nvPr/>
          </p:nvGrpSpPr>
          <p:grpSpPr>
            <a:xfrm>
              <a:off x="1809648" y="5481794"/>
              <a:ext cx="649043" cy="430430"/>
              <a:chOff x="9186534" y="5886192"/>
              <a:chExt cx="361323" cy="239621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E5326E8C-921C-154B-B704-E9DAAA5D0AB3}"/>
                  </a:ext>
                </a:extLst>
              </p:cNvPr>
              <p:cNvSpPr/>
              <p:nvPr/>
            </p:nvSpPr>
            <p:spPr>
              <a:xfrm>
                <a:off x="9186534" y="5886192"/>
                <a:ext cx="239621" cy="239621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CCBE5F58-64E0-DA4C-8003-4951BD6878B0}"/>
                  </a:ext>
                </a:extLst>
              </p:cNvPr>
              <p:cNvSpPr/>
              <p:nvPr/>
            </p:nvSpPr>
            <p:spPr>
              <a:xfrm>
                <a:off x="9308236" y="5886192"/>
                <a:ext cx="239621" cy="239621"/>
              </a:xfrm>
              <a:prstGeom prst="ellipse">
                <a:avLst/>
              </a:prstGeom>
              <a:solidFill>
                <a:srgbClr val="B448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</p:grp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6880" y="268228"/>
            <a:ext cx="6140424" cy="4334941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11447" y="4968043"/>
            <a:ext cx="2528276" cy="1105545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27957BE-CDEF-584E-82B9-E514757B0240}"/>
              </a:ext>
            </a:extLst>
          </p:cNvPr>
          <p:cNvSpPr/>
          <p:nvPr/>
        </p:nvSpPr>
        <p:spPr>
          <a:xfrm>
            <a:off x="0" y="917815"/>
            <a:ext cx="1230086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–1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625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B813DA6-4F83-4593-18AA-2979CB4198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6879" y="268840"/>
            <a:ext cx="6146802" cy="434126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5061" y="6242400"/>
            <a:ext cx="10526232" cy="367788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algn="ctr"/>
            <a:r>
              <a:rPr lang="en-US" sz="2200" spc="50" dirty="0">
                <a:latin typeface="Calibri" charset="0"/>
                <a:ea typeface="Calibri" charset="0"/>
                <a:cs typeface="Calibri" charset="0"/>
              </a:rPr>
              <a:t>A LA DERECHA DE LAS SALAS POLIVALENTES ESTÁN LOS ASEOS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50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52" name="Rectangle 51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es-ES_tradnl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ASEOS</a:t>
              </a: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flipH="1">
            <a:off x="2250413" y="5320705"/>
            <a:ext cx="1074336" cy="813689"/>
            <a:chOff x="1902432" y="5320705"/>
            <a:chExt cx="1073368" cy="813689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1902432" y="6134394"/>
              <a:ext cx="1073368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>
              <a:grpSpLocks/>
            </p:cNvGrpSpPr>
            <p:nvPr/>
          </p:nvGrpSpPr>
          <p:grpSpPr>
            <a:xfrm flipH="1">
              <a:off x="1902433" y="5320705"/>
              <a:ext cx="1028451" cy="734862"/>
              <a:chOff x="4890374" y="5724275"/>
              <a:chExt cx="905568" cy="647058"/>
            </a:xfrm>
          </p:grpSpPr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3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324047" y="5724276"/>
                <a:ext cx="471895" cy="471895"/>
              </a:xfrm>
              <a:prstGeom prst="rect">
                <a:avLst/>
              </a:prstGeom>
            </p:spPr>
          </p:pic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4890374" y="5724275"/>
                <a:ext cx="475200" cy="475200"/>
              </a:xfrm>
              <a:prstGeom prst="rect">
                <a:avLst/>
              </a:prstGeom>
            </p:spPr>
          </p:pic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5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5482334" y="6172179"/>
                <a:ext cx="199154" cy="199154"/>
              </a:xfrm>
              <a:prstGeom prst="rect">
                <a:avLst/>
              </a:prstGeom>
            </p:spPr>
          </p:pic>
        </p:grpSp>
      </p:grpSp>
      <p:cxnSp>
        <p:nvCxnSpPr>
          <p:cNvPr id="31" name="Straight Connector 30"/>
          <p:cNvCxnSpPr/>
          <p:nvPr/>
        </p:nvCxnSpPr>
        <p:spPr>
          <a:xfrm>
            <a:off x="4356144" y="6134394"/>
            <a:ext cx="249907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B07CCDE-0251-C04E-A49A-AE9191902986}"/>
              </a:ext>
            </a:extLst>
          </p:cNvPr>
          <p:cNvGrpSpPr/>
          <p:nvPr/>
        </p:nvGrpSpPr>
        <p:grpSpPr>
          <a:xfrm>
            <a:off x="6875720" y="5314368"/>
            <a:ext cx="1081168" cy="820026"/>
            <a:chOff x="5132366" y="5314368"/>
            <a:chExt cx="1081168" cy="820026"/>
          </a:xfrm>
        </p:grpSpPr>
        <p:cxnSp>
          <p:nvCxnSpPr>
            <p:cNvPr id="33" name="Straight Connector 32"/>
            <p:cNvCxnSpPr>
              <a:cxnSpLocks/>
            </p:cNvCxnSpPr>
            <p:nvPr/>
          </p:nvCxnSpPr>
          <p:spPr>
            <a:xfrm>
              <a:off x="5200197" y="6134394"/>
              <a:ext cx="72459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up 33"/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35" name="Picture 34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36" name="Picture 35"/>
              <p:cNvPicPr>
                <a:picLocks noChangeAspect="1"/>
              </p:cNvPicPr>
              <p:nvPr/>
            </p:nvPicPr>
            <p:blipFill>
              <a:blip r:embed="rId7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37" name="Picture 36"/>
              <p:cNvPicPr>
                <a:picLocks noChangeAspect="1"/>
              </p:cNvPicPr>
              <p:nvPr/>
            </p:nvPicPr>
            <p:blipFill>
              <a:blip r:embed="rId7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A0FBA23-6A1B-8F4F-AE99-DD0240748926}"/>
              </a:ext>
            </a:extLst>
          </p:cNvPr>
          <p:cNvGrpSpPr/>
          <p:nvPr/>
        </p:nvGrpSpPr>
        <p:grpSpPr>
          <a:xfrm>
            <a:off x="8253849" y="5297619"/>
            <a:ext cx="766354" cy="836775"/>
            <a:chOff x="8744125" y="5297619"/>
            <a:chExt cx="766354" cy="836775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93154" y="5297619"/>
              <a:ext cx="704857" cy="630527"/>
            </a:xfrm>
            <a:prstGeom prst="rect">
              <a:avLst/>
            </a:prstGeom>
          </p:spPr>
        </p:pic>
        <p:cxnSp>
          <p:nvCxnSpPr>
            <p:cNvPr id="41" name="Straight Connector 40"/>
            <p:cNvCxnSpPr>
              <a:cxnSpLocks/>
            </p:cNvCxnSpPr>
            <p:nvPr/>
          </p:nvCxnSpPr>
          <p:spPr>
            <a:xfrm>
              <a:off x="8744125" y="6134394"/>
              <a:ext cx="76635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36071" y="4968043"/>
            <a:ext cx="2500095" cy="110554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0344F32-7152-D441-984B-3FA7C8791EBC}"/>
              </a:ext>
            </a:extLst>
          </p:cNvPr>
          <p:cNvSpPr/>
          <p:nvPr/>
        </p:nvSpPr>
        <p:spPr>
          <a:xfrm>
            <a:off x="0" y="917815"/>
            <a:ext cx="1230086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–1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3174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DC3AA3A-A2CA-BFD1-1E71-59316027BF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6878" y="268841"/>
            <a:ext cx="6139995" cy="434380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5061" y="6242400"/>
            <a:ext cx="10526232" cy="367788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algn="ctr"/>
            <a:r>
              <a:rPr lang="en-US" sz="2200" spc="20" dirty="0">
                <a:latin typeface="Calibri" charset="0"/>
                <a:ea typeface="Calibri" charset="0"/>
                <a:cs typeface="Calibri" charset="0"/>
              </a:rPr>
              <a:t>A LA IZQUIERDA DE LAS SALAS POLIVALENTES ESTÁN LAS ESCALERAS Y EL ASCENSOR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50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52" name="Rectangle 51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es-ES_tradnl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Escaleras y ascensor</a:t>
              </a: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Straight Connector 21"/>
          <p:cNvCxnSpPr/>
          <p:nvPr/>
        </p:nvCxnSpPr>
        <p:spPr>
          <a:xfrm>
            <a:off x="3215327" y="6134394"/>
            <a:ext cx="250243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B07CCDE-0251-C04E-A49A-AE9191902986}"/>
              </a:ext>
            </a:extLst>
          </p:cNvPr>
          <p:cNvGrpSpPr/>
          <p:nvPr/>
        </p:nvGrpSpPr>
        <p:grpSpPr>
          <a:xfrm>
            <a:off x="5757911" y="5314368"/>
            <a:ext cx="1081168" cy="820026"/>
            <a:chOff x="5132366" y="5314368"/>
            <a:chExt cx="1081168" cy="820026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5212911" y="6134394"/>
              <a:ext cx="631706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26"/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31" name="Picture 30"/>
              <p:cNvPicPr>
                <a:picLocks noChangeAspect="1"/>
              </p:cNvPicPr>
              <p:nvPr/>
            </p:nvPicPr>
            <p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32" name="Group 31"/>
          <p:cNvGrpSpPr/>
          <p:nvPr/>
        </p:nvGrpSpPr>
        <p:grpSpPr>
          <a:xfrm>
            <a:off x="1072055" y="5320705"/>
            <a:ext cx="1261242" cy="813689"/>
            <a:chOff x="1814403" y="5320705"/>
            <a:chExt cx="1266159" cy="813689"/>
          </a:xfrm>
        </p:grpSpPr>
        <p:cxnSp>
          <p:nvCxnSpPr>
            <p:cNvPr id="33" name="Straight Connector 32"/>
            <p:cNvCxnSpPr/>
            <p:nvPr/>
          </p:nvCxnSpPr>
          <p:spPr>
            <a:xfrm>
              <a:off x="1814403" y="6134394"/>
              <a:ext cx="1266159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up 33"/>
            <p:cNvGrpSpPr>
              <a:grpSpLocks/>
            </p:cNvGrpSpPr>
            <p:nvPr/>
          </p:nvGrpSpPr>
          <p:grpSpPr>
            <a:xfrm flipH="1">
              <a:off x="1902433" y="5320705"/>
              <a:ext cx="1028451" cy="734862"/>
              <a:chOff x="4890374" y="5724275"/>
              <a:chExt cx="905568" cy="647058"/>
            </a:xfrm>
          </p:grpSpPr>
          <p:pic>
            <p:nvPicPr>
              <p:cNvPr id="35" name="Picture 34"/>
              <p:cNvPicPr>
                <a:picLocks noChangeAspect="1"/>
              </p:cNvPicPr>
              <p:nvPr/>
            </p:nvPicPr>
            <p:blipFill>
              <a:blip r:embed="rId5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324047" y="5724276"/>
                <a:ext cx="471895" cy="471895"/>
              </a:xfrm>
              <a:prstGeom prst="rect">
                <a:avLst/>
              </a:prstGeom>
            </p:spPr>
          </p:pic>
          <p:pic>
            <p:nvPicPr>
              <p:cNvPr id="36" name="Picture 35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4890374" y="5724275"/>
                <a:ext cx="475200" cy="475200"/>
              </a:xfrm>
              <a:prstGeom prst="rect">
                <a:avLst/>
              </a:prstGeom>
            </p:spPr>
          </p:pic>
          <p:pic>
            <p:nvPicPr>
              <p:cNvPr id="37" name="Picture 36"/>
              <p:cNvPicPr>
                <a:picLocks noChangeAspect="1"/>
              </p:cNvPicPr>
              <p:nvPr/>
            </p:nvPicPr>
            <p:blipFill>
              <a:blip r:embed="rId7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5482334" y="6172179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64F2686-EF64-A148-BC40-F07FFD3288BE}"/>
              </a:ext>
            </a:extLst>
          </p:cNvPr>
          <p:cNvGrpSpPr/>
          <p:nvPr/>
        </p:nvGrpSpPr>
        <p:grpSpPr>
          <a:xfrm>
            <a:off x="8953634" y="5320682"/>
            <a:ext cx="1230731" cy="813712"/>
            <a:chOff x="8392824" y="5320682"/>
            <a:chExt cx="1230731" cy="813712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8392824" y="6134394"/>
              <a:ext cx="123073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45870" y="5320682"/>
              <a:ext cx="591544" cy="591542"/>
            </a:xfrm>
            <a:prstGeom prst="rect">
              <a:avLst/>
            </a:prstGeom>
          </p:spPr>
        </p:pic>
      </p:grpSp>
      <p:grpSp>
        <p:nvGrpSpPr>
          <p:cNvPr id="42" name="Group 41"/>
          <p:cNvGrpSpPr/>
          <p:nvPr/>
        </p:nvGrpSpPr>
        <p:grpSpPr>
          <a:xfrm>
            <a:off x="7079341" y="5344741"/>
            <a:ext cx="1279048" cy="789653"/>
            <a:chOff x="6518107" y="5344741"/>
            <a:chExt cx="1279048" cy="789653"/>
          </a:xfrm>
        </p:grpSpPr>
        <p:cxnSp>
          <p:nvCxnSpPr>
            <p:cNvPr id="43" name="Straight Connector 42"/>
            <p:cNvCxnSpPr>
              <a:cxnSpLocks/>
            </p:cNvCxnSpPr>
            <p:nvPr/>
          </p:nvCxnSpPr>
          <p:spPr>
            <a:xfrm>
              <a:off x="6518107" y="6134394"/>
              <a:ext cx="1279048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4" name="Picture 43"/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5195"/>
            <a:stretch/>
          </p:blipFill>
          <p:spPr>
            <a:xfrm>
              <a:off x="6748139" y="5344741"/>
              <a:ext cx="738579" cy="552491"/>
            </a:xfrm>
            <a:prstGeom prst="rect">
              <a:avLst/>
            </a:prstGeom>
          </p:spPr>
        </p:pic>
      </p:grpSp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17666" y="4968043"/>
            <a:ext cx="2500095" cy="1105545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0253997A-156D-9240-8AB9-5F29182F9306}"/>
              </a:ext>
            </a:extLst>
          </p:cNvPr>
          <p:cNvSpPr/>
          <p:nvPr/>
        </p:nvSpPr>
        <p:spPr>
          <a:xfrm>
            <a:off x="0" y="917815"/>
            <a:ext cx="1230086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–1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6345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BCCC7AC-DB2F-2FAB-8E57-4524A2DB3E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6880" y="268840"/>
            <a:ext cx="6139993" cy="434126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5061" y="6242400"/>
            <a:ext cx="10526232" cy="367788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algn="ctr"/>
            <a:r>
              <a:rPr lang="en-US" sz="2200" spc="50" dirty="0">
                <a:latin typeface="Calibri" charset="0"/>
                <a:ea typeface="Calibri" charset="0"/>
                <a:cs typeface="Calibri" charset="0"/>
              </a:rPr>
              <a:t>AL LADO DEL ASCENSOR ESTÁ EL ESPACIO EDUCATIVO 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B07CCDE-0251-C04E-A49A-AE9191902986}"/>
              </a:ext>
            </a:extLst>
          </p:cNvPr>
          <p:cNvGrpSpPr/>
          <p:nvPr/>
        </p:nvGrpSpPr>
        <p:grpSpPr>
          <a:xfrm>
            <a:off x="4883669" y="5314368"/>
            <a:ext cx="1081168" cy="820026"/>
            <a:chOff x="5132366" y="5314368"/>
            <a:chExt cx="1081168" cy="820026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5354238" y="6134394"/>
              <a:ext cx="5400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/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24" name="Picture 23"/>
              <p:cNvPicPr>
                <a:picLocks noChangeAspect="1"/>
              </p:cNvPicPr>
              <p:nvPr/>
            </p:nvPicPr>
            <p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51" name="Group 50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52" name="Rectangle 51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es-ES_tradnl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ESPACIO EDUCATIVO</a:t>
              </a: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64F2686-EF64-A148-BC40-F07FFD3288BE}"/>
              </a:ext>
            </a:extLst>
          </p:cNvPr>
          <p:cNvGrpSpPr/>
          <p:nvPr/>
        </p:nvGrpSpPr>
        <p:grpSpPr>
          <a:xfrm>
            <a:off x="3780824" y="5320682"/>
            <a:ext cx="1230731" cy="813712"/>
            <a:chOff x="8392824" y="5320682"/>
            <a:chExt cx="1230731" cy="813712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8392824" y="6134394"/>
              <a:ext cx="123073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45870" y="5320682"/>
              <a:ext cx="591544" cy="591542"/>
            </a:xfrm>
            <a:prstGeom prst="rect">
              <a:avLst/>
            </a:prstGeom>
          </p:spPr>
        </p:pic>
      </p:grpSp>
      <p:grpSp>
        <p:nvGrpSpPr>
          <p:cNvPr id="26" name="Group 25"/>
          <p:cNvGrpSpPr/>
          <p:nvPr/>
        </p:nvGrpSpPr>
        <p:grpSpPr>
          <a:xfrm>
            <a:off x="2383632" y="5480507"/>
            <a:ext cx="915899" cy="653887"/>
            <a:chOff x="1373159" y="5480507"/>
            <a:chExt cx="915899" cy="653887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1513397" y="6134394"/>
              <a:ext cx="63542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C53645BF-CCA2-9C40-865C-34B5EDE60361}"/>
                </a:ext>
              </a:extLst>
            </p:cNvPr>
            <p:cNvGrpSpPr/>
            <p:nvPr/>
          </p:nvGrpSpPr>
          <p:grpSpPr>
            <a:xfrm>
              <a:off x="1373159" y="5480507"/>
              <a:ext cx="915899" cy="431717"/>
              <a:chOff x="7757785" y="5886192"/>
              <a:chExt cx="508365" cy="239621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4B663E15-5102-194E-BA49-2889E127D71C}"/>
                  </a:ext>
                </a:extLst>
              </p:cNvPr>
              <p:cNvSpPr/>
              <p:nvPr/>
            </p:nvSpPr>
            <p:spPr>
              <a:xfrm>
                <a:off x="7757785" y="5886192"/>
                <a:ext cx="239621" cy="239621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0FF778D2-8018-254A-ACD4-739BE0310264}"/>
                  </a:ext>
                </a:extLst>
              </p:cNvPr>
              <p:cNvSpPr/>
              <p:nvPr/>
            </p:nvSpPr>
            <p:spPr>
              <a:xfrm>
                <a:off x="8026529" y="5886192"/>
                <a:ext cx="239621" cy="239621"/>
              </a:xfrm>
              <a:prstGeom prst="ellipse">
                <a:avLst/>
              </a:prstGeom>
              <a:solidFill>
                <a:srgbClr val="B448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</p:grpSp>
      <p:cxnSp>
        <p:nvCxnSpPr>
          <p:cNvPr id="33" name="Straight Connector 32"/>
          <p:cNvCxnSpPr/>
          <p:nvPr/>
        </p:nvCxnSpPr>
        <p:spPr>
          <a:xfrm>
            <a:off x="6089682" y="6134394"/>
            <a:ext cx="240793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Imagen 2">
            <a:extLst>
              <a:ext uri="{FF2B5EF4-FFF2-40B4-BE49-F238E27FC236}">
                <a16:creationId xmlns:a16="http://schemas.microsoft.com/office/drawing/2014/main" id="{9BCCC7AC-DB2F-2FAB-8E57-4524A2DB3E6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9682" y="4968898"/>
            <a:ext cx="2407932" cy="110469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FA00135-87CD-774D-828E-FD37DABD738D}"/>
              </a:ext>
            </a:extLst>
          </p:cNvPr>
          <p:cNvSpPr/>
          <p:nvPr/>
        </p:nvSpPr>
        <p:spPr>
          <a:xfrm>
            <a:off x="0" y="917815"/>
            <a:ext cx="1230086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–1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4958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5061" y="6242400"/>
            <a:ext cx="10526232" cy="367788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algn="ctr"/>
            <a:r>
              <a:rPr lang="en-US" sz="2200" spc="50" dirty="0">
                <a:latin typeface="Calibri" charset="0"/>
                <a:ea typeface="Calibri" charset="0"/>
                <a:cs typeface="Calibri" charset="0"/>
              </a:rPr>
              <a:t>EN LA PLANTA 0 ESTÁ LA CAFETERÍA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B07CCDE-0251-C04E-A49A-AE9191902986}"/>
              </a:ext>
            </a:extLst>
          </p:cNvPr>
          <p:cNvGrpSpPr/>
          <p:nvPr/>
        </p:nvGrpSpPr>
        <p:grpSpPr>
          <a:xfrm>
            <a:off x="5115221" y="5314368"/>
            <a:ext cx="1081168" cy="820026"/>
            <a:chOff x="5132366" y="5314368"/>
            <a:chExt cx="1081168" cy="820026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5208973" y="6134394"/>
              <a:ext cx="5400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/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3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24" name="Picture 23"/>
              <p:cNvPicPr>
                <a:picLocks noChangeAspect="1"/>
              </p:cNvPicPr>
              <p:nvPr/>
            </p:nvPicPr>
            <p:blipFill>
              <a:blip r:embed="rId3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51" name="Group 50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52" name="Rectangle 51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es-ES_tradnl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CAFETERÍA</a:t>
              </a: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DC48D21-7ED2-A14C-BF1B-8C2906E6890C}"/>
              </a:ext>
            </a:extLst>
          </p:cNvPr>
          <p:cNvGrpSpPr/>
          <p:nvPr/>
        </p:nvGrpSpPr>
        <p:grpSpPr>
          <a:xfrm>
            <a:off x="6151744" y="5320852"/>
            <a:ext cx="1287608" cy="813542"/>
            <a:chOff x="5910146" y="5320852"/>
            <a:chExt cx="1287608" cy="813542"/>
          </a:xfrm>
        </p:grpSpPr>
        <p:cxnSp>
          <p:nvCxnSpPr>
            <p:cNvPr id="32" name="Straight Connector 31"/>
            <p:cNvCxnSpPr>
              <a:cxnSpLocks/>
            </p:cNvCxnSpPr>
            <p:nvPr/>
          </p:nvCxnSpPr>
          <p:spPr>
            <a:xfrm>
              <a:off x="5910146" y="6134394"/>
              <a:ext cx="1287608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70AB9825-74D3-8740-A168-9991022AE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60550" y="5320852"/>
              <a:ext cx="586800" cy="586800"/>
            </a:xfrm>
            <a:prstGeom prst="rect">
              <a:avLst/>
            </a:prstGeom>
          </p:spPr>
        </p:pic>
      </p:grp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2BC09D17-B38F-514E-9B0A-38E956F104AB}"/>
              </a:ext>
            </a:extLst>
          </p:cNvPr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3856227" y="5404355"/>
            <a:ext cx="1308906" cy="730039"/>
            <a:chOff x="3240307" y="5404355"/>
            <a:chExt cx="1308906" cy="730039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40307" y="5404355"/>
              <a:ext cx="990447" cy="605807"/>
            </a:xfrm>
            <a:prstGeom prst="rect">
              <a:avLst/>
            </a:prstGeom>
          </p:spPr>
        </p:pic>
        <p:grpSp>
          <p:nvGrpSpPr>
            <p:cNvPr id="45" name="Group 44"/>
            <p:cNvGrpSpPr/>
            <p:nvPr/>
          </p:nvGrpSpPr>
          <p:grpSpPr>
            <a:xfrm>
              <a:off x="3349963" y="5432359"/>
              <a:ext cx="1199250" cy="702035"/>
              <a:chOff x="3349963" y="5432359"/>
              <a:chExt cx="1199250" cy="702035"/>
            </a:xfrm>
          </p:grpSpPr>
          <p:sp>
            <p:nvSpPr>
              <p:cNvPr id="46" name="Rounded Rectangle 45">
                <a:extLst>
                  <a:ext uri="{FF2B5EF4-FFF2-40B4-BE49-F238E27FC236}">
                    <a16:creationId xmlns:a16="http://schemas.microsoft.com/office/drawing/2014/main" id="{FCB73FDE-DF5E-1C41-AC49-040766CAFB5E}"/>
                  </a:ext>
                </a:extLst>
              </p:cNvPr>
              <p:cNvSpPr/>
              <p:nvPr/>
            </p:nvSpPr>
            <p:spPr>
              <a:xfrm flipV="1">
                <a:off x="3847732" y="5432359"/>
                <a:ext cx="455081" cy="199811"/>
              </a:xfrm>
              <a:prstGeom prst="roundRect">
                <a:avLst/>
              </a:prstGeom>
              <a:noFill/>
              <a:ln w="19050" cap="rnd">
                <a:solidFill>
                  <a:srgbClr val="B448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3675540A-32AA-6348-BFDC-8C3F1EDE40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49963" y="6134394"/>
                <a:ext cx="1136638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20B20CF7-1FC7-4645-A5ED-0E8B0D5028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0800000">
                <a:off x="4363844" y="5441938"/>
                <a:ext cx="185369" cy="185369"/>
              </a:xfrm>
              <a:prstGeom prst="rect">
                <a:avLst/>
              </a:prstGeom>
            </p:spPr>
          </p:pic>
        </p:grp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DEAF9509-875B-A54A-8682-87B8003D8E12}"/>
              </a:ext>
            </a:extLst>
          </p:cNvPr>
          <p:cNvSpPr/>
          <p:nvPr/>
        </p:nvSpPr>
        <p:spPr>
          <a:xfrm>
            <a:off x="0" y="917815"/>
            <a:ext cx="1219200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0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n 4" descr="Imagen que contiene interior, edificio, techo, tabla&#10;&#10;El contenido generado por IA puede ser incorrecto.">
            <a:extLst>
              <a:ext uri="{FF2B5EF4-FFF2-40B4-BE49-F238E27FC236}">
                <a16:creationId xmlns:a16="http://schemas.microsoft.com/office/drawing/2014/main" id="{8038F94A-97A5-D97F-DCE0-782F35CB6D2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38077" y="268841"/>
            <a:ext cx="6148800" cy="432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2124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AB38BA0-52C6-9946-934E-E2C8EA54D0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146248" y="-630529"/>
            <a:ext cx="4341256" cy="613999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5061" y="6242400"/>
            <a:ext cx="10526232" cy="367788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algn="ctr"/>
            <a:r>
              <a:rPr lang="en-US" sz="2200" spc="50" dirty="0">
                <a:latin typeface="Calibri" charset="0"/>
                <a:ea typeface="Calibri" charset="0"/>
                <a:cs typeface="Calibri" charset="0"/>
              </a:rPr>
              <a:t>DENTRO DE LA CAFETERÍA ESTÁN LOS ASEOS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50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52" name="Rectangle 51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es-ES_tradnl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ASEOS</a:t>
              </a: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DC48D21-7ED2-A14C-BF1B-8C2906E6890C}"/>
              </a:ext>
            </a:extLst>
          </p:cNvPr>
          <p:cNvGrpSpPr/>
          <p:nvPr/>
        </p:nvGrpSpPr>
        <p:grpSpPr>
          <a:xfrm>
            <a:off x="4531782" y="5320852"/>
            <a:ext cx="1287608" cy="813542"/>
            <a:chOff x="5910146" y="5320852"/>
            <a:chExt cx="1287608" cy="813542"/>
          </a:xfrm>
        </p:grpSpPr>
        <p:cxnSp>
          <p:nvCxnSpPr>
            <p:cNvPr id="22" name="Straight Connector 21"/>
            <p:cNvCxnSpPr>
              <a:cxnSpLocks/>
            </p:cNvCxnSpPr>
            <p:nvPr/>
          </p:nvCxnSpPr>
          <p:spPr>
            <a:xfrm>
              <a:off x="5910146" y="6134394"/>
              <a:ext cx="1287608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70AB9825-74D3-8740-A168-9991022AE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60550" y="5320852"/>
              <a:ext cx="586800" cy="586800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2732573" y="5481794"/>
            <a:ext cx="962814" cy="652600"/>
            <a:chOff x="1788269" y="5481794"/>
            <a:chExt cx="962814" cy="652600"/>
          </a:xfrm>
        </p:grpSpPr>
        <p:cxnSp>
          <p:nvCxnSpPr>
            <p:cNvPr id="31" name="Straight Connector 30"/>
            <p:cNvCxnSpPr>
              <a:cxnSpLocks/>
            </p:cNvCxnSpPr>
            <p:nvPr/>
          </p:nvCxnSpPr>
          <p:spPr>
            <a:xfrm>
              <a:off x="1788269" y="6134394"/>
              <a:ext cx="96281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Group 1"/>
            <p:cNvGrpSpPr/>
            <p:nvPr/>
          </p:nvGrpSpPr>
          <p:grpSpPr>
            <a:xfrm>
              <a:off x="1987448" y="5481794"/>
              <a:ext cx="430430" cy="430430"/>
              <a:chOff x="1987448" y="5481794"/>
              <a:chExt cx="430430" cy="430430"/>
            </a:xfrm>
          </p:grpSpPr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E5326E8C-921C-154B-B704-E9DAAA5D0AB3}"/>
                  </a:ext>
                </a:extLst>
              </p:cNvPr>
              <p:cNvSpPr/>
              <p:nvPr/>
            </p:nvSpPr>
            <p:spPr>
              <a:xfrm>
                <a:off x="1987448" y="5481794"/>
                <a:ext cx="430430" cy="43043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CCBE5F58-64E0-DA4C-8003-4951BD6878B0}"/>
                  </a:ext>
                </a:extLst>
              </p:cNvPr>
              <p:cNvSpPr/>
              <p:nvPr/>
            </p:nvSpPr>
            <p:spPr>
              <a:xfrm>
                <a:off x="2096755" y="5591101"/>
                <a:ext cx="211817" cy="211817"/>
              </a:xfrm>
              <a:prstGeom prst="ellipse">
                <a:avLst/>
              </a:prstGeom>
              <a:solidFill>
                <a:srgbClr val="B448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B07CCDE-0251-C04E-A49A-AE9191902986}"/>
              </a:ext>
            </a:extLst>
          </p:cNvPr>
          <p:cNvGrpSpPr/>
          <p:nvPr/>
        </p:nvGrpSpPr>
        <p:grpSpPr>
          <a:xfrm>
            <a:off x="5720373" y="5314368"/>
            <a:ext cx="1081168" cy="820026"/>
            <a:chOff x="5132366" y="5314368"/>
            <a:chExt cx="1081168" cy="820026"/>
          </a:xfrm>
        </p:grpSpPr>
        <p:cxnSp>
          <p:nvCxnSpPr>
            <p:cNvPr id="36" name="Straight Connector 35"/>
            <p:cNvCxnSpPr/>
            <p:nvPr/>
          </p:nvCxnSpPr>
          <p:spPr>
            <a:xfrm>
              <a:off x="5306940" y="6134394"/>
              <a:ext cx="68122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oup 36"/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39" name="Picture 38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40" name="Picture 39"/>
              <p:cNvPicPr>
                <a:picLocks noChangeAspect="1"/>
              </p:cNvPicPr>
              <p:nvPr/>
            </p:nvPicPr>
            <p:blipFill>
              <a:blip r:embed="rId5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5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A0FBA23-6A1B-8F4F-AE99-DD0240748926}"/>
              </a:ext>
            </a:extLst>
          </p:cNvPr>
          <p:cNvGrpSpPr/>
          <p:nvPr/>
        </p:nvGrpSpPr>
        <p:grpSpPr>
          <a:xfrm>
            <a:off x="7166507" y="5297619"/>
            <a:ext cx="827850" cy="836775"/>
            <a:chOff x="8731657" y="5297619"/>
            <a:chExt cx="827850" cy="836775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93154" y="5297619"/>
              <a:ext cx="704857" cy="630527"/>
            </a:xfrm>
            <a:prstGeom prst="rect">
              <a:avLst/>
            </a:prstGeom>
          </p:spPr>
        </p:pic>
        <p:cxnSp>
          <p:nvCxnSpPr>
            <p:cNvPr id="44" name="Straight Connector 43"/>
            <p:cNvCxnSpPr/>
            <p:nvPr/>
          </p:nvCxnSpPr>
          <p:spPr>
            <a:xfrm>
              <a:off x="8731657" y="6134394"/>
              <a:ext cx="82785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C7287CB2-8083-EC40-B6D7-0AEAA6A0B39D}"/>
              </a:ext>
            </a:extLst>
          </p:cNvPr>
          <p:cNvSpPr/>
          <p:nvPr/>
        </p:nvSpPr>
        <p:spPr>
          <a:xfrm>
            <a:off x="-1" y="917815"/>
            <a:ext cx="1171575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0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2520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5061" y="6242400"/>
            <a:ext cx="10526232" cy="367788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algn="ctr"/>
            <a:r>
              <a:rPr lang="en-US" sz="2200" spc="50" dirty="0">
                <a:latin typeface="Calibri" charset="0"/>
                <a:ea typeface="Calibri" charset="0"/>
                <a:cs typeface="Calibri" charset="0"/>
              </a:rPr>
              <a:t>AL LADO DE LA CAFETERÍA ESTÁ LA TERRAZA 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50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52" name="Rectangle 51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es-ES_tradnl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TERRAZA</a:t>
              </a: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DC48D21-7ED2-A14C-BF1B-8C2906E6890C}"/>
              </a:ext>
            </a:extLst>
          </p:cNvPr>
          <p:cNvGrpSpPr/>
          <p:nvPr/>
        </p:nvGrpSpPr>
        <p:grpSpPr>
          <a:xfrm>
            <a:off x="4554172" y="5320852"/>
            <a:ext cx="1287608" cy="813542"/>
            <a:chOff x="5910146" y="5320852"/>
            <a:chExt cx="1287608" cy="813542"/>
          </a:xfrm>
        </p:grpSpPr>
        <p:cxnSp>
          <p:nvCxnSpPr>
            <p:cNvPr id="22" name="Straight Connector 21"/>
            <p:cNvCxnSpPr>
              <a:cxnSpLocks/>
            </p:cNvCxnSpPr>
            <p:nvPr/>
          </p:nvCxnSpPr>
          <p:spPr>
            <a:xfrm>
              <a:off x="5910146" y="6134394"/>
              <a:ext cx="1287608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70AB9825-74D3-8740-A168-9991022AE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60550" y="5320852"/>
              <a:ext cx="586800" cy="586800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07CCDE-0251-C04E-A49A-AE9191902986}"/>
              </a:ext>
            </a:extLst>
          </p:cNvPr>
          <p:cNvGrpSpPr/>
          <p:nvPr/>
        </p:nvGrpSpPr>
        <p:grpSpPr>
          <a:xfrm>
            <a:off x="5687163" y="5314368"/>
            <a:ext cx="1081168" cy="820026"/>
            <a:chOff x="5132366" y="5314368"/>
            <a:chExt cx="1081168" cy="820026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5354238" y="6134394"/>
              <a:ext cx="5400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oup 31"/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35" name="Picture 34"/>
              <p:cNvPicPr>
                <a:picLocks noChangeAspect="1"/>
              </p:cNvPicPr>
              <p:nvPr/>
            </p:nvPicPr>
            <p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36" name="Group 35"/>
          <p:cNvGrpSpPr/>
          <p:nvPr/>
        </p:nvGrpSpPr>
        <p:grpSpPr>
          <a:xfrm>
            <a:off x="2919417" y="5480507"/>
            <a:ext cx="915899" cy="653887"/>
            <a:chOff x="1373159" y="5480507"/>
            <a:chExt cx="915899" cy="653887"/>
          </a:xfrm>
        </p:grpSpPr>
        <p:cxnSp>
          <p:nvCxnSpPr>
            <p:cNvPr id="37" name="Straight Connector 36"/>
            <p:cNvCxnSpPr/>
            <p:nvPr/>
          </p:nvCxnSpPr>
          <p:spPr>
            <a:xfrm>
              <a:off x="1513397" y="6134394"/>
              <a:ext cx="63542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C53645BF-CCA2-9C40-865C-34B5EDE60361}"/>
                </a:ext>
              </a:extLst>
            </p:cNvPr>
            <p:cNvGrpSpPr/>
            <p:nvPr/>
          </p:nvGrpSpPr>
          <p:grpSpPr>
            <a:xfrm>
              <a:off x="1373159" y="5480507"/>
              <a:ext cx="915899" cy="431717"/>
              <a:chOff x="7757785" y="5886192"/>
              <a:chExt cx="508365" cy="239621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4B663E15-5102-194E-BA49-2889E127D71C}"/>
                  </a:ext>
                </a:extLst>
              </p:cNvPr>
              <p:cNvSpPr/>
              <p:nvPr/>
            </p:nvSpPr>
            <p:spPr>
              <a:xfrm>
                <a:off x="7757785" y="5886192"/>
                <a:ext cx="239621" cy="239621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0FF778D2-8018-254A-ACD4-739BE0310264}"/>
                  </a:ext>
                </a:extLst>
              </p:cNvPr>
              <p:cNvSpPr/>
              <p:nvPr/>
            </p:nvSpPr>
            <p:spPr>
              <a:xfrm>
                <a:off x="8026529" y="5886192"/>
                <a:ext cx="239621" cy="239621"/>
              </a:xfrm>
              <a:prstGeom prst="ellipse">
                <a:avLst/>
              </a:prstGeom>
              <a:solidFill>
                <a:srgbClr val="B448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</p:grpSp>
      <p:cxnSp>
        <p:nvCxnSpPr>
          <p:cNvPr id="42" name="Straight Connector 41"/>
          <p:cNvCxnSpPr/>
          <p:nvPr/>
        </p:nvCxnSpPr>
        <p:spPr>
          <a:xfrm>
            <a:off x="6909276" y="6134394"/>
            <a:ext cx="109139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0F5BDC30-9181-0344-B292-DDA017B75FAF}"/>
              </a:ext>
            </a:extLst>
          </p:cNvPr>
          <p:cNvSpPr/>
          <p:nvPr/>
        </p:nvSpPr>
        <p:spPr>
          <a:xfrm>
            <a:off x="0" y="917815"/>
            <a:ext cx="1200150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0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n 6" descr="Una silla de madera&#10;&#10;El contenido generado por IA puede ser incorrecto.">
            <a:extLst>
              <a:ext uri="{FF2B5EF4-FFF2-40B4-BE49-F238E27FC236}">
                <a16:creationId xmlns:a16="http://schemas.microsoft.com/office/drawing/2014/main" id="{E928C95C-0535-9033-B083-98DD38EE326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09276" y="4969409"/>
            <a:ext cx="1091398" cy="1104690"/>
          </a:xfrm>
          <a:prstGeom prst="rect">
            <a:avLst/>
          </a:prstGeom>
        </p:spPr>
      </p:pic>
      <p:pic>
        <p:nvPicPr>
          <p:cNvPr id="8" name="Imagen 7" descr="Una silla de madera&#10;&#10;El contenido generado por IA puede ser incorrecto.">
            <a:extLst>
              <a:ext uri="{FF2B5EF4-FFF2-40B4-BE49-F238E27FC236}">
                <a16:creationId xmlns:a16="http://schemas.microsoft.com/office/drawing/2014/main" id="{1DC1E3BB-8524-55BC-9CCC-E609B071B4E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46877" y="268841"/>
            <a:ext cx="6139995" cy="434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4483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92964" y="861766"/>
            <a:ext cx="10093911" cy="60030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13992" y="-427098"/>
            <a:ext cx="5057348" cy="821929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514707" y="240101"/>
            <a:ext cx="8872166" cy="382781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ts val="2800"/>
              </a:lnSpc>
            </a:pPr>
            <a:r>
              <a:rPr lang="es-ES" sz="2000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PLANO / </a:t>
            </a:r>
            <a:r>
              <a:rPr lang="es-ES" sz="2000" cap="all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caixaforum</a:t>
            </a:r>
            <a:r>
              <a:rPr lang="es-ES" sz="2000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 SEVILLA</a:t>
            </a:r>
            <a:endParaRPr lang="en-US" sz="2000" cap="all" dirty="0">
              <a:solidFill>
                <a:schemeClr val="tx1">
                  <a:lumMod val="85000"/>
                  <a:lumOff val="15000"/>
                </a:schemeClr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74526" y="1137271"/>
            <a:ext cx="2666966" cy="71670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>
              <a:lnSpc>
                <a:spcPts val="2800"/>
              </a:lnSpc>
            </a:pPr>
            <a:r>
              <a:rPr lang="en-US" sz="3000" b="1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Planta –2</a:t>
            </a:r>
          </a:p>
        </p:txBody>
      </p:sp>
      <p:cxnSp>
        <p:nvCxnSpPr>
          <p:cNvPr id="72" name="Straight Connector 71"/>
          <p:cNvCxnSpPr>
            <a:cxnSpLocks/>
          </p:cNvCxnSpPr>
          <p:nvPr/>
        </p:nvCxnSpPr>
        <p:spPr>
          <a:xfrm>
            <a:off x="674526" y="1553998"/>
            <a:ext cx="166633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9344025" y="6448333"/>
            <a:ext cx="1042848" cy="283022"/>
            <a:chOff x="9344025" y="6448333"/>
            <a:chExt cx="1042848" cy="283022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A1B81C03-FFB9-5543-A983-04F230AFA7DE}"/>
                </a:ext>
              </a:extLst>
            </p:cNvPr>
            <p:cNvSpPr/>
            <p:nvPr/>
          </p:nvSpPr>
          <p:spPr>
            <a:xfrm>
              <a:off x="9503628" y="6451508"/>
              <a:ext cx="883245" cy="279847"/>
            </a:xfrm>
            <a:prstGeom prst="rect">
              <a:avLst/>
            </a:prstGeom>
          </p:spPr>
          <p:txBody>
            <a:bodyPr wrap="square" lIns="0" tIns="0" rIns="0" bIns="0" anchor="t">
              <a:noAutofit/>
            </a:bodyPr>
            <a:lstStyle/>
            <a:p>
              <a:pPr>
                <a:lnSpc>
                  <a:spcPts val="900"/>
                </a:lnSpc>
              </a:pPr>
              <a:r>
                <a:rPr lang="es-ES_tradnl" sz="1000" b="1" cap="all" dirty="0">
                  <a:latin typeface="Calibri Light" charset="0"/>
                  <a:ea typeface="Calibri Light" charset="0"/>
                  <a:cs typeface="Calibri Light" charset="0"/>
                </a:rPr>
                <a:t>ESPACIO NO ACCESIBLE AL PÚBLICO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9344025" y="6448333"/>
              <a:ext cx="107447" cy="107447"/>
            </a:xfrm>
            <a:prstGeom prst="rect">
              <a:avLst/>
            </a:prstGeom>
            <a:solidFill>
              <a:srgbClr val="F2E4C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6791793" y="4968508"/>
            <a:ext cx="288304" cy="288304"/>
            <a:chOff x="3017129" y="1937388"/>
            <a:chExt cx="238513" cy="238513"/>
          </a:xfrm>
        </p:grpSpPr>
        <p:sp>
          <p:nvSpPr>
            <p:cNvPr id="103" name="Oval 102"/>
            <p:cNvSpPr/>
            <p:nvPr/>
          </p:nvSpPr>
          <p:spPr>
            <a:xfrm>
              <a:off x="3017129" y="1937388"/>
              <a:ext cx="238513" cy="23851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104" name="Picture 10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72358" y="1976745"/>
              <a:ext cx="152249" cy="152249"/>
            </a:xfrm>
            <a:prstGeom prst="rect">
              <a:avLst/>
            </a:prstGeom>
          </p:spPr>
        </p:pic>
      </p:grpSp>
      <p:sp>
        <p:nvSpPr>
          <p:cNvPr id="115" name="Rectangle 114"/>
          <p:cNvSpPr/>
          <p:nvPr/>
        </p:nvSpPr>
        <p:spPr>
          <a:xfrm>
            <a:off x="5449682" y="3147690"/>
            <a:ext cx="883245" cy="279847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lnSpc>
                <a:spcPts val="900"/>
              </a:lnSpc>
            </a:pPr>
            <a:r>
              <a:rPr lang="es-ES_tradnl" sz="1000" b="1" cap="all">
                <a:solidFill>
                  <a:srgbClr val="B44800"/>
                </a:solidFill>
                <a:latin typeface="Calibri Light" charset="0"/>
                <a:ea typeface="Calibri Light" charset="0"/>
                <a:cs typeface="Calibri Light" charset="0"/>
              </a:rPr>
              <a:t>Acceso a planta –1</a:t>
            </a:r>
          </a:p>
        </p:txBody>
      </p:sp>
      <p:pic>
        <p:nvPicPr>
          <p:cNvPr id="116" name="Picture 115"/>
          <p:cNvPicPr>
            <a:picLocks noChangeAspect="1"/>
          </p:cNvPicPr>
          <p:nvPr/>
        </p:nvPicPr>
        <p:blipFill>
          <a:blip r:embed="rId4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67551" y="3153893"/>
            <a:ext cx="240728" cy="240728"/>
          </a:xfrm>
          <a:prstGeom prst="rect">
            <a:avLst/>
          </a:prstGeom>
        </p:spPr>
      </p:pic>
      <p:grpSp>
        <p:nvGrpSpPr>
          <p:cNvPr id="124" name="Group 123"/>
          <p:cNvGrpSpPr/>
          <p:nvPr/>
        </p:nvGrpSpPr>
        <p:grpSpPr>
          <a:xfrm>
            <a:off x="4277155" y="2590782"/>
            <a:ext cx="288304" cy="288304"/>
            <a:chOff x="3017129" y="1937388"/>
            <a:chExt cx="238513" cy="238513"/>
          </a:xfrm>
        </p:grpSpPr>
        <p:sp>
          <p:nvSpPr>
            <p:cNvPr id="125" name="Oval 124"/>
            <p:cNvSpPr/>
            <p:nvPr/>
          </p:nvSpPr>
          <p:spPr>
            <a:xfrm>
              <a:off x="3017129" y="1937388"/>
              <a:ext cx="238513" cy="23851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126" name="Picture 12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72358" y="1976745"/>
              <a:ext cx="152249" cy="152249"/>
            </a:xfrm>
            <a:prstGeom prst="rect">
              <a:avLst/>
            </a:prstGeom>
          </p:spPr>
        </p:pic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1E45F4F3-B829-4842-A5A6-26827D551B22}"/>
              </a:ext>
            </a:extLst>
          </p:cNvPr>
          <p:cNvGrpSpPr/>
          <p:nvPr/>
        </p:nvGrpSpPr>
        <p:grpSpPr>
          <a:xfrm>
            <a:off x="3820499" y="2696990"/>
            <a:ext cx="288304" cy="288304"/>
            <a:chOff x="8451148" y="3707635"/>
            <a:chExt cx="288304" cy="288304"/>
          </a:xfrm>
        </p:grpSpPr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4FCD22C6-BBC8-F44F-8D3E-C90871AA65B6}"/>
                </a:ext>
              </a:extLst>
            </p:cNvPr>
            <p:cNvSpPr/>
            <p:nvPr/>
          </p:nvSpPr>
          <p:spPr>
            <a:xfrm>
              <a:off x="8451148" y="3707635"/>
              <a:ext cx="288304" cy="28830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136" name="Picture 135">
              <a:extLst>
                <a:ext uri="{FF2B5EF4-FFF2-40B4-BE49-F238E27FC236}">
                  <a16:creationId xmlns:a16="http://schemas.microsoft.com/office/drawing/2014/main" id="{0F93E5AD-411E-EF44-ABEF-B534CF8D8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91335" y="3758785"/>
              <a:ext cx="207931" cy="186003"/>
            </a:xfrm>
            <a:prstGeom prst="rect">
              <a:avLst/>
            </a:prstGeom>
          </p:spPr>
        </p:pic>
      </p:grpSp>
      <p:pic>
        <p:nvPicPr>
          <p:cNvPr id="67" name="Picture 66">
            <a:extLst>
              <a:ext uri="{FF2B5EF4-FFF2-40B4-BE49-F238E27FC236}">
                <a16:creationId xmlns:a16="http://schemas.microsoft.com/office/drawing/2014/main" id="{1991F88B-A2C1-FC4A-B45A-681FC67D686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1279" y="1632419"/>
            <a:ext cx="315220" cy="315220"/>
          </a:xfrm>
          <a:prstGeom prst="rect">
            <a:avLst/>
          </a:prstGeom>
        </p:spPr>
      </p:pic>
      <p:sp>
        <p:nvSpPr>
          <p:cNvPr id="68" name="Rectangle 67"/>
          <p:cNvSpPr/>
          <p:nvPr/>
        </p:nvSpPr>
        <p:spPr>
          <a:xfrm>
            <a:off x="7937267" y="2032182"/>
            <a:ext cx="883245" cy="27984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900"/>
              </a:lnSpc>
            </a:pPr>
            <a:r>
              <a:rPr lang="es-ES_tradnl" sz="1000" b="1" cap="all">
                <a:latin typeface="Calibri Light" charset="0"/>
                <a:ea typeface="Calibri Light" charset="0"/>
                <a:cs typeface="Calibri Light" charset="0"/>
              </a:rPr>
              <a:t>Sala 1 de exposiciones</a:t>
            </a: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1991F88B-A2C1-FC4A-B45A-681FC67D686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1279" y="3560267"/>
            <a:ext cx="315220" cy="315220"/>
          </a:xfrm>
          <a:prstGeom prst="rect">
            <a:avLst/>
          </a:prstGeom>
        </p:spPr>
      </p:pic>
      <p:sp>
        <p:nvSpPr>
          <p:cNvPr id="70" name="Rectangle 69"/>
          <p:cNvSpPr/>
          <p:nvPr/>
        </p:nvSpPr>
        <p:spPr>
          <a:xfrm>
            <a:off x="7937267" y="3960030"/>
            <a:ext cx="883245" cy="27984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900"/>
              </a:lnSpc>
            </a:pPr>
            <a:r>
              <a:rPr lang="es-ES_tradnl" sz="1000" b="1" cap="all">
                <a:latin typeface="Calibri Light" charset="0"/>
                <a:ea typeface="Calibri Light" charset="0"/>
                <a:cs typeface="Calibri Light" charset="0"/>
              </a:rPr>
              <a:t>Sala 2 de exposiciones</a:t>
            </a:r>
          </a:p>
        </p:txBody>
      </p:sp>
      <p:sp>
        <p:nvSpPr>
          <p:cNvPr id="71" name="Rectangle 70"/>
          <p:cNvSpPr/>
          <p:nvPr/>
        </p:nvSpPr>
        <p:spPr>
          <a:xfrm>
            <a:off x="5187534" y="2018879"/>
            <a:ext cx="883245" cy="27984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900"/>
              </a:lnSpc>
            </a:pPr>
            <a:r>
              <a:rPr lang="es-ES_tradnl" sz="1000" b="1" cap="all">
                <a:latin typeface="Calibri Light" charset="0"/>
                <a:ea typeface="Calibri Light" charset="0"/>
                <a:cs typeface="Calibri Light" charset="0"/>
              </a:rPr>
              <a:t>auditorio</a:t>
            </a: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5136" y="1517960"/>
            <a:ext cx="412525" cy="412525"/>
          </a:xfrm>
          <a:prstGeom prst="rect">
            <a:avLst/>
          </a:prstGeom>
        </p:spPr>
      </p:pic>
      <p:sp>
        <p:nvSpPr>
          <p:cNvPr id="79" name="Rectangle 78"/>
          <p:cNvSpPr/>
          <p:nvPr/>
        </p:nvSpPr>
        <p:spPr>
          <a:xfrm>
            <a:off x="4782677" y="4015609"/>
            <a:ext cx="505238" cy="240729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>
              <a:lnSpc>
                <a:spcPts val="900"/>
              </a:lnSpc>
            </a:pPr>
            <a:r>
              <a:rPr lang="en-US" sz="1000" b="1" cap="all" dirty="0">
                <a:latin typeface="Calibri Light" charset="0"/>
                <a:ea typeface="Calibri Light" charset="0"/>
                <a:cs typeface="Calibri Light" charset="0"/>
              </a:rPr>
              <a:t>Tienda-LIBRERÍA</a:t>
            </a:r>
          </a:p>
        </p:txBody>
      </p:sp>
      <p:grpSp>
        <p:nvGrpSpPr>
          <p:cNvPr id="83" name="Group 82"/>
          <p:cNvGrpSpPr/>
          <p:nvPr/>
        </p:nvGrpSpPr>
        <p:grpSpPr>
          <a:xfrm>
            <a:off x="5709524" y="4274464"/>
            <a:ext cx="876701" cy="615102"/>
            <a:chOff x="4861807" y="2365580"/>
            <a:chExt cx="876701" cy="615102"/>
          </a:xfrm>
        </p:grpSpPr>
        <p:sp>
          <p:nvSpPr>
            <p:cNvPr id="84" name="Rectangle 83"/>
            <p:cNvSpPr/>
            <p:nvPr/>
          </p:nvSpPr>
          <p:spPr>
            <a:xfrm>
              <a:off x="4875274" y="2706239"/>
              <a:ext cx="863234" cy="27444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anchor="b">
              <a:noAutofit/>
            </a:bodyPr>
            <a:lstStyle/>
            <a:p>
              <a:pPr>
                <a:lnSpc>
                  <a:spcPts val="900"/>
                </a:lnSpc>
              </a:pPr>
              <a:r>
                <a:rPr lang="es-ES_tradnl" sz="1000" b="1" cap="all" dirty="0">
                  <a:solidFill>
                    <a:srgbClr val="B44800"/>
                  </a:solidFill>
                  <a:latin typeface="Calibri Light" charset="0"/>
                  <a:ea typeface="Calibri Light" charset="0"/>
                  <a:cs typeface="Calibri Light" charset="0"/>
                </a:rPr>
                <a:t>PUNTO DE</a:t>
              </a:r>
              <a:br>
                <a:rPr lang="es-ES_tradnl" sz="1000" b="1" cap="all" dirty="0">
                  <a:solidFill>
                    <a:srgbClr val="B44800"/>
                  </a:solidFill>
                  <a:latin typeface="Calibri Light" charset="0"/>
                  <a:ea typeface="Calibri Light" charset="0"/>
                  <a:cs typeface="Calibri Light" charset="0"/>
                </a:rPr>
              </a:br>
              <a:r>
                <a:rPr lang="es-ES_tradnl" sz="1000" b="1" cap="all" dirty="0">
                  <a:solidFill>
                    <a:srgbClr val="B44800"/>
                  </a:solidFill>
                  <a:latin typeface="Calibri Light" charset="0"/>
                  <a:ea typeface="Calibri Light" charset="0"/>
                  <a:cs typeface="Calibri Light" charset="0"/>
                </a:rPr>
                <a:t>información</a:t>
              </a:r>
            </a:p>
          </p:txBody>
        </p:sp>
        <p:sp>
          <p:nvSpPr>
            <p:cNvPr id="85" name="Oval 84"/>
            <p:cNvSpPr/>
            <p:nvPr/>
          </p:nvSpPr>
          <p:spPr>
            <a:xfrm>
              <a:off x="4861807" y="2365580"/>
              <a:ext cx="288304" cy="288304"/>
            </a:xfrm>
            <a:prstGeom prst="ellipse">
              <a:avLst/>
            </a:prstGeom>
            <a:solidFill>
              <a:srgbClr val="B44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id="{C92D2431-F3EE-D141-BBDD-A28175EC948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5917" y="2413818"/>
              <a:ext cx="178636" cy="178636"/>
            </a:xfrm>
            <a:prstGeom prst="rect">
              <a:avLst/>
            </a:prstGeom>
          </p:spPr>
        </p:pic>
      </p:grpSp>
      <p:pic>
        <p:nvPicPr>
          <p:cNvPr id="89" name="Picture 88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3440" y="3966329"/>
            <a:ext cx="255720" cy="255720"/>
          </a:xfrm>
          <a:prstGeom prst="rect">
            <a:avLst/>
          </a:prstGeom>
        </p:spPr>
      </p:pic>
      <p:grpSp>
        <p:nvGrpSpPr>
          <p:cNvPr id="90" name="Group 89">
            <a:extLst>
              <a:ext uri="{FF2B5EF4-FFF2-40B4-BE49-F238E27FC236}">
                <a16:creationId xmlns:a16="http://schemas.microsoft.com/office/drawing/2014/main" id="{89D0CFAB-E332-C942-A194-15477B8F52CC}"/>
              </a:ext>
            </a:extLst>
          </p:cNvPr>
          <p:cNvGrpSpPr/>
          <p:nvPr/>
        </p:nvGrpSpPr>
        <p:grpSpPr>
          <a:xfrm>
            <a:off x="4230951" y="3217738"/>
            <a:ext cx="288304" cy="288304"/>
            <a:chOff x="2145998" y="2159559"/>
            <a:chExt cx="238513" cy="238513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C4C95D6C-38E5-F94B-9FC4-436341137843}"/>
                </a:ext>
              </a:extLst>
            </p:cNvPr>
            <p:cNvSpPr/>
            <p:nvPr/>
          </p:nvSpPr>
          <p:spPr>
            <a:xfrm>
              <a:off x="2145998" y="2159559"/>
              <a:ext cx="238513" cy="23851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93" name="Picture 92">
              <a:extLst>
                <a:ext uri="{FF2B5EF4-FFF2-40B4-BE49-F238E27FC236}">
                  <a16:creationId xmlns:a16="http://schemas.microsoft.com/office/drawing/2014/main" id="{F2E47D94-5047-B749-A101-DBAB015DFC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20982"/>
            <a:stretch/>
          </p:blipFill>
          <p:spPr>
            <a:xfrm>
              <a:off x="2172709" y="2177637"/>
              <a:ext cx="168587" cy="213352"/>
            </a:xfrm>
            <a:prstGeom prst="rect">
              <a:avLst/>
            </a:prstGeom>
          </p:spPr>
        </p:pic>
      </p:grpSp>
      <p:grpSp>
        <p:nvGrpSpPr>
          <p:cNvPr id="166" name="Group 165"/>
          <p:cNvGrpSpPr/>
          <p:nvPr/>
        </p:nvGrpSpPr>
        <p:grpSpPr>
          <a:xfrm>
            <a:off x="3820498" y="3389179"/>
            <a:ext cx="288304" cy="288304"/>
            <a:chOff x="2660144" y="2168158"/>
            <a:chExt cx="238513" cy="238513"/>
          </a:xfrm>
        </p:grpSpPr>
        <p:sp>
          <p:nvSpPr>
            <p:cNvPr id="170" name="Oval 169"/>
            <p:cNvSpPr/>
            <p:nvPr/>
          </p:nvSpPr>
          <p:spPr>
            <a:xfrm>
              <a:off x="2660144" y="2168158"/>
              <a:ext cx="238513" cy="23851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171" name="Picture 170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92468" y="2217168"/>
              <a:ext cx="172021" cy="153880"/>
            </a:xfrm>
            <a:prstGeom prst="rect">
              <a:avLst/>
            </a:prstGeom>
          </p:spPr>
        </p:pic>
      </p:grpSp>
      <p:grpSp>
        <p:nvGrpSpPr>
          <p:cNvPr id="173" name="Group 172"/>
          <p:cNvGrpSpPr/>
          <p:nvPr/>
        </p:nvGrpSpPr>
        <p:grpSpPr>
          <a:xfrm>
            <a:off x="4966832" y="2890299"/>
            <a:ext cx="288304" cy="288304"/>
            <a:chOff x="4033255" y="3882927"/>
            <a:chExt cx="238513" cy="238513"/>
          </a:xfrm>
        </p:grpSpPr>
        <p:sp>
          <p:nvSpPr>
            <p:cNvPr id="174" name="Oval 173"/>
            <p:cNvSpPr/>
            <p:nvPr/>
          </p:nvSpPr>
          <p:spPr>
            <a:xfrm>
              <a:off x="4033255" y="3882927"/>
              <a:ext cx="238513" cy="23851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175" name="Picture 174"/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48897" y="3901953"/>
              <a:ext cx="207227" cy="192909"/>
            </a:xfrm>
            <a:prstGeom prst="rect">
              <a:avLst/>
            </a:prstGeom>
          </p:spPr>
        </p:pic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EA23E5CF-180C-0545-9334-E15442B9C419}"/>
              </a:ext>
            </a:extLst>
          </p:cNvPr>
          <p:cNvGrpSpPr/>
          <p:nvPr/>
        </p:nvGrpSpPr>
        <p:grpSpPr>
          <a:xfrm>
            <a:off x="4966057" y="3294453"/>
            <a:ext cx="288304" cy="288304"/>
            <a:chOff x="3369529" y="2915261"/>
            <a:chExt cx="288304" cy="288304"/>
          </a:xfrm>
        </p:grpSpPr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CE8180A2-70A4-D148-AD22-A20C77154B7C}"/>
                </a:ext>
              </a:extLst>
            </p:cNvPr>
            <p:cNvSpPr/>
            <p:nvPr/>
          </p:nvSpPr>
          <p:spPr>
            <a:xfrm>
              <a:off x="3369529" y="2915261"/>
              <a:ext cx="288304" cy="28830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178" name="Picture 22">
              <a:extLst>
                <a:ext uri="{FF2B5EF4-FFF2-40B4-BE49-F238E27FC236}">
                  <a16:creationId xmlns:a16="http://schemas.microsoft.com/office/drawing/2014/main" id="{B64DD688-6AC1-6B40-A1E4-6D80ADB6FF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5195"/>
            <a:stretch/>
          </p:blipFill>
          <p:spPr>
            <a:xfrm>
              <a:off x="3407573" y="2974063"/>
              <a:ext cx="204248" cy="152787"/>
            </a:xfrm>
            <a:prstGeom prst="rect">
              <a:avLst/>
            </a:prstGeom>
          </p:spPr>
        </p:pic>
      </p:grpSp>
      <p:grpSp>
        <p:nvGrpSpPr>
          <p:cNvPr id="8" name="Group 7"/>
          <p:cNvGrpSpPr/>
          <p:nvPr/>
        </p:nvGrpSpPr>
        <p:grpSpPr>
          <a:xfrm>
            <a:off x="7111361" y="4184521"/>
            <a:ext cx="288305" cy="572364"/>
            <a:chOff x="7509118" y="4323160"/>
            <a:chExt cx="288305" cy="572364"/>
          </a:xfrm>
        </p:grpSpPr>
        <p:grpSp>
          <p:nvGrpSpPr>
            <p:cNvPr id="187" name="Group 186"/>
            <p:cNvGrpSpPr/>
            <p:nvPr/>
          </p:nvGrpSpPr>
          <p:grpSpPr>
            <a:xfrm>
              <a:off x="7509118" y="4323160"/>
              <a:ext cx="288305" cy="572364"/>
              <a:chOff x="5167192" y="5283980"/>
              <a:chExt cx="288305" cy="572364"/>
            </a:xfrm>
          </p:grpSpPr>
          <p:sp>
            <p:nvSpPr>
              <p:cNvPr id="188" name="Rounded Rectangle 187"/>
              <p:cNvSpPr/>
              <p:nvPr/>
            </p:nvSpPr>
            <p:spPr>
              <a:xfrm>
                <a:off x="5167192" y="5415832"/>
                <a:ext cx="288305" cy="33140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93" name="Oval 192"/>
              <p:cNvSpPr/>
              <p:nvPr/>
            </p:nvSpPr>
            <p:spPr>
              <a:xfrm>
                <a:off x="5167192" y="5283980"/>
                <a:ext cx="288304" cy="28830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91" name="Oval 190"/>
              <p:cNvSpPr/>
              <p:nvPr/>
            </p:nvSpPr>
            <p:spPr>
              <a:xfrm>
                <a:off x="5167192" y="5568040"/>
                <a:ext cx="288304" cy="28830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pic>
          <p:nvPicPr>
            <p:cNvPr id="197" name="Picture 196"/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15835" y="4359162"/>
              <a:ext cx="250487" cy="233180"/>
            </a:xfrm>
            <a:prstGeom prst="rect">
              <a:avLst/>
            </a:prstGeom>
          </p:spPr>
        </p:pic>
        <p:pic>
          <p:nvPicPr>
            <p:cNvPr id="198" name="Picture 22">
              <a:extLst>
                <a:ext uri="{FF2B5EF4-FFF2-40B4-BE49-F238E27FC236}">
                  <a16:creationId xmlns:a16="http://schemas.microsoft.com/office/drawing/2014/main" id="{B64DD688-6AC1-6B40-A1E4-6D80ADB6FF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5195"/>
            <a:stretch/>
          </p:blipFill>
          <p:spPr>
            <a:xfrm>
              <a:off x="7545151" y="4648504"/>
              <a:ext cx="204248" cy="152787"/>
            </a:xfrm>
            <a:prstGeom prst="rect">
              <a:avLst/>
            </a:prstGeom>
          </p:spPr>
        </p:pic>
      </p:grpSp>
      <p:sp>
        <p:nvSpPr>
          <p:cNvPr id="80" name="Rectangle 79">
            <a:extLst>
              <a:ext uri="{FF2B5EF4-FFF2-40B4-BE49-F238E27FC236}">
                <a16:creationId xmlns:a16="http://schemas.microsoft.com/office/drawing/2014/main" id="{F454613A-FE64-A84C-B1A2-CCCB96B8536E}"/>
              </a:ext>
            </a:extLst>
          </p:cNvPr>
          <p:cNvSpPr/>
          <p:nvPr/>
        </p:nvSpPr>
        <p:spPr>
          <a:xfrm>
            <a:off x="6668714" y="6343078"/>
            <a:ext cx="883245" cy="279847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ts val="900"/>
              </a:lnSpc>
            </a:pPr>
            <a:r>
              <a:rPr lang="en-US" sz="1000" b="1" cap="all" dirty="0">
                <a:solidFill>
                  <a:srgbClr val="B44800"/>
                </a:solidFill>
                <a:latin typeface="Calibri Light" charset="0"/>
                <a:ea typeface="Calibri Light" charset="0"/>
                <a:cs typeface="Calibri Light" charset="0"/>
              </a:rPr>
              <a:t>Entrada a caixaforum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D985BC3-2E2E-1244-8791-E769FADA1178}"/>
              </a:ext>
            </a:extLst>
          </p:cNvPr>
          <p:cNvGrpSpPr/>
          <p:nvPr/>
        </p:nvGrpSpPr>
        <p:grpSpPr>
          <a:xfrm rot="17932084">
            <a:off x="7255515" y="5981233"/>
            <a:ext cx="288304" cy="288304"/>
            <a:chOff x="4044404" y="3117279"/>
            <a:chExt cx="288304" cy="288304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6D1356C3-9D77-764D-A46F-620B13403B90}"/>
                </a:ext>
              </a:extLst>
            </p:cNvPr>
            <p:cNvSpPr/>
            <p:nvPr/>
          </p:nvSpPr>
          <p:spPr>
            <a:xfrm>
              <a:off x="4044404" y="3117279"/>
              <a:ext cx="288304" cy="288304"/>
            </a:xfrm>
            <a:prstGeom prst="ellipse">
              <a:avLst/>
            </a:prstGeom>
            <a:solidFill>
              <a:srgbClr val="B44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87" name="Picture 86">
              <a:extLst>
                <a:ext uri="{FF2B5EF4-FFF2-40B4-BE49-F238E27FC236}">
                  <a16:creationId xmlns:a16="http://schemas.microsoft.com/office/drawing/2014/main" id="{D21499B3-887B-164F-A62F-B9029B6AF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9142" y="3162017"/>
              <a:ext cx="198826" cy="198826"/>
            </a:xfrm>
            <a:prstGeom prst="rect">
              <a:avLst/>
            </a:prstGeom>
          </p:spPr>
        </p:pic>
      </p:grpSp>
      <p:sp>
        <p:nvSpPr>
          <p:cNvPr id="95" name="Rectangle 94">
            <a:extLst>
              <a:ext uri="{FF2B5EF4-FFF2-40B4-BE49-F238E27FC236}">
                <a16:creationId xmlns:a16="http://schemas.microsoft.com/office/drawing/2014/main" id="{BA1847F9-69C8-EC4A-B748-12648836A168}"/>
              </a:ext>
            </a:extLst>
          </p:cNvPr>
          <p:cNvSpPr/>
          <p:nvPr/>
        </p:nvSpPr>
        <p:spPr>
          <a:xfrm>
            <a:off x="5938543" y="3529817"/>
            <a:ext cx="883245" cy="27984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900"/>
              </a:lnSpc>
            </a:pPr>
            <a:r>
              <a:rPr lang="en-US" sz="1000" b="1" i="1" cap="all" dirty="0">
                <a:latin typeface="Calibri Light" charset="0"/>
                <a:ea typeface="Calibri Light" charset="0"/>
                <a:cs typeface="Calibri Light" charset="0"/>
              </a:rPr>
              <a:t>Hall</a:t>
            </a:r>
            <a:r>
              <a:rPr lang="en-US" sz="1000" b="1" cap="all" dirty="0">
                <a:latin typeface="Calibri Light" charset="0"/>
                <a:ea typeface="Calibri Light" charset="0"/>
                <a:cs typeface="Calibri Light" charset="0"/>
              </a:rPr>
              <a:t> </a:t>
            </a:r>
            <a:br>
              <a:rPr lang="en-US" sz="1000" b="1" cap="all" dirty="0">
                <a:latin typeface="Calibri Light" charset="0"/>
                <a:ea typeface="Calibri Light" charset="0"/>
                <a:cs typeface="Calibri Light" charset="0"/>
              </a:rPr>
            </a:br>
            <a:r>
              <a:rPr lang="en-US" sz="1000" b="1" cap="all" dirty="0">
                <a:latin typeface="Calibri Light" charset="0"/>
                <a:ea typeface="Calibri Light" charset="0"/>
                <a:cs typeface="Calibri Light" charset="0"/>
              </a:rPr>
              <a:t>PRINCIPAL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C71D0E5F-CA4A-714C-98B8-F74312A52002}"/>
              </a:ext>
            </a:extLst>
          </p:cNvPr>
          <p:cNvSpPr/>
          <p:nvPr/>
        </p:nvSpPr>
        <p:spPr>
          <a:xfrm>
            <a:off x="6288092" y="2956243"/>
            <a:ext cx="727024" cy="28830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900"/>
              </a:lnSpc>
            </a:pPr>
            <a:r>
              <a:rPr lang="en-US" sz="1000" b="1" cap="all" dirty="0">
                <a:latin typeface="Calibri Light" charset="0"/>
                <a:ea typeface="Calibri Light" charset="0"/>
                <a:cs typeface="Calibri Light" charset="0"/>
              </a:rPr>
              <a:t>ZONA RELAJADA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9BE9DE3C-76D6-8C44-921F-2E7FF99AB2E0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33745" y="5951419"/>
            <a:ext cx="1897200" cy="814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8513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92964" y="861766"/>
            <a:ext cx="10093911" cy="60030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06308" y="-409657"/>
            <a:ext cx="5057348" cy="821515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514707" y="240101"/>
            <a:ext cx="8872166" cy="382781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ts val="2800"/>
              </a:lnSpc>
            </a:pPr>
            <a:r>
              <a:rPr lang="es-ES" sz="2000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PLANO / caixaforum SEVILLA</a:t>
            </a:r>
            <a:endParaRPr lang="en-US" sz="2000" cap="all" dirty="0">
              <a:solidFill>
                <a:schemeClr val="tx1">
                  <a:lumMod val="85000"/>
                  <a:lumOff val="15000"/>
                </a:schemeClr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74526" y="1137271"/>
            <a:ext cx="2666966" cy="71670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>
              <a:lnSpc>
                <a:spcPts val="2800"/>
              </a:lnSpc>
            </a:pPr>
            <a:r>
              <a:rPr lang="en-US" sz="3000" b="1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Planta –1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9344025" y="6448333"/>
            <a:ext cx="1042848" cy="283022"/>
            <a:chOff x="9344025" y="6448333"/>
            <a:chExt cx="1042848" cy="283022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A1B81C03-FFB9-5543-A983-04F230AFA7DE}"/>
                </a:ext>
              </a:extLst>
            </p:cNvPr>
            <p:cNvSpPr/>
            <p:nvPr/>
          </p:nvSpPr>
          <p:spPr>
            <a:xfrm>
              <a:off x="9503628" y="6451508"/>
              <a:ext cx="883245" cy="279847"/>
            </a:xfrm>
            <a:prstGeom prst="rect">
              <a:avLst/>
            </a:prstGeom>
          </p:spPr>
          <p:txBody>
            <a:bodyPr wrap="square" lIns="0" tIns="0" rIns="0" bIns="0" anchor="t">
              <a:noAutofit/>
            </a:bodyPr>
            <a:lstStyle/>
            <a:p>
              <a:pPr>
                <a:lnSpc>
                  <a:spcPts val="900"/>
                </a:lnSpc>
              </a:pPr>
              <a:r>
                <a:rPr lang="es-ES_tradnl" sz="1000" b="1" cap="all" dirty="0">
                  <a:latin typeface="Calibri Light" charset="0"/>
                  <a:ea typeface="Calibri Light" charset="0"/>
                  <a:cs typeface="Calibri Light" charset="0"/>
                </a:rPr>
                <a:t>ESPACIO NO ACCESIBLE AL PÚBLICO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9344025" y="6448333"/>
              <a:ext cx="107447" cy="107447"/>
            </a:xfrm>
            <a:prstGeom prst="rect">
              <a:avLst/>
            </a:prstGeom>
            <a:solidFill>
              <a:srgbClr val="F2E4C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4899230" y="2880428"/>
            <a:ext cx="288304" cy="288304"/>
            <a:chOff x="4033255" y="3882927"/>
            <a:chExt cx="238513" cy="238513"/>
          </a:xfrm>
        </p:grpSpPr>
        <p:sp>
          <p:nvSpPr>
            <p:cNvPr id="118" name="Oval 117"/>
            <p:cNvSpPr/>
            <p:nvPr/>
          </p:nvSpPr>
          <p:spPr>
            <a:xfrm>
              <a:off x="4033255" y="3882927"/>
              <a:ext cx="238513" cy="23851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119" name="Picture 11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48897" y="3901953"/>
              <a:ext cx="207227" cy="192909"/>
            </a:xfrm>
            <a:prstGeom prst="rect">
              <a:avLst/>
            </a:prstGeom>
          </p:spPr>
        </p:pic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EA23E5CF-180C-0545-9334-E15442B9C419}"/>
              </a:ext>
            </a:extLst>
          </p:cNvPr>
          <p:cNvGrpSpPr/>
          <p:nvPr/>
        </p:nvGrpSpPr>
        <p:grpSpPr>
          <a:xfrm>
            <a:off x="4899230" y="3394622"/>
            <a:ext cx="288304" cy="288304"/>
            <a:chOff x="3369529" y="2915261"/>
            <a:chExt cx="288304" cy="288304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CE8180A2-70A4-D148-AD22-A20C77154B7C}"/>
                </a:ext>
              </a:extLst>
            </p:cNvPr>
            <p:cNvSpPr/>
            <p:nvPr/>
          </p:nvSpPr>
          <p:spPr>
            <a:xfrm>
              <a:off x="3369529" y="2915261"/>
              <a:ext cx="288304" cy="28830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122" name="Picture 22">
              <a:extLst>
                <a:ext uri="{FF2B5EF4-FFF2-40B4-BE49-F238E27FC236}">
                  <a16:creationId xmlns:a16="http://schemas.microsoft.com/office/drawing/2014/main" id="{B64DD688-6AC1-6B40-A1E4-6D80ADB6FF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5195"/>
            <a:stretch/>
          </p:blipFill>
          <p:spPr>
            <a:xfrm>
              <a:off x="3407573" y="2974063"/>
              <a:ext cx="204248" cy="152787"/>
            </a:xfrm>
            <a:prstGeom prst="rect">
              <a:avLst/>
            </a:prstGeom>
          </p:spPr>
        </p:pic>
      </p:grpSp>
      <p:sp>
        <p:nvSpPr>
          <p:cNvPr id="123" name="Rectangle 122"/>
          <p:cNvSpPr/>
          <p:nvPr/>
        </p:nvSpPr>
        <p:spPr>
          <a:xfrm>
            <a:off x="3489919" y="1874470"/>
            <a:ext cx="883245" cy="27984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900"/>
              </a:lnSpc>
            </a:pPr>
            <a:r>
              <a:rPr lang="en-US" sz="1000" b="1" i="1" cap="all" dirty="0">
                <a:latin typeface="Calibri Light" charset="0"/>
                <a:ea typeface="Calibri Light" charset="0"/>
                <a:cs typeface="Calibri Light" charset="0"/>
              </a:rPr>
              <a:t>foyer</a:t>
            </a:r>
          </a:p>
        </p:txBody>
      </p:sp>
      <p:grpSp>
        <p:nvGrpSpPr>
          <p:cNvPr id="124" name="Group 123"/>
          <p:cNvGrpSpPr/>
          <p:nvPr/>
        </p:nvGrpSpPr>
        <p:grpSpPr>
          <a:xfrm>
            <a:off x="4045419" y="2534930"/>
            <a:ext cx="288304" cy="288304"/>
            <a:chOff x="3017129" y="1937388"/>
            <a:chExt cx="238513" cy="238513"/>
          </a:xfrm>
        </p:grpSpPr>
        <p:sp>
          <p:nvSpPr>
            <p:cNvPr id="125" name="Oval 124"/>
            <p:cNvSpPr/>
            <p:nvPr/>
          </p:nvSpPr>
          <p:spPr>
            <a:xfrm>
              <a:off x="3017129" y="1937388"/>
              <a:ext cx="238513" cy="23851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126" name="Picture 125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72358" y="1976745"/>
              <a:ext cx="152249" cy="152249"/>
            </a:xfrm>
            <a:prstGeom prst="rect">
              <a:avLst/>
            </a:prstGeom>
          </p:spPr>
        </p:pic>
      </p:grpSp>
      <p:sp>
        <p:nvSpPr>
          <p:cNvPr id="131" name="Rectangle 130"/>
          <p:cNvSpPr/>
          <p:nvPr/>
        </p:nvSpPr>
        <p:spPr>
          <a:xfrm>
            <a:off x="2790886" y="3921618"/>
            <a:ext cx="1120784" cy="41627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anchor="ctr">
            <a:noAutofit/>
          </a:bodyPr>
          <a:lstStyle/>
          <a:p>
            <a:pPr>
              <a:lnSpc>
                <a:spcPts val="900"/>
              </a:lnSpc>
            </a:pPr>
            <a:r>
              <a:rPr lang="es-ES" sz="1000" b="1" cap="all" dirty="0">
                <a:solidFill>
                  <a:srgbClr val="B44800"/>
                </a:solidFill>
                <a:latin typeface="Calibri Light" charset="0"/>
                <a:ea typeface="Calibri Light" charset="0"/>
                <a:cs typeface="Calibri Light" charset="0"/>
              </a:rPr>
              <a:t>Acceso a la  cafetería Y </a:t>
            </a:r>
            <a:br>
              <a:rPr lang="es-ES" sz="1000" b="1" cap="all" dirty="0">
                <a:solidFill>
                  <a:srgbClr val="B44800"/>
                </a:solidFill>
                <a:latin typeface="Calibri Light" charset="0"/>
                <a:ea typeface="Calibri Light" charset="0"/>
                <a:cs typeface="Calibri Light" charset="0"/>
              </a:rPr>
            </a:br>
            <a:r>
              <a:rPr lang="es-ES" sz="1000" b="1" cap="all" dirty="0">
                <a:solidFill>
                  <a:srgbClr val="B44800"/>
                </a:solidFill>
                <a:latin typeface="Calibri Light" charset="0"/>
                <a:ea typeface="Calibri Light" charset="0"/>
                <a:cs typeface="Calibri Light" charset="0"/>
              </a:rPr>
              <a:t>A LA TERRAZA</a:t>
            </a:r>
          </a:p>
        </p:txBody>
      </p:sp>
      <p:pic>
        <p:nvPicPr>
          <p:cNvPr id="132" name="Picture 131"/>
          <p:cNvPicPr>
            <a:picLocks noChangeAspect="1"/>
          </p:cNvPicPr>
          <p:nvPr/>
        </p:nvPicPr>
        <p:blipFill>
          <a:blip r:embed="rId6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074421">
            <a:off x="2549174" y="4140910"/>
            <a:ext cx="240728" cy="240728"/>
          </a:xfrm>
          <a:prstGeom prst="rect">
            <a:avLst/>
          </a:prstGeom>
        </p:spPr>
      </p:pic>
      <p:sp>
        <p:nvSpPr>
          <p:cNvPr id="133" name="Rectangle 132"/>
          <p:cNvSpPr/>
          <p:nvPr/>
        </p:nvSpPr>
        <p:spPr>
          <a:xfrm>
            <a:off x="2583846" y="5392829"/>
            <a:ext cx="883245" cy="264479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900"/>
              </a:lnSpc>
            </a:pPr>
            <a:r>
              <a:rPr lang="es-ES_tradnl" sz="1000" b="1" cap="all">
                <a:latin typeface="Calibri Light" charset="0"/>
                <a:ea typeface="Calibri Light" charset="0"/>
                <a:cs typeface="Calibri Light" charset="0"/>
              </a:rPr>
              <a:t>Espacio EDUCATIVO</a:t>
            </a:r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1E45F4F3-B829-4842-A5A6-26827D551B22}"/>
              </a:ext>
            </a:extLst>
          </p:cNvPr>
          <p:cNvGrpSpPr/>
          <p:nvPr/>
        </p:nvGrpSpPr>
        <p:grpSpPr>
          <a:xfrm>
            <a:off x="2551450" y="2545985"/>
            <a:ext cx="288304" cy="288304"/>
            <a:chOff x="8451148" y="3707635"/>
            <a:chExt cx="288304" cy="288304"/>
          </a:xfrm>
        </p:grpSpPr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4FCD22C6-BBC8-F44F-8D3E-C90871AA65B6}"/>
                </a:ext>
              </a:extLst>
            </p:cNvPr>
            <p:cNvSpPr/>
            <p:nvPr/>
          </p:nvSpPr>
          <p:spPr>
            <a:xfrm>
              <a:off x="8451148" y="3707635"/>
              <a:ext cx="288304" cy="28830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136" name="Picture 135">
              <a:extLst>
                <a:ext uri="{FF2B5EF4-FFF2-40B4-BE49-F238E27FC236}">
                  <a16:creationId xmlns:a16="http://schemas.microsoft.com/office/drawing/2014/main" id="{0F93E5AD-411E-EF44-ABEF-B534CF8D8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91335" y="3758785"/>
              <a:ext cx="207931" cy="186003"/>
            </a:xfrm>
            <a:prstGeom prst="rect">
              <a:avLst/>
            </a:prstGeom>
          </p:spPr>
        </p:pic>
      </p:grpSp>
      <p:sp>
        <p:nvSpPr>
          <p:cNvPr id="140" name="Rectangle 139"/>
          <p:cNvSpPr/>
          <p:nvPr/>
        </p:nvSpPr>
        <p:spPr>
          <a:xfrm>
            <a:off x="1412862" y="3265338"/>
            <a:ext cx="883245" cy="264479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900"/>
              </a:lnSpc>
            </a:pPr>
            <a:r>
              <a:rPr lang="es-ES_tradnl" sz="1000" b="1" cap="all">
                <a:latin typeface="Calibri Light" charset="0"/>
                <a:ea typeface="Calibri Light" charset="0"/>
                <a:cs typeface="Calibri Light" charset="0"/>
              </a:rPr>
              <a:t>Sala polivalente </a:t>
            </a:r>
            <a:br>
              <a:rPr lang="es-ES_tradnl" sz="1000" b="1" cap="all">
                <a:latin typeface="Calibri Light" charset="0"/>
                <a:ea typeface="Calibri Light" charset="0"/>
                <a:cs typeface="Calibri Light" charset="0"/>
              </a:rPr>
            </a:br>
            <a:r>
              <a:rPr lang="es-ES_tradnl" sz="1000" b="1" cap="all">
                <a:latin typeface="Calibri Light" charset="0"/>
                <a:ea typeface="Calibri Light" charset="0"/>
                <a:cs typeface="Calibri Light" charset="0"/>
              </a:rPr>
              <a:t>1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1412862" y="4786564"/>
            <a:ext cx="883245" cy="264479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900"/>
              </a:lnSpc>
            </a:pPr>
            <a:r>
              <a:rPr lang="es-ES_tradnl" sz="1000" b="1" cap="all">
                <a:latin typeface="Calibri Light" charset="0"/>
                <a:ea typeface="Calibri Light" charset="0"/>
                <a:cs typeface="Calibri Light" charset="0"/>
              </a:rPr>
              <a:t>Sala polivalente </a:t>
            </a:r>
            <a:br>
              <a:rPr lang="es-ES_tradnl" sz="1000" b="1" cap="all">
                <a:latin typeface="Calibri Light" charset="0"/>
                <a:ea typeface="Calibri Light" charset="0"/>
                <a:cs typeface="Calibri Light" charset="0"/>
              </a:rPr>
            </a:br>
            <a:r>
              <a:rPr lang="es-ES_tradnl" sz="1000" b="1" cap="all">
                <a:latin typeface="Calibri Light" charset="0"/>
                <a:ea typeface="Calibri Light" charset="0"/>
                <a:cs typeface="Calibri Light" charset="0"/>
              </a:rPr>
              <a:t>2</a:t>
            </a:r>
          </a:p>
        </p:txBody>
      </p:sp>
      <p:grpSp>
        <p:nvGrpSpPr>
          <p:cNvPr id="142" name="Group 141"/>
          <p:cNvGrpSpPr/>
          <p:nvPr/>
        </p:nvGrpSpPr>
        <p:grpSpPr>
          <a:xfrm>
            <a:off x="2510266" y="4920398"/>
            <a:ext cx="288304" cy="288304"/>
            <a:chOff x="3017129" y="1937388"/>
            <a:chExt cx="238513" cy="238513"/>
          </a:xfrm>
        </p:grpSpPr>
        <p:sp>
          <p:nvSpPr>
            <p:cNvPr id="143" name="Oval 142"/>
            <p:cNvSpPr/>
            <p:nvPr/>
          </p:nvSpPr>
          <p:spPr>
            <a:xfrm>
              <a:off x="3017129" y="1937388"/>
              <a:ext cx="238513" cy="23851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144" name="Picture 14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72358" y="1976745"/>
              <a:ext cx="152249" cy="152249"/>
            </a:xfrm>
            <a:prstGeom prst="rect">
              <a:avLst/>
            </a:prstGeom>
          </p:spPr>
        </p:pic>
      </p:grpSp>
      <p:sp>
        <p:nvSpPr>
          <p:cNvPr id="60" name="Rectangle 59"/>
          <p:cNvSpPr/>
          <p:nvPr/>
        </p:nvSpPr>
        <p:spPr>
          <a:xfrm>
            <a:off x="5187534" y="2018879"/>
            <a:ext cx="883245" cy="27984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900"/>
              </a:lnSpc>
            </a:pPr>
            <a:r>
              <a:rPr lang="es-ES_tradnl" sz="1000" b="1" cap="all">
                <a:latin typeface="Calibri Light" charset="0"/>
                <a:ea typeface="Calibri Light" charset="0"/>
                <a:cs typeface="Calibri Light" charset="0"/>
              </a:rPr>
              <a:t>auditorio</a:t>
            </a:r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5136" y="1517960"/>
            <a:ext cx="412525" cy="412525"/>
          </a:xfrm>
          <a:prstGeom prst="rect">
            <a:avLst/>
          </a:prstGeom>
        </p:spPr>
      </p:pic>
      <p:sp>
        <p:nvSpPr>
          <p:cNvPr id="80" name="Rectangle 79">
            <a:extLst>
              <a:ext uri="{FF2B5EF4-FFF2-40B4-BE49-F238E27FC236}">
                <a16:creationId xmlns:a16="http://schemas.microsoft.com/office/drawing/2014/main" id="{E6CD8658-29DD-6B47-AAD0-036D5506D78A}"/>
              </a:ext>
            </a:extLst>
          </p:cNvPr>
          <p:cNvSpPr/>
          <p:nvPr/>
        </p:nvSpPr>
        <p:spPr>
          <a:xfrm>
            <a:off x="3173037" y="2139887"/>
            <a:ext cx="883245" cy="279847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ts val="900"/>
              </a:lnSpc>
            </a:pPr>
            <a:r>
              <a:rPr lang="es-ES" sz="1000" b="1" cap="all" dirty="0">
                <a:solidFill>
                  <a:srgbClr val="B44800"/>
                </a:solidFill>
                <a:latin typeface="Calibri Light" charset="0"/>
                <a:ea typeface="Calibri Light" charset="0"/>
                <a:cs typeface="Calibri Light" charset="0"/>
              </a:rPr>
              <a:t>Acceso al AUDITORIO</a:t>
            </a: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FE13736C-EF2F-4D4D-A079-1618ED477FC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7354" y="2345865"/>
            <a:ext cx="240728" cy="240728"/>
          </a:xfrm>
          <a:prstGeom prst="rect">
            <a:avLst/>
          </a:prstGeom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E81BEC03-C81E-6B42-A212-DA48B2D7CCCE}"/>
              </a:ext>
            </a:extLst>
          </p:cNvPr>
          <p:cNvSpPr/>
          <p:nvPr/>
        </p:nvSpPr>
        <p:spPr>
          <a:xfrm>
            <a:off x="2528430" y="3362791"/>
            <a:ext cx="883245" cy="27984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900"/>
              </a:lnSpc>
            </a:pPr>
            <a:r>
              <a:rPr lang="en-US" sz="1000" b="1" i="1" cap="all" dirty="0">
                <a:latin typeface="Calibri Light" charset="0"/>
                <a:ea typeface="Calibri Light" charset="0"/>
                <a:cs typeface="Calibri Light" charset="0"/>
              </a:rPr>
              <a:t>Hall</a:t>
            </a:r>
            <a:r>
              <a:rPr lang="en-US" sz="1000" b="1" cap="all" dirty="0">
                <a:latin typeface="Calibri Light" charset="0"/>
                <a:ea typeface="Calibri Light" charset="0"/>
                <a:cs typeface="Calibri Light" charset="0"/>
              </a:rPr>
              <a:t> </a:t>
            </a:r>
            <a:br>
              <a:rPr lang="en-US" sz="1000" b="1" cap="all" dirty="0">
                <a:latin typeface="Calibri Light" charset="0"/>
                <a:ea typeface="Calibri Light" charset="0"/>
                <a:cs typeface="Calibri Light" charset="0"/>
              </a:rPr>
            </a:br>
            <a:r>
              <a:rPr lang="en-US" sz="1000" b="1" cap="all" dirty="0">
                <a:latin typeface="Calibri Light" charset="0"/>
                <a:ea typeface="Calibri Light" charset="0"/>
                <a:cs typeface="Calibri Light" charset="0"/>
              </a:rPr>
              <a:t>DE SALAS POLIVALENTES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EA23E5CF-180C-0545-9334-E15442B9C419}"/>
              </a:ext>
            </a:extLst>
          </p:cNvPr>
          <p:cNvGrpSpPr/>
          <p:nvPr/>
        </p:nvGrpSpPr>
        <p:grpSpPr>
          <a:xfrm>
            <a:off x="2502582" y="4409358"/>
            <a:ext cx="288304" cy="288304"/>
            <a:chOff x="3369529" y="2915261"/>
            <a:chExt cx="288304" cy="288304"/>
          </a:xfrm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CE8180A2-70A4-D148-AD22-A20C77154B7C}"/>
                </a:ext>
              </a:extLst>
            </p:cNvPr>
            <p:cNvSpPr/>
            <p:nvPr/>
          </p:nvSpPr>
          <p:spPr>
            <a:xfrm>
              <a:off x="3369529" y="2915261"/>
              <a:ext cx="288304" cy="28830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86" name="Picture 22">
              <a:extLst>
                <a:ext uri="{FF2B5EF4-FFF2-40B4-BE49-F238E27FC236}">
                  <a16:creationId xmlns:a16="http://schemas.microsoft.com/office/drawing/2014/main" id="{B64DD688-6AC1-6B40-A1E4-6D80ADB6FF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5195"/>
            <a:stretch/>
          </p:blipFill>
          <p:spPr>
            <a:xfrm>
              <a:off x="3407573" y="2974063"/>
              <a:ext cx="204248" cy="152787"/>
            </a:xfrm>
            <a:prstGeom prst="rect">
              <a:avLst/>
            </a:prstGeom>
          </p:spPr>
        </p:pic>
      </p:grpSp>
      <p:sp>
        <p:nvSpPr>
          <p:cNvPr id="42" name="Rectangle 41"/>
          <p:cNvSpPr/>
          <p:nvPr/>
        </p:nvSpPr>
        <p:spPr>
          <a:xfrm>
            <a:off x="3528267" y="3375449"/>
            <a:ext cx="583910" cy="27984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ts val="900"/>
              </a:lnSpc>
            </a:pPr>
            <a:r>
              <a:rPr lang="es-ES_tradnl" sz="1000" b="1" cap="all">
                <a:solidFill>
                  <a:srgbClr val="B44800"/>
                </a:solidFill>
                <a:latin typeface="Calibri Light" charset="0"/>
                <a:ea typeface="Calibri Light" charset="0"/>
                <a:cs typeface="Calibri Light" charset="0"/>
              </a:rPr>
              <a:t>Acceso a planta –2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6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1449" y="3144760"/>
            <a:ext cx="240728" cy="240728"/>
          </a:xfrm>
          <a:prstGeom prst="rect">
            <a:avLst/>
          </a:prstGeom>
        </p:spPr>
      </p:pic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8D7A056-4ABF-A54F-ABE1-900BBA8221DF}"/>
              </a:ext>
            </a:extLst>
          </p:cNvPr>
          <p:cNvCxnSpPr>
            <a:cxnSpLocks/>
          </p:cNvCxnSpPr>
          <p:nvPr/>
        </p:nvCxnSpPr>
        <p:spPr>
          <a:xfrm>
            <a:off x="674526" y="1553998"/>
            <a:ext cx="166633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14394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92964" y="861766"/>
            <a:ext cx="10093911" cy="60030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537" y="861766"/>
            <a:ext cx="9335009" cy="600305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514707" y="240101"/>
            <a:ext cx="8872166" cy="382781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ts val="2800"/>
              </a:lnSpc>
            </a:pPr>
            <a:r>
              <a:rPr lang="es-ES" sz="2000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PLANO / caixaforum SEVILLA</a:t>
            </a:r>
            <a:endParaRPr lang="en-US" sz="2000" cap="all" dirty="0">
              <a:solidFill>
                <a:schemeClr val="tx1">
                  <a:lumMod val="85000"/>
                  <a:lumOff val="15000"/>
                </a:schemeClr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74526" y="1137271"/>
            <a:ext cx="2666966" cy="71670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>
              <a:lnSpc>
                <a:spcPts val="2800"/>
              </a:lnSpc>
            </a:pPr>
            <a:r>
              <a:rPr lang="en-US" sz="3000" b="1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Planta 0</a:t>
            </a:r>
          </a:p>
        </p:txBody>
      </p:sp>
      <p:cxnSp>
        <p:nvCxnSpPr>
          <p:cNvPr id="72" name="Straight Connector 71"/>
          <p:cNvCxnSpPr>
            <a:cxnSpLocks/>
          </p:cNvCxnSpPr>
          <p:nvPr/>
        </p:nvCxnSpPr>
        <p:spPr>
          <a:xfrm>
            <a:off x="674526" y="1553998"/>
            <a:ext cx="145907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9344025" y="6448333"/>
            <a:ext cx="1042848" cy="283022"/>
            <a:chOff x="9344025" y="6448333"/>
            <a:chExt cx="1042848" cy="283022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A1B81C03-FFB9-5543-A983-04F230AFA7DE}"/>
                </a:ext>
              </a:extLst>
            </p:cNvPr>
            <p:cNvSpPr/>
            <p:nvPr/>
          </p:nvSpPr>
          <p:spPr>
            <a:xfrm>
              <a:off x="9503628" y="6451508"/>
              <a:ext cx="883245" cy="279847"/>
            </a:xfrm>
            <a:prstGeom prst="rect">
              <a:avLst/>
            </a:prstGeom>
          </p:spPr>
          <p:txBody>
            <a:bodyPr wrap="square" lIns="0" tIns="0" rIns="0" bIns="0" anchor="t">
              <a:noAutofit/>
            </a:bodyPr>
            <a:lstStyle/>
            <a:p>
              <a:pPr>
                <a:lnSpc>
                  <a:spcPts val="900"/>
                </a:lnSpc>
              </a:pPr>
              <a:r>
                <a:rPr lang="es-ES_tradnl" sz="1000" b="1" cap="all" dirty="0">
                  <a:latin typeface="Calibri Light" charset="0"/>
                  <a:ea typeface="Calibri Light" charset="0"/>
                  <a:cs typeface="Calibri Light" charset="0"/>
                </a:rPr>
                <a:t>ESPACIO NO ACCESIBLE AL PÚBLICO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9344025" y="6448333"/>
              <a:ext cx="107447" cy="107447"/>
            </a:xfrm>
            <a:prstGeom prst="rect">
              <a:avLst/>
            </a:prstGeom>
            <a:solidFill>
              <a:srgbClr val="F2E4C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31" name="Rectangle 30"/>
          <p:cNvSpPr/>
          <p:nvPr/>
        </p:nvSpPr>
        <p:spPr>
          <a:xfrm>
            <a:off x="3261866" y="2552391"/>
            <a:ext cx="1120784" cy="4162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lnSpc>
                <a:spcPts val="900"/>
              </a:lnSpc>
            </a:pPr>
            <a:r>
              <a:rPr lang="es-ES" sz="1000" b="1" cap="all" dirty="0">
                <a:solidFill>
                  <a:srgbClr val="B44800"/>
                </a:solidFill>
                <a:latin typeface="Calibri Light" charset="0"/>
                <a:ea typeface="Calibri Light" charset="0"/>
                <a:cs typeface="Calibri Light" charset="0"/>
              </a:rPr>
              <a:t>Acceso a la  </a:t>
            </a:r>
            <a:br>
              <a:rPr lang="es-ES" sz="1000" b="1" cap="all" dirty="0">
                <a:solidFill>
                  <a:srgbClr val="B44800"/>
                </a:solidFill>
                <a:latin typeface="Calibri Light" charset="0"/>
                <a:ea typeface="Calibri Light" charset="0"/>
                <a:cs typeface="Calibri Light" charset="0"/>
              </a:rPr>
            </a:br>
            <a:r>
              <a:rPr lang="es-ES" sz="1000" b="1" cap="all" dirty="0">
                <a:solidFill>
                  <a:srgbClr val="B44800"/>
                </a:solidFill>
                <a:latin typeface="Calibri Light" charset="0"/>
                <a:ea typeface="Calibri Light" charset="0"/>
                <a:cs typeface="Calibri Light" charset="0"/>
              </a:rPr>
              <a:t>planta –1:</a:t>
            </a:r>
          </a:p>
          <a:p>
            <a:pPr>
              <a:lnSpc>
                <a:spcPts val="900"/>
              </a:lnSpc>
            </a:pPr>
            <a:r>
              <a:rPr lang="es-ES" sz="1000" b="1" cap="all" dirty="0">
                <a:latin typeface="Calibri Light" charset="0"/>
                <a:ea typeface="Calibri Light" charset="0"/>
                <a:cs typeface="Calibri Light" charset="0"/>
              </a:rPr>
              <a:t>Entrada y salida de caixaforum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900290">
            <a:off x="3120444" y="3030553"/>
            <a:ext cx="240728" cy="24072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0AB9825-74D3-8740-A168-9991022AE50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4792" y="4657152"/>
            <a:ext cx="255600" cy="255600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3411029" y="5017311"/>
            <a:ext cx="883245" cy="27984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900"/>
              </a:lnSpc>
            </a:pPr>
            <a:r>
              <a:rPr lang="es-ES_tradnl" sz="1000" b="1" cap="all">
                <a:latin typeface="Calibri Light" charset="0"/>
                <a:ea typeface="Calibri Light" charset="0"/>
                <a:cs typeface="Calibri Light" charset="0"/>
              </a:rPr>
              <a:t>Cafetería</a:t>
            </a:r>
            <a:endParaRPr lang="es-ES_tradnl" sz="1000" b="1" cap="all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044993" y="4274998"/>
            <a:ext cx="883245" cy="27984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900"/>
              </a:lnSpc>
            </a:pPr>
            <a:r>
              <a:rPr lang="es-ES_tradnl" sz="1000" b="1" cap="all">
                <a:latin typeface="Calibri Light" charset="0"/>
                <a:ea typeface="Calibri Light" charset="0"/>
                <a:cs typeface="Calibri Light" charset="0"/>
              </a:rPr>
              <a:t>terraza</a:t>
            </a:r>
            <a:endParaRPr lang="es-ES_tradnl" sz="1000" b="1" cap="all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3032839" y="3807081"/>
            <a:ext cx="288304" cy="288304"/>
            <a:chOff x="3017129" y="1937388"/>
            <a:chExt cx="238513" cy="238513"/>
          </a:xfrm>
        </p:grpSpPr>
        <p:sp>
          <p:nvSpPr>
            <p:cNvPr id="37" name="Oval 36"/>
            <p:cNvSpPr/>
            <p:nvPr/>
          </p:nvSpPr>
          <p:spPr>
            <a:xfrm>
              <a:off x="3017129" y="1937388"/>
              <a:ext cx="238513" cy="23851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72358" y="1976745"/>
              <a:ext cx="152249" cy="152249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A23E5CF-180C-0545-9334-E15442B9C419}"/>
              </a:ext>
            </a:extLst>
          </p:cNvPr>
          <p:cNvGrpSpPr/>
          <p:nvPr/>
        </p:nvGrpSpPr>
        <p:grpSpPr>
          <a:xfrm>
            <a:off x="2924439" y="3314614"/>
            <a:ext cx="288304" cy="288304"/>
            <a:chOff x="3369529" y="2915261"/>
            <a:chExt cx="288304" cy="288304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CE8180A2-70A4-D148-AD22-A20C77154B7C}"/>
                </a:ext>
              </a:extLst>
            </p:cNvPr>
            <p:cNvSpPr/>
            <p:nvPr/>
          </p:nvSpPr>
          <p:spPr>
            <a:xfrm>
              <a:off x="3369529" y="2915261"/>
              <a:ext cx="288304" cy="28830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41" name="Picture 22">
              <a:extLst>
                <a:ext uri="{FF2B5EF4-FFF2-40B4-BE49-F238E27FC236}">
                  <a16:creationId xmlns:a16="http://schemas.microsoft.com/office/drawing/2014/main" id="{B64DD688-6AC1-6B40-A1E4-6D80ADB6FF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5195"/>
            <a:stretch/>
          </p:blipFill>
          <p:spPr>
            <a:xfrm>
              <a:off x="3407573" y="2974063"/>
              <a:ext cx="204248" cy="152787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E45F4F3-B829-4842-A5A6-26827D551B22}"/>
              </a:ext>
            </a:extLst>
          </p:cNvPr>
          <p:cNvGrpSpPr/>
          <p:nvPr/>
        </p:nvGrpSpPr>
        <p:grpSpPr>
          <a:xfrm>
            <a:off x="4342463" y="5512661"/>
            <a:ext cx="288304" cy="288304"/>
            <a:chOff x="8451148" y="3707635"/>
            <a:chExt cx="288304" cy="288304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4FCD22C6-BBC8-F44F-8D3E-C90871AA65B6}"/>
                </a:ext>
              </a:extLst>
            </p:cNvPr>
            <p:cNvSpPr/>
            <p:nvPr/>
          </p:nvSpPr>
          <p:spPr>
            <a:xfrm>
              <a:off x="8451148" y="3707635"/>
              <a:ext cx="288304" cy="28830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0F93E5AD-411E-EF44-ABEF-B534CF8D8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91335" y="3758785"/>
              <a:ext cx="207931" cy="1860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62190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10286" y="5860563"/>
            <a:ext cx="1205021" cy="367788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r>
              <a:rPr lang="es-ES" sz="1500" spc="50" dirty="0">
                <a:latin typeface="Calibri" charset="0"/>
                <a:ea typeface="Calibri" charset="0"/>
                <a:cs typeface="Calibri" charset="0"/>
              </a:rPr>
              <a:t>Colabora: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347D82-DAF1-EF4A-81FF-8388B9AAAA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856" y="2997437"/>
            <a:ext cx="5846580" cy="11463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34A8D31-988A-3045-B204-D1E8FA25C8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92" y="6440946"/>
            <a:ext cx="1616635" cy="76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084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114261A991E4143817F5FA91F003BC5" ma:contentTypeVersion="13" ma:contentTypeDescription="Crear nuevo documento." ma:contentTypeScope="" ma:versionID="14d180b3f0a798b413ce36d12abf29dd">
  <xsd:schema xmlns:xsd="http://www.w3.org/2001/XMLSchema" xmlns:xs="http://www.w3.org/2001/XMLSchema" xmlns:p="http://schemas.microsoft.com/office/2006/metadata/properties" xmlns:ns2="d443acb8-af89-4e9a-b932-89c0fa7995fc" xmlns:ns3="29dcf4dc-afad-4879-b196-188fe6cde55d" targetNamespace="http://schemas.microsoft.com/office/2006/metadata/properties" ma:root="true" ma:fieldsID="658c4b410b748a0afc74718adb3d28d8" ns2:_="" ns3:_="">
    <xsd:import namespace="d443acb8-af89-4e9a-b932-89c0fa7995fc"/>
    <xsd:import namespace="29dcf4dc-afad-4879-b196-188fe6cde5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LengthInSeconds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43acb8-af89-4e9a-b932-89c0fa7995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Etiquetas de imagen" ma:readOnly="false" ma:fieldId="{5cf76f15-5ced-4ddc-b409-7134ff3c332f}" ma:taxonomyMulti="true" ma:sspId="7bc0f795-3120-4af3-b474-0d86cc53418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dcf4dc-afad-4879-b196-188fe6cde55d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9b64fbcf-e100-4968-9919-0841173b3b8a}" ma:internalName="TaxCatchAll" ma:showField="CatchAllData" ma:web="29dcf4dc-afad-4879-b196-188fe6cde5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9dcf4dc-afad-4879-b196-188fe6cde55d" xsi:nil="true"/>
    <lcf76f155ced4ddcb4097134ff3c332f xmlns="d443acb8-af89-4e9a-b932-89c0fa7995f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0F0A830-E7F4-4F40-982C-005278A5202A}"/>
</file>

<file path=customXml/itemProps2.xml><?xml version="1.0" encoding="utf-8"?>
<ds:datastoreItem xmlns:ds="http://schemas.openxmlformats.org/officeDocument/2006/customXml" ds:itemID="{B2BF617A-2C44-435F-8F45-62732B26D016}"/>
</file>

<file path=customXml/itemProps3.xml><?xml version="1.0" encoding="utf-8"?>
<ds:datastoreItem xmlns:ds="http://schemas.openxmlformats.org/officeDocument/2006/customXml" ds:itemID="{38220F22-860C-4256-802E-0D3E5F8305D3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6245</TotalTime>
  <Words>613</Words>
  <Application>Microsoft Macintosh PowerPoint</Application>
  <PresentationFormat>Personalizado</PresentationFormat>
  <Paragraphs>110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Times</vt:lpstr>
      <vt:lpstr>Office Theme</vt:lpstr>
      <vt:lpstr>1_Office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mrta_</cp:lastModifiedBy>
  <cp:revision>269</cp:revision>
  <cp:lastPrinted>2023-06-16T08:01:14Z</cp:lastPrinted>
  <dcterms:created xsi:type="dcterms:W3CDTF">2022-05-17T11:22:10Z</dcterms:created>
  <dcterms:modified xsi:type="dcterms:W3CDTF">2025-09-24T18:39:40Z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0x0101003114261A991E4143817F5FA91F003BC5</vt:lpwstr>
  </property>
</Properties>
</file>