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35"/>
  </p:notesMasterIdLst>
  <p:handoutMasterIdLst>
    <p:handoutMasterId r:id="rId36"/>
  </p:handoutMasterIdLst>
  <p:sldIdLst>
    <p:sldId id="256" r:id="rId3"/>
    <p:sldId id="288" r:id="rId4"/>
    <p:sldId id="257" r:id="rId5"/>
    <p:sldId id="261" r:id="rId6"/>
    <p:sldId id="290" r:id="rId7"/>
    <p:sldId id="292" r:id="rId8"/>
    <p:sldId id="293" r:id="rId9"/>
    <p:sldId id="291" r:id="rId10"/>
    <p:sldId id="294" r:id="rId11"/>
    <p:sldId id="295" r:id="rId12"/>
    <p:sldId id="280" r:id="rId13"/>
    <p:sldId id="297" r:id="rId14"/>
    <p:sldId id="298" r:id="rId15"/>
    <p:sldId id="296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7" r:id="rId24"/>
    <p:sldId id="306" r:id="rId25"/>
    <p:sldId id="308" r:id="rId26"/>
    <p:sldId id="309" r:id="rId27"/>
    <p:sldId id="310" r:id="rId28"/>
    <p:sldId id="315" r:id="rId29"/>
    <p:sldId id="316" r:id="rId30"/>
    <p:sldId id="317" r:id="rId31"/>
    <p:sldId id="318" r:id="rId32"/>
    <p:sldId id="319" r:id="rId33"/>
    <p:sldId id="283" r:id="rId34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 Pérez Monrós" initials="APM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4CD"/>
    <a:srgbClr val="3D9553"/>
    <a:srgbClr val="B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73"/>
    <p:restoredTop sz="94622"/>
  </p:normalViewPr>
  <p:slideViewPr>
    <p:cSldViewPr snapToGrid="0" snapToObjects="1">
      <p:cViewPr varScale="1">
        <p:scale>
          <a:sx n="114" d="100"/>
          <a:sy n="114" d="100"/>
        </p:scale>
        <p:origin x="1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4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accessible per 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</a:t>
            </a: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palma</a:t>
            </a:r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Fundació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126">
            <a:extLst>
              <a:ext uri="{FF2B5EF4-FFF2-40B4-BE49-F238E27FC236}">
                <a16:creationId xmlns:a16="http://schemas.microsoft.com/office/drawing/2014/main" id="{395F0846-A53D-7D46-8257-398FC60D0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accessible per 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</a:t>
            </a: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palma</a:t>
            </a:r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A467A5FF-A943-FF44-9C75-B01B72B7240B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Fundació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8">
            <a:extLst>
              <a:ext uri="{FF2B5EF4-FFF2-40B4-BE49-F238E27FC236}">
                <a16:creationId xmlns:a16="http://schemas.microsoft.com/office/drawing/2014/main" id="{01538803-F6A6-F348-BB4E-102BA0A9B981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126">
            <a:extLst>
              <a:ext uri="{FF2B5EF4-FFF2-40B4-BE49-F238E27FC236}">
                <a16:creationId xmlns:a16="http://schemas.microsoft.com/office/drawing/2014/main" id="{31180C4E-17EF-EB40-BBDA-E182E25363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accessible per 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</a:t>
            </a: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palma</a:t>
            </a: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01BFB19D-AE71-F44C-AE2A-98AC94C355F6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Fundació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8" y="171900"/>
            <a:ext cx="3103200" cy="5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4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2.png"/><Relationship Id="rId7" Type="http://schemas.openxmlformats.org/officeDocument/2006/relationships/image" Target="../media/image27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43.jpeg"/><Relationship Id="rId4" Type="http://schemas.openxmlformats.org/officeDocument/2006/relationships/image" Target="../media/image18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45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4.png"/><Relationship Id="rId7" Type="http://schemas.openxmlformats.org/officeDocument/2006/relationships/image" Target="../media/image2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4.png"/><Relationship Id="rId7" Type="http://schemas.openxmlformats.org/officeDocument/2006/relationships/image" Target="../media/image2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40.png"/><Relationship Id="rId10" Type="http://schemas.openxmlformats.org/officeDocument/2006/relationships/image" Target="../media/image27.png"/><Relationship Id="rId4" Type="http://schemas.openxmlformats.org/officeDocument/2006/relationships/image" Target="../media/image35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4.png"/><Relationship Id="rId7" Type="http://schemas.openxmlformats.org/officeDocument/2006/relationships/image" Target="../media/image27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47.png"/><Relationship Id="rId10" Type="http://schemas.openxmlformats.org/officeDocument/2006/relationships/image" Target="../media/image54.jpeg"/><Relationship Id="rId4" Type="http://schemas.openxmlformats.org/officeDocument/2006/relationships/image" Target="../media/image35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4.png"/><Relationship Id="rId7" Type="http://schemas.openxmlformats.org/officeDocument/2006/relationships/image" Target="../media/image25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57.jpeg"/><Relationship Id="rId10" Type="http://schemas.openxmlformats.org/officeDocument/2006/relationships/image" Target="../media/image27.png"/><Relationship Id="rId4" Type="http://schemas.openxmlformats.org/officeDocument/2006/relationships/image" Target="../media/image35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3.jpeg"/><Relationship Id="rId7" Type="http://schemas.openxmlformats.org/officeDocument/2006/relationships/image" Target="../media/image2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7.png"/><Relationship Id="rId7" Type="http://schemas.openxmlformats.org/officeDocument/2006/relationships/image" Target="../media/image26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5.png"/><Relationship Id="rId7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66.jpeg"/><Relationship Id="rId4" Type="http://schemas.openxmlformats.org/officeDocument/2006/relationships/image" Target="../media/image18.png"/><Relationship Id="rId9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jpeg"/><Relationship Id="rId5" Type="http://schemas.openxmlformats.org/officeDocument/2006/relationships/image" Target="../media/image70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7.png"/><Relationship Id="rId7" Type="http://schemas.openxmlformats.org/officeDocument/2006/relationships/image" Target="../media/image18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2.jpe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jpe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79.png"/><Relationship Id="rId5" Type="http://schemas.openxmlformats.org/officeDocument/2006/relationships/image" Target="../media/image75.png"/><Relationship Id="rId15" Type="http://schemas.openxmlformats.org/officeDocument/2006/relationships/image" Target="../media/image82.png"/><Relationship Id="rId10" Type="http://schemas.openxmlformats.org/officeDocument/2006/relationships/image" Target="../media/image40.png"/><Relationship Id="rId4" Type="http://schemas.microsoft.com/office/2007/relationships/hdphoto" Target="../media/hdphoto3.wdp"/><Relationship Id="rId9" Type="http://schemas.openxmlformats.org/officeDocument/2006/relationships/image" Target="../media/image78.png"/><Relationship Id="rId1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7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77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4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8" y="2843212"/>
            <a:ext cx="10303147" cy="4536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93" y="6654459"/>
            <a:ext cx="2145382" cy="478618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7652464" y="235743"/>
            <a:ext cx="2831231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_tradnl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caixaForum PALMA</a:t>
            </a:r>
            <a:endParaRPr lang="es-ES_tradnl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288594" y="653038"/>
            <a:ext cx="2098281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4">
            <a:extLst>
              <a:ext uri="{FF2B5EF4-FFF2-40B4-BE49-F238E27FC236}">
                <a16:creationId xmlns:a16="http://schemas.microsoft.com/office/drawing/2014/main" id="{8022A46A-4F96-8444-B82B-AB618FEB0C51}"/>
              </a:ext>
            </a:extLst>
          </p:cNvPr>
          <p:cNvSpPr txBox="1">
            <a:spLocks/>
          </p:cNvSpPr>
          <p:nvPr/>
        </p:nvSpPr>
        <p:spPr>
          <a:xfrm>
            <a:off x="718459" y="1173375"/>
            <a:ext cx="5261928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ca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</a:rPr>
              <a:t>Guia accessible </a:t>
            </a:r>
            <a:br>
              <a:rPr lang="ca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ca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per a la visita</a:t>
            </a:r>
            <a:endParaRPr lang="ca-ES" sz="60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 descr="Imatge que conté paret, interior, bany, brut&#10;&#10;Descripció generada automàticament">
            <a:extLst>
              <a:ext uri="{FF2B5EF4-FFF2-40B4-BE49-F238E27FC236}">
                <a16:creationId xmlns:a16="http://schemas.microsoft.com/office/drawing/2014/main" id="{845A5279-33E2-C3B4-B717-44FBD312E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1" r="22278" b="2724"/>
          <a:stretch/>
        </p:blipFill>
        <p:spPr>
          <a:xfrm>
            <a:off x="7337614" y="268839"/>
            <a:ext cx="3049259" cy="43280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200" spc="5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DAVANT D</a:t>
            </a:r>
            <a:r>
              <a:rPr kumimoji="0" lang="ca-ES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 RECEPCIÓ</a:t>
            </a:r>
            <a:r>
              <a:rPr kumimoji="0" lang="ca-ES" sz="2200" b="0" i="0" u="none" strike="noStrike" kern="1200" cap="none" spc="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HI HA </a:t>
            </a:r>
            <a:r>
              <a:rPr kumimoji="0" lang="ca-ES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LES ESCALES I L’ASCENSOR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F97A7D-E805-E945-8225-7B661E3BE7EF}"/>
              </a:ext>
            </a:extLst>
          </p:cNvPr>
          <p:cNvGrpSpPr/>
          <p:nvPr/>
        </p:nvGrpSpPr>
        <p:grpSpPr>
          <a:xfrm>
            <a:off x="2035338" y="5481794"/>
            <a:ext cx="1077022" cy="652600"/>
            <a:chOff x="528754" y="5481794"/>
            <a:chExt cx="1077022" cy="6526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7EB86BB-E220-3242-89F6-543D43D30C8D}"/>
                </a:ext>
              </a:extLst>
            </p:cNvPr>
            <p:cNvCxnSpPr>
              <a:cxnSpLocks/>
            </p:cNvCxnSpPr>
            <p:nvPr/>
          </p:nvCxnSpPr>
          <p:spPr>
            <a:xfrm>
              <a:off x="528754" y="6134394"/>
              <a:ext cx="10770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F022070-E17A-ED42-8A5A-A128C4D77C74}"/>
                </a:ext>
              </a:extLst>
            </p:cNvPr>
            <p:cNvGrpSpPr/>
            <p:nvPr/>
          </p:nvGrpSpPr>
          <p:grpSpPr>
            <a:xfrm>
              <a:off x="742744" y="5481794"/>
              <a:ext cx="649043" cy="430430"/>
              <a:chOff x="9186534" y="5886192"/>
              <a:chExt cx="361323" cy="23962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F199D93-F122-BF43-BFEE-3621BB02468C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B71EEDC-1DDC-1543-9CA6-313C67F06D7C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8A7C4B-7361-2D42-A6E8-A96A38236C59}"/>
              </a:ext>
            </a:extLst>
          </p:cNvPr>
          <p:cNvGrpSpPr/>
          <p:nvPr/>
        </p:nvGrpSpPr>
        <p:grpSpPr>
          <a:xfrm>
            <a:off x="7347239" y="5320682"/>
            <a:ext cx="1230731" cy="813712"/>
            <a:chOff x="8392824" y="5320682"/>
            <a:chExt cx="1230731" cy="81371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10636AB-34A0-C144-8C39-1E4B6FA3F2D0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1635A88-4995-5440-8E13-E5F78AE5A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987674" y="5344741"/>
            <a:ext cx="991402" cy="789653"/>
            <a:chOff x="5850695" y="5344741"/>
            <a:chExt cx="991402" cy="78965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D0D70C8-B5B3-7247-AC5B-20C5D130391C}"/>
                </a:ext>
              </a:extLst>
            </p:cNvPr>
            <p:cNvCxnSpPr>
              <a:cxnSpLocks/>
            </p:cNvCxnSpPr>
            <p:nvPr/>
          </p:nvCxnSpPr>
          <p:spPr>
            <a:xfrm>
              <a:off x="5850695" y="6134394"/>
              <a:ext cx="99140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0A3AB82-BC57-FD43-89CC-E63B3C5CA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7107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45" name="Rectangle 4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lvl="0" algn="r">
                <a:lnSpc>
                  <a:spcPts val="3300"/>
                </a:lnSpc>
                <a:defRPr/>
              </a:pPr>
              <a:r>
                <a:rPr lang="ca-ES" sz="3300" cap="all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 Light" charset="0"/>
                  <a:ea typeface="Calibri Light" charset="0"/>
                  <a:cs typeface="Calibri Light" charset="0"/>
                </a:rPr>
                <a:t>ESCALES I ASCENSOR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70248"/>
            <a:ext cx="3058642" cy="432579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-1" y="917815"/>
            <a:ext cx="1534511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573049" y="5314368"/>
            <a:ext cx="1081168" cy="820026"/>
            <a:chOff x="5132366" y="5314368"/>
            <a:chExt cx="1081168" cy="82002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3520043" y="5287846"/>
            <a:ext cx="1108575" cy="846548"/>
            <a:chOff x="3945660" y="5287846"/>
            <a:chExt cx="1108575" cy="846548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3945660" y="6134394"/>
              <a:ext cx="110857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340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PLANTA –</a:t>
            </a:r>
            <a:r>
              <a:rPr lang="ca-ES" sz="2200" spc="50" dirty="0">
                <a:latin typeface="Calibri" charset="0"/>
                <a:cs typeface="Calibri" charset="0"/>
              </a:rPr>
              <a:t>1 HI HA L’AUDITORI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auditori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9D51139-A440-5843-B376-B5FE70E0669D}"/>
              </a:ext>
            </a:extLst>
          </p:cNvPr>
          <p:cNvGrpSpPr/>
          <p:nvPr/>
        </p:nvGrpSpPr>
        <p:grpSpPr>
          <a:xfrm>
            <a:off x="6201353" y="5282695"/>
            <a:ext cx="1118754" cy="851699"/>
            <a:chOff x="6344983" y="5282695"/>
            <a:chExt cx="1118754" cy="851699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344983" y="6134394"/>
              <a:ext cx="111875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1453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50B28-7365-4746-B4E7-407BD50BE13A}"/>
              </a:ext>
            </a:extLst>
          </p:cNvPr>
          <p:cNvGrpSpPr/>
          <p:nvPr/>
        </p:nvGrpSpPr>
        <p:grpSpPr>
          <a:xfrm>
            <a:off x="3934296" y="5246923"/>
            <a:ext cx="1206703" cy="887471"/>
            <a:chOff x="8717917" y="5246923"/>
            <a:chExt cx="1206703" cy="88747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77A4D65-0949-2149-A045-1E6765623FCD}"/>
                </a:ext>
              </a:extLst>
            </p:cNvPr>
            <p:cNvGrpSpPr/>
            <p:nvPr/>
          </p:nvGrpSpPr>
          <p:grpSpPr>
            <a:xfrm>
              <a:off x="8717917" y="5246923"/>
              <a:ext cx="1206703" cy="887471"/>
              <a:chOff x="3874257" y="5246923"/>
              <a:chExt cx="1206703" cy="88747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3C0A2E8-9F7B-1B44-B500-C067340DDF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4257" y="6134394"/>
                <a:ext cx="1206703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412755C-479D-8B49-8F67-1F3D537943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8614" y="5246923"/>
                <a:ext cx="709116" cy="709116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58F095C-92C4-3A4E-BBBD-D7B616246E59}"/>
                </a:ext>
              </a:extLst>
            </p:cNvPr>
            <p:cNvGrpSpPr/>
            <p:nvPr/>
          </p:nvGrpSpPr>
          <p:grpSpPr>
            <a:xfrm>
              <a:off x="8766636" y="5917679"/>
              <a:ext cx="947757" cy="185369"/>
              <a:chOff x="2640293" y="5931533"/>
              <a:chExt cx="947757" cy="185369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1329AF9-77C9-B24F-BF59-D4B42DE58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931533"/>
                <a:ext cx="185369" cy="185369"/>
              </a:xfrm>
              <a:prstGeom prst="rect">
                <a:avLst/>
              </a:prstGeom>
            </p:spPr>
          </p:pic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14ABDB6F-AF12-914A-825F-FA99C8790870}"/>
                  </a:ext>
                </a:extLst>
              </p:cNvPr>
              <p:cNvSpPr/>
              <p:nvPr/>
            </p:nvSpPr>
            <p:spPr>
              <a:xfrm>
                <a:off x="2874642" y="5952619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2" y="267644"/>
            <a:ext cx="6127200" cy="433340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65F4ED-7084-C148-9DDA-DA0D453B6629}"/>
              </a:ext>
            </a:extLst>
          </p:cNvPr>
          <p:cNvGrpSpPr/>
          <p:nvPr/>
        </p:nvGrpSpPr>
        <p:grpSpPr>
          <a:xfrm>
            <a:off x="5065986" y="5314368"/>
            <a:ext cx="1081168" cy="820026"/>
            <a:chOff x="5132366" y="5314368"/>
            <a:chExt cx="1081168" cy="82002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683D861-9F11-AD4D-93DD-8D895D8BAEEF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16" y="6134394"/>
              <a:ext cx="6510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A66DE52-E5F6-124C-BA02-A9E8967CCBF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C52D965-FB9A-5645-88C1-6FD622515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7F233B70-C84D-8440-8B04-72432DEC92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34620963-4AF3-3244-828B-82E2F8FBB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3236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Imatge que conté paret, bany, ciment&#10;&#10;Descripció generada automàticament">
            <a:extLst>
              <a:ext uri="{FF2B5EF4-FFF2-40B4-BE49-F238E27FC236}">
                <a16:creationId xmlns:a16="http://schemas.microsoft.com/office/drawing/2014/main" id="{69AD5860-B3CD-616D-7A8A-339AF45CFA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2" y="268840"/>
            <a:ext cx="6144442" cy="43362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200" b="0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DAVANT </a:t>
            </a:r>
            <a:r>
              <a:rPr lang="ca-ES" sz="2200" spc="50" dirty="0">
                <a:solidFill>
                  <a:prstClr val="black"/>
                </a:solidFill>
                <a:latin typeface="Calibri" charset="0"/>
                <a:cs typeface="Calibri" charset="0"/>
              </a:rPr>
              <a:t>L’AUDITORI HI HA ELS </a:t>
            </a:r>
            <a:r>
              <a:rPr kumimoji="0" lang="ca-ES" sz="2200" b="0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BANYS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3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3300" b="0" i="0" u="none" strike="noStrike" kern="1200" cap="all" spc="0" normalizeH="0" baseline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</a:rPr>
                <a:t>BANYS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716A9F5-86DC-4C40-8D86-43C7ADABD3B5}"/>
              </a:ext>
            </a:extLst>
          </p:cNvPr>
          <p:cNvGrpSpPr/>
          <p:nvPr/>
        </p:nvGrpSpPr>
        <p:grpSpPr>
          <a:xfrm>
            <a:off x="6757754" y="5297619"/>
            <a:ext cx="827850" cy="836775"/>
            <a:chOff x="8731657" y="5297619"/>
            <a:chExt cx="827850" cy="836775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C575C96-54C3-8E4E-B527-2CD9D0E25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42EC353-CBE6-6647-B7F5-18E8981219EB}"/>
                </a:ext>
              </a:extLst>
            </p:cNvPr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924F5C-FCAC-FB49-BC01-D5F4D13F5052}"/>
              </a:ext>
            </a:extLst>
          </p:cNvPr>
          <p:cNvGrpSpPr/>
          <p:nvPr/>
        </p:nvGrpSpPr>
        <p:grpSpPr>
          <a:xfrm>
            <a:off x="3107886" y="5481794"/>
            <a:ext cx="907707" cy="652600"/>
            <a:chOff x="528754" y="5481794"/>
            <a:chExt cx="907707" cy="6526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16F8D77-EE5E-4B40-8496-6E6F4B441BE8}"/>
                </a:ext>
              </a:extLst>
            </p:cNvPr>
            <p:cNvCxnSpPr>
              <a:cxnSpLocks/>
            </p:cNvCxnSpPr>
            <p:nvPr/>
          </p:nvCxnSpPr>
          <p:spPr>
            <a:xfrm>
              <a:off x="528754" y="6134394"/>
              <a:ext cx="90770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C857764-B714-4D49-BF1A-46DF57D3F119}"/>
                </a:ext>
              </a:extLst>
            </p:cNvPr>
            <p:cNvGrpSpPr/>
            <p:nvPr/>
          </p:nvGrpSpPr>
          <p:grpSpPr>
            <a:xfrm>
              <a:off x="742744" y="5481794"/>
              <a:ext cx="649043" cy="430430"/>
              <a:chOff x="9186534" y="5886192"/>
              <a:chExt cx="361323" cy="239621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00999ED-7FF5-F14B-AEBC-D50BB94EB8C5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0718417-2267-F941-B5AB-A4C748E60858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403DC2-A341-764F-ADB9-BCAE38CA6923}"/>
              </a:ext>
            </a:extLst>
          </p:cNvPr>
          <p:cNvGrpSpPr/>
          <p:nvPr/>
        </p:nvGrpSpPr>
        <p:grpSpPr>
          <a:xfrm>
            <a:off x="4353247" y="5282695"/>
            <a:ext cx="1123528" cy="851699"/>
            <a:chOff x="6335358" y="5282695"/>
            <a:chExt cx="1123528" cy="85169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7C817A5-F054-4D4E-AAE8-1E8E6A2FCF3E}"/>
                </a:ext>
              </a:extLst>
            </p:cNvPr>
            <p:cNvCxnSpPr>
              <a:cxnSpLocks/>
            </p:cNvCxnSpPr>
            <p:nvPr/>
          </p:nvCxnSpPr>
          <p:spPr>
            <a:xfrm>
              <a:off x="6335358" y="6134394"/>
              <a:ext cx="11235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18BCE59-8B7F-7140-A906-29F8C0001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4215" y="5282695"/>
              <a:ext cx="685815" cy="685815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389B29D-45B0-8B48-8F57-23EF349D6B01}"/>
              </a:ext>
            </a:extLst>
          </p:cNvPr>
          <p:cNvGrpSpPr/>
          <p:nvPr/>
        </p:nvGrpSpPr>
        <p:grpSpPr>
          <a:xfrm>
            <a:off x="5342263" y="5314368"/>
            <a:ext cx="1081168" cy="820026"/>
            <a:chOff x="5132366" y="5314368"/>
            <a:chExt cx="1081168" cy="82002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2824A94-1F6A-C34B-8A4F-D24FFF768FD3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16" y="6134394"/>
              <a:ext cx="6510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319E6B5-EBCB-9B48-BFD4-4914DC45A83A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51D8101-003E-5A40-8195-7D2D92E3DD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860FBC8-A161-5F40-8088-17F0F7182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C35A4E0-3F31-4545-9D08-9DEC1D044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3415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8840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200" spc="5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A LA DRETA DE </a:t>
            </a:r>
            <a:r>
              <a:rPr lang="ca-ES" sz="2200" spc="50" dirty="0">
                <a:solidFill>
                  <a:prstClr val="black"/>
                </a:solidFill>
                <a:latin typeface="Calibri" charset="0"/>
                <a:cs typeface="Calibri" charset="0"/>
              </a:rPr>
              <a:t>L’AUDITORI HI HA </a:t>
            </a:r>
            <a:r>
              <a:rPr kumimoji="0" lang="ca-ES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EL </a:t>
            </a:r>
            <a:r>
              <a:rPr kumimoji="0" lang="ca-ES" sz="22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FOYER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3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1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</a:rPr>
                <a:t>FOYER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D93D5C-37BD-7F4C-8C80-1FD4807037F5}"/>
              </a:ext>
            </a:extLst>
          </p:cNvPr>
          <p:cNvGrpSpPr/>
          <p:nvPr/>
        </p:nvGrpSpPr>
        <p:grpSpPr>
          <a:xfrm>
            <a:off x="4824663" y="5282695"/>
            <a:ext cx="1123750" cy="851699"/>
            <a:chOff x="6335358" y="5282695"/>
            <a:chExt cx="1123750" cy="85169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CB6950-CC1E-2C48-BD3A-5065726F28E7}"/>
                </a:ext>
              </a:extLst>
            </p:cNvPr>
            <p:cNvCxnSpPr>
              <a:cxnSpLocks/>
            </p:cNvCxnSpPr>
            <p:nvPr/>
          </p:nvCxnSpPr>
          <p:spPr>
            <a:xfrm>
              <a:off x="6335358" y="6134394"/>
              <a:ext cx="11237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822CBBF-C13F-6842-AC59-5A04A6C37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4326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091008" y="4968724"/>
            <a:ext cx="914948" cy="1165670"/>
            <a:chOff x="7293870" y="4968724"/>
            <a:chExt cx="914948" cy="1165670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7309207" y="6134394"/>
              <a:ext cx="78502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93870" y="4968724"/>
              <a:ext cx="914948" cy="1104684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294290" y="5294954"/>
            <a:ext cx="1005892" cy="839440"/>
            <a:chOff x="1553401" y="5294954"/>
            <a:chExt cx="1005892" cy="83944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675530" y="6134394"/>
              <a:ext cx="7616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1553401" y="5294954"/>
              <a:ext cx="1005892" cy="718743"/>
              <a:chOff x="4890374" y="5724275"/>
              <a:chExt cx="905568" cy="64705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832914" y="5314368"/>
            <a:ext cx="1081168" cy="820026"/>
            <a:chOff x="5132366" y="5314368"/>
            <a:chExt cx="1081168" cy="82002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16" y="6134394"/>
              <a:ext cx="6510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7149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text, interior, fem&#10;&#10;Descripció generada automàticament">
            <a:extLst>
              <a:ext uri="{FF2B5EF4-FFF2-40B4-BE49-F238E27FC236}">
                <a16:creationId xmlns:a16="http://schemas.microsoft.com/office/drawing/2014/main" id="{1B60352B-9F27-A6A5-0893-D054829D33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9740"/>
            <a:ext cx="6144442" cy="433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PLANTA 1 A L’ESQUERRA DE LES </a:t>
            </a:r>
            <a:r>
              <a:rPr lang="ca-ES" sz="2200" spc="50" dirty="0">
                <a:latin typeface="Calibri" charset="0"/>
                <a:cs typeface="Calibri" charset="0"/>
              </a:rPr>
              <a:t>ESCALES HI HA LA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SALA D’EXPOSICIONS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D’EXPOSICIONS PLANTA </a:t>
              </a: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1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10E60B-124A-E140-8A5B-33997B5F4616}"/>
              </a:ext>
            </a:extLst>
          </p:cNvPr>
          <p:cNvGrpSpPr/>
          <p:nvPr/>
        </p:nvGrpSpPr>
        <p:grpSpPr>
          <a:xfrm>
            <a:off x="1371876" y="5267704"/>
            <a:ext cx="1113285" cy="866690"/>
            <a:chOff x="2134642" y="5267704"/>
            <a:chExt cx="1113285" cy="86669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51950CA-B317-5F48-8C1F-AB547015FF1C}"/>
                </a:ext>
              </a:extLst>
            </p:cNvPr>
            <p:cNvCxnSpPr>
              <a:cxnSpLocks/>
            </p:cNvCxnSpPr>
            <p:nvPr/>
          </p:nvCxnSpPr>
          <p:spPr>
            <a:xfrm>
              <a:off x="2167983" y="6134394"/>
              <a:ext cx="107994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F65DEE-4735-7B45-982B-6B9B8AF47014}"/>
                </a:ext>
              </a:extLst>
            </p:cNvPr>
            <p:cNvGrpSpPr/>
            <p:nvPr/>
          </p:nvGrpSpPr>
          <p:grpSpPr>
            <a:xfrm>
              <a:off x="2134642" y="5267704"/>
              <a:ext cx="951685" cy="709116"/>
              <a:chOff x="3555093" y="1228320"/>
              <a:chExt cx="707159" cy="526916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8C8877E-414F-F04A-811C-33970DF72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72D5211-309F-B144-A9ED-9EE2B9289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42762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764A0ADB-EC62-074B-BA87-ADCF0B420246}"/>
                  </a:ext>
                </a:extLst>
              </p:cNvPr>
              <p:cNvSpPr/>
              <p:nvPr/>
            </p:nvSpPr>
            <p:spPr>
              <a:xfrm>
                <a:off x="3729228" y="1447170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9149EF-FC1D-484F-A92F-79FACDFC588E}"/>
              </a:ext>
            </a:extLst>
          </p:cNvPr>
          <p:cNvGrpSpPr/>
          <p:nvPr/>
        </p:nvGrpSpPr>
        <p:grpSpPr>
          <a:xfrm>
            <a:off x="7399935" y="5311077"/>
            <a:ext cx="2514086" cy="823317"/>
            <a:chOff x="7077875" y="5311077"/>
            <a:chExt cx="2514086" cy="82331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7870DFB-80DC-1848-B07A-C7AA9CDDDBBC}"/>
                </a:ext>
              </a:extLst>
            </p:cNvPr>
            <p:cNvCxnSpPr>
              <a:cxnSpLocks/>
            </p:cNvCxnSpPr>
            <p:nvPr/>
          </p:nvCxnSpPr>
          <p:spPr>
            <a:xfrm>
              <a:off x="7077875" y="6134394"/>
              <a:ext cx="251408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BFDE11C-5A36-2A44-9BAE-BCB519D03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3617" y="5311077"/>
              <a:ext cx="602602" cy="60260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65D8BD0-9448-2448-BF8F-86362F97857E}"/>
              </a:ext>
            </a:extLst>
          </p:cNvPr>
          <p:cNvGrpSpPr/>
          <p:nvPr/>
        </p:nvGrpSpPr>
        <p:grpSpPr>
          <a:xfrm>
            <a:off x="5246290" y="5344741"/>
            <a:ext cx="946321" cy="789653"/>
            <a:chOff x="5983163" y="5344741"/>
            <a:chExt cx="946321" cy="78965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C75707-7844-E74B-8371-0AF730427B80}"/>
                </a:ext>
              </a:extLst>
            </p:cNvPr>
            <p:cNvCxnSpPr>
              <a:cxnSpLocks/>
            </p:cNvCxnSpPr>
            <p:nvPr/>
          </p:nvCxnSpPr>
          <p:spPr>
            <a:xfrm>
              <a:off x="5983163" y="6134394"/>
              <a:ext cx="9463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FDE63A3-1B82-7A44-8DE8-8339F5539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7034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019401" y="5294954"/>
            <a:ext cx="1282950" cy="839440"/>
            <a:chOff x="2118873" y="5294954"/>
            <a:chExt cx="1282950" cy="83944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118873" y="6134394"/>
              <a:ext cx="12829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 flipH="1">
              <a:off x="2305703" y="5294954"/>
              <a:ext cx="1004400" cy="718743"/>
              <a:chOff x="4890374" y="5724275"/>
              <a:chExt cx="905568" cy="647058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90E75AD-F540-AD4A-9756-EF934B94D136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0A887D-13A8-634B-A63C-A1C42EC015B5}"/>
              </a:ext>
            </a:extLst>
          </p:cNvPr>
          <p:cNvGrpSpPr/>
          <p:nvPr/>
        </p:nvGrpSpPr>
        <p:grpSpPr>
          <a:xfrm>
            <a:off x="6067089" y="5314368"/>
            <a:ext cx="1081168" cy="820026"/>
            <a:chOff x="5132366" y="5314368"/>
            <a:chExt cx="1081168" cy="82002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04B4A8-6CE6-EB4F-8741-EDD4B2C22604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16" y="6134394"/>
              <a:ext cx="6510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A021C03-442A-5545-9602-772BF3FD4CD5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0A6110A0-3517-3449-A8F5-7C7914321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278C764D-9AE5-724B-9A86-A91AE4AA6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D5E38626-7526-EC4E-9BC0-B4D13D417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4157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Imatge que conté herba, àrea&#10;&#10;Descripció generada automàticament">
            <a:extLst>
              <a:ext uri="{FF2B5EF4-FFF2-40B4-BE49-F238E27FC236}">
                <a16:creationId xmlns:a16="http://schemas.microsoft.com/office/drawing/2014/main" id="{498D4761-2E3E-24F3-B175-9CD834C721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72275"/>
            <a:ext cx="6144442" cy="433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904" y="6236665"/>
            <a:ext cx="1007896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DAVANT LES </a:t>
            </a:r>
            <a:r>
              <a:rPr lang="ca-ES" sz="2200" spc="50" dirty="0">
                <a:latin typeface="Calibri" charset="0"/>
                <a:cs typeface="Calibri" charset="0"/>
              </a:rPr>
              <a:t>ESCALES HI HA L’ESPAI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FAMILIAR ANGLADA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ESPAI FAMILIAR ANGLADA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4379FF-9AD1-7447-95B7-B6799C236FB6}"/>
              </a:ext>
            </a:extLst>
          </p:cNvPr>
          <p:cNvGrpSpPr/>
          <p:nvPr/>
        </p:nvGrpSpPr>
        <p:grpSpPr>
          <a:xfrm>
            <a:off x="3582358" y="5344741"/>
            <a:ext cx="946321" cy="789653"/>
            <a:chOff x="5954288" y="5344741"/>
            <a:chExt cx="946321" cy="78965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D8936F-546C-4F43-A212-E53CA31E6D74}"/>
                </a:ext>
              </a:extLst>
            </p:cNvPr>
            <p:cNvCxnSpPr>
              <a:cxnSpLocks/>
            </p:cNvCxnSpPr>
            <p:nvPr/>
          </p:nvCxnSpPr>
          <p:spPr>
            <a:xfrm>
              <a:off x="5954288" y="6134394"/>
              <a:ext cx="9463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146829A-58FF-9E44-B8E2-C45507364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7025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059238" y="5114940"/>
            <a:ext cx="994989" cy="1019454"/>
            <a:chOff x="2279364" y="5114940"/>
            <a:chExt cx="994989" cy="101945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279364" y="6134394"/>
              <a:ext cx="99498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 rot="16200000">
              <a:off x="2318910" y="5357031"/>
              <a:ext cx="915899" cy="431717"/>
              <a:chOff x="7757785" y="5886192"/>
              <a:chExt cx="508365" cy="23962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575705" y="4968207"/>
            <a:ext cx="3067781" cy="1166187"/>
            <a:chOff x="5917766" y="4968207"/>
            <a:chExt cx="3067781" cy="116618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5774D6-A8AA-C041-B4F3-8A6FF316B3D3}"/>
                </a:ext>
              </a:extLst>
            </p:cNvPr>
            <p:cNvCxnSpPr>
              <a:cxnSpLocks/>
            </p:cNvCxnSpPr>
            <p:nvPr/>
          </p:nvCxnSpPr>
          <p:spPr>
            <a:xfrm>
              <a:off x="5917766" y="6134394"/>
              <a:ext cx="30677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Imatge 3" descr="Imatge que conté herba, àrea&#10;&#10;Descripció generada automàticament">
              <a:extLst>
                <a:ext uri="{FF2B5EF4-FFF2-40B4-BE49-F238E27FC236}">
                  <a16:creationId xmlns:a16="http://schemas.microsoft.com/office/drawing/2014/main" id="{498D4761-2E3E-24F3-B175-9CD834C72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0410" y="4968207"/>
              <a:ext cx="3065137" cy="1106611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207F837-ECC4-0E4B-A02A-078AC12DFBAA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518D5D6-0023-1F49-AB80-8BF8691FE7A8}"/>
              </a:ext>
            </a:extLst>
          </p:cNvPr>
          <p:cNvGrpSpPr/>
          <p:nvPr/>
        </p:nvGrpSpPr>
        <p:grpSpPr>
          <a:xfrm>
            <a:off x="4448820" y="5314368"/>
            <a:ext cx="1081168" cy="820026"/>
            <a:chOff x="5132366" y="5314368"/>
            <a:chExt cx="1081168" cy="82002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D6F28C3-0ED4-6B48-BA17-9F0C07C00E50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16" y="6134394"/>
              <a:ext cx="6510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B2F839C-DB41-F145-99FF-547B55BD96F4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168BEB4-1E3F-364C-936B-7ABD7E451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DF4CFF4-1499-BB48-8F99-CAB714E555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A09F154-AA3D-364C-ACDB-5A8576B40A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4191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Imatge que conté gabinet, interior, porta, centre d'oci&#10;&#10;Descripció generada automàticament">
            <a:extLst>
              <a:ext uri="{FF2B5EF4-FFF2-40B4-BE49-F238E27FC236}">
                <a16:creationId xmlns:a16="http://schemas.microsoft.com/office/drawing/2014/main" id="{0AC50454-B4A8-5AC6-105E-E174C94F3C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71826"/>
            <a:ext cx="6144443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DRETA DE LES </a:t>
            </a:r>
            <a:r>
              <a:rPr lang="ca-ES" sz="2200" spc="50" dirty="0">
                <a:latin typeface="Calibri" charset="0"/>
                <a:cs typeface="Calibri" charset="0"/>
              </a:rPr>
              <a:t>ESCALES HI HA LA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SALA ANGLADA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</a:t>
              </a:r>
              <a:b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ANGLADA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688732" y="5294954"/>
            <a:ext cx="1005892" cy="839440"/>
            <a:chOff x="1553401" y="5294954"/>
            <a:chExt cx="1005892" cy="83944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675530" y="6134394"/>
              <a:ext cx="7616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1553401" y="5294954"/>
              <a:ext cx="1005892" cy="718743"/>
              <a:chOff x="4890374" y="5724275"/>
              <a:chExt cx="905568" cy="647058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65D8BD0-9448-2448-BF8F-86362F97857E}"/>
              </a:ext>
            </a:extLst>
          </p:cNvPr>
          <p:cNvGrpSpPr/>
          <p:nvPr/>
        </p:nvGrpSpPr>
        <p:grpSpPr>
          <a:xfrm>
            <a:off x="4514770" y="5344741"/>
            <a:ext cx="946321" cy="789653"/>
            <a:chOff x="5983163" y="5344741"/>
            <a:chExt cx="946321" cy="789653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9C75707-7844-E74B-8371-0AF730427B80}"/>
                </a:ext>
              </a:extLst>
            </p:cNvPr>
            <p:cNvCxnSpPr>
              <a:cxnSpLocks/>
            </p:cNvCxnSpPr>
            <p:nvPr/>
          </p:nvCxnSpPr>
          <p:spPr>
            <a:xfrm>
              <a:off x="5983163" y="6134394"/>
              <a:ext cx="9463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FDE63A3-1B82-7A44-8DE8-8339F5539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3581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6654585" y="4968724"/>
            <a:ext cx="1845626" cy="1165670"/>
            <a:chOff x="6654585" y="4968724"/>
            <a:chExt cx="1845626" cy="1165670"/>
          </a:xfrm>
        </p:grpSpPr>
        <p:cxnSp>
          <p:nvCxnSpPr>
            <p:cNvPr id="56" name="Straight Connector 55"/>
            <p:cNvCxnSpPr>
              <a:cxnSpLocks/>
            </p:cNvCxnSpPr>
            <p:nvPr/>
          </p:nvCxnSpPr>
          <p:spPr>
            <a:xfrm>
              <a:off x="6655452" y="6134394"/>
              <a:ext cx="184389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Imatge 3" descr="Imatge que conté gabinet, interior, porta, centre d'oci&#10;&#10;Descripció generada automàticament">
              <a:extLst>
                <a:ext uri="{FF2B5EF4-FFF2-40B4-BE49-F238E27FC236}">
                  <a16:creationId xmlns:a16="http://schemas.microsoft.com/office/drawing/2014/main" id="{D63A4F6F-6557-5246-842F-D8C6EFC0C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4585" y="4968724"/>
              <a:ext cx="1845626" cy="110468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C84F0A-3B0E-5047-B68D-E4CDD1D82D99}"/>
              </a:ext>
            </a:extLst>
          </p:cNvPr>
          <p:cNvGrpSpPr/>
          <p:nvPr/>
        </p:nvGrpSpPr>
        <p:grpSpPr>
          <a:xfrm>
            <a:off x="5352585" y="5314368"/>
            <a:ext cx="1081168" cy="820026"/>
            <a:chOff x="5132366" y="5314368"/>
            <a:chExt cx="1081168" cy="82002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1A61F86-D7CA-734E-AA1E-C247CEC57A79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16" y="6134394"/>
              <a:ext cx="6510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38D8197-3670-BF49-9F0D-FE1BED9D6EA0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32DE925-68A2-F54A-B084-3F7C7DCD8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5EE4EA3-C10B-2242-870C-B530F741D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304686F-2F52-244F-932E-13E55A73F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85428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porta&#10;&#10;Descripció generada automàticament">
            <a:extLst>
              <a:ext uri="{FF2B5EF4-FFF2-40B4-BE49-F238E27FC236}">
                <a16:creationId xmlns:a16="http://schemas.microsoft.com/office/drawing/2014/main" id="{7B0B4AB4-0582-B49E-63A7-AB140AD69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71825"/>
            <a:ext cx="6144443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PLANTA 1 A LA DRETA DE LA SALA ANGLADA HI HA ELS BANYS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BANYS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10E60B-124A-E140-8A5B-33997B5F4616}"/>
              </a:ext>
            </a:extLst>
          </p:cNvPr>
          <p:cNvGrpSpPr/>
          <p:nvPr/>
        </p:nvGrpSpPr>
        <p:grpSpPr>
          <a:xfrm>
            <a:off x="1982279" y="5267704"/>
            <a:ext cx="1143814" cy="866690"/>
            <a:chOff x="2134642" y="5267704"/>
            <a:chExt cx="1143814" cy="86669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51950CA-B317-5F48-8C1F-AB547015FF1C}"/>
                </a:ext>
              </a:extLst>
            </p:cNvPr>
            <p:cNvCxnSpPr>
              <a:cxnSpLocks/>
            </p:cNvCxnSpPr>
            <p:nvPr/>
          </p:nvCxnSpPr>
          <p:spPr>
            <a:xfrm>
              <a:off x="2167983" y="6134394"/>
              <a:ext cx="111047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F65DEE-4735-7B45-982B-6B9B8AF47014}"/>
                </a:ext>
              </a:extLst>
            </p:cNvPr>
            <p:cNvGrpSpPr/>
            <p:nvPr/>
          </p:nvGrpSpPr>
          <p:grpSpPr>
            <a:xfrm>
              <a:off x="2134642" y="5267704"/>
              <a:ext cx="951685" cy="709116"/>
              <a:chOff x="3555093" y="1228320"/>
              <a:chExt cx="707159" cy="526916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8C8877E-414F-F04A-811C-33970DF72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72D5211-309F-B144-A9ED-9EE2B9289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42762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764A0ADB-EC62-074B-BA87-ADCF0B420246}"/>
                  </a:ext>
                </a:extLst>
              </p:cNvPr>
              <p:cNvSpPr/>
              <p:nvPr/>
            </p:nvSpPr>
            <p:spPr>
              <a:xfrm>
                <a:off x="3729228" y="1447170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7BEC38-73B5-204A-98FA-A8EF1F78F987}"/>
              </a:ext>
            </a:extLst>
          </p:cNvPr>
          <p:cNvGrpSpPr/>
          <p:nvPr/>
        </p:nvGrpSpPr>
        <p:grpSpPr>
          <a:xfrm>
            <a:off x="8466642" y="5297619"/>
            <a:ext cx="827850" cy="836775"/>
            <a:chOff x="8731657" y="5297619"/>
            <a:chExt cx="827850" cy="83677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F20AE06-C15C-3B4F-BF8D-A82B48F38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AF7F4BF-EBA7-C440-AC78-F31F037BD5CA}"/>
                </a:ext>
              </a:extLst>
            </p:cNvPr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3E7B01-EF37-BE43-A5C5-8C0DCEE59B7A}"/>
              </a:ext>
            </a:extLst>
          </p:cNvPr>
          <p:cNvGrpSpPr/>
          <p:nvPr/>
        </p:nvGrpSpPr>
        <p:grpSpPr>
          <a:xfrm>
            <a:off x="7227939" y="5314368"/>
            <a:ext cx="1081168" cy="820026"/>
            <a:chOff x="5132366" y="5314368"/>
            <a:chExt cx="1081168" cy="82002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ED5166-636D-9C40-8498-5D1560E55BCD}"/>
                </a:ext>
              </a:extLst>
            </p:cNvPr>
            <p:cNvCxnSpPr/>
            <p:nvPr/>
          </p:nvCxnSpPr>
          <p:spPr>
            <a:xfrm>
              <a:off x="5228883" y="6134394"/>
              <a:ext cx="57611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BA87E3C-1420-C44F-838E-F99AD0D97626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C0BE030-C32A-704A-997C-6335125AF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B09306D-D2A2-3743-AFC9-8EC513C18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47317DB-40C3-B540-9A4C-8E2C1FA3C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46" name="Rectangle 45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86498" y="5294954"/>
            <a:ext cx="1005892" cy="839440"/>
            <a:chOff x="1553401" y="5294954"/>
            <a:chExt cx="1005892" cy="83944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675530" y="6134394"/>
              <a:ext cx="7616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1553401" y="5294954"/>
              <a:ext cx="1005892" cy="718743"/>
              <a:chOff x="4890374" y="5724275"/>
              <a:chExt cx="905568" cy="647058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9" name="Group 58"/>
          <p:cNvGrpSpPr/>
          <p:nvPr/>
        </p:nvGrpSpPr>
        <p:grpSpPr>
          <a:xfrm>
            <a:off x="5364129" y="4968724"/>
            <a:ext cx="1845626" cy="1165670"/>
            <a:chOff x="6654585" y="4968724"/>
            <a:chExt cx="1845626" cy="1165670"/>
          </a:xfrm>
        </p:grpSpPr>
        <p:cxnSp>
          <p:nvCxnSpPr>
            <p:cNvPr id="60" name="Straight Connector 59"/>
            <p:cNvCxnSpPr>
              <a:cxnSpLocks/>
            </p:cNvCxnSpPr>
            <p:nvPr/>
          </p:nvCxnSpPr>
          <p:spPr>
            <a:xfrm>
              <a:off x="6655452" y="6134394"/>
              <a:ext cx="184389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Imatge 3" descr="Imatge que conté gabinet, interior, porta, centre d'oci&#10;&#10;Descripció generada automàticament">
              <a:extLst>
                <a:ext uri="{FF2B5EF4-FFF2-40B4-BE49-F238E27FC236}">
                  <a16:creationId xmlns:a16="http://schemas.microsoft.com/office/drawing/2014/main" id="{D63A4F6F-6557-5246-842F-D8C6EFC0C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4585" y="4968724"/>
              <a:ext cx="1845626" cy="1104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591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Imatge que conté interior, de fusta, fusta&#10;&#10;Descripció generada automàticament">
            <a:extLst>
              <a:ext uri="{FF2B5EF4-FFF2-40B4-BE49-F238E27FC236}">
                <a16:creationId xmlns:a16="http://schemas.microsoft.com/office/drawing/2014/main" id="{6EE654E3-96F1-78A9-8202-CEDB5D16B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2" y="271825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PLANTA 2 A L’ESQUERRA DE </a:t>
            </a:r>
            <a:r>
              <a:rPr lang="ca-ES" sz="2200" spc="50" dirty="0">
                <a:latin typeface="Calibri" charset="0"/>
                <a:cs typeface="Calibri" charset="0"/>
              </a:rPr>
              <a:t>LES ESCALES HI HA LA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SALA S. RUSIÑOL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SANTIAGO RUSIÑOL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10E60B-124A-E140-8A5B-33997B5F4616}"/>
              </a:ext>
            </a:extLst>
          </p:cNvPr>
          <p:cNvGrpSpPr/>
          <p:nvPr/>
        </p:nvGrpSpPr>
        <p:grpSpPr>
          <a:xfrm>
            <a:off x="1609208" y="5267704"/>
            <a:ext cx="1214845" cy="866690"/>
            <a:chOff x="2134642" y="5267704"/>
            <a:chExt cx="1214845" cy="86669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51950CA-B317-5F48-8C1F-AB547015FF1C}"/>
                </a:ext>
              </a:extLst>
            </p:cNvPr>
            <p:cNvCxnSpPr/>
            <p:nvPr/>
          </p:nvCxnSpPr>
          <p:spPr>
            <a:xfrm>
              <a:off x="2167983" y="6134394"/>
              <a:ext cx="118150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F65DEE-4735-7B45-982B-6B9B8AF47014}"/>
                </a:ext>
              </a:extLst>
            </p:cNvPr>
            <p:cNvGrpSpPr/>
            <p:nvPr/>
          </p:nvGrpSpPr>
          <p:grpSpPr>
            <a:xfrm>
              <a:off x="2134642" y="5267704"/>
              <a:ext cx="951685" cy="709116"/>
              <a:chOff x="3555093" y="1228320"/>
              <a:chExt cx="707159" cy="526916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8C8877E-414F-F04A-811C-33970DF72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72D5211-309F-B144-A9ED-9EE2B9289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347131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764A0ADB-EC62-074B-BA87-ADCF0B420246}"/>
                  </a:ext>
                </a:extLst>
              </p:cNvPr>
              <p:cNvSpPr/>
              <p:nvPr/>
            </p:nvSpPr>
            <p:spPr>
              <a:xfrm>
                <a:off x="3729228" y="1366675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7672665" y="4968207"/>
            <a:ext cx="1931349" cy="1166187"/>
            <a:chOff x="7990318" y="4968207"/>
            <a:chExt cx="1931349" cy="116618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5774D6-A8AA-C041-B4F3-8A6FF316B3D3}"/>
                </a:ext>
              </a:extLst>
            </p:cNvPr>
            <p:cNvCxnSpPr>
              <a:cxnSpLocks/>
            </p:cNvCxnSpPr>
            <p:nvPr/>
          </p:nvCxnSpPr>
          <p:spPr>
            <a:xfrm>
              <a:off x="7990318" y="6134394"/>
              <a:ext cx="193134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Imatge 3" descr="Imatge que conté interior, de fusta, fusta&#10;&#10;Descripció generada automàticament">
              <a:extLst>
                <a:ext uri="{FF2B5EF4-FFF2-40B4-BE49-F238E27FC236}">
                  <a16:creationId xmlns:a16="http://schemas.microsoft.com/office/drawing/2014/main" id="{6EE654E3-96F1-78A9-8202-CEDB5D16B2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90318" y="4968207"/>
              <a:ext cx="1931349" cy="1104684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280153" y="5294954"/>
            <a:ext cx="1282950" cy="839440"/>
            <a:chOff x="2118873" y="5294954"/>
            <a:chExt cx="1282950" cy="83944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118873" y="6134394"/>
              <a:ext cx="12829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 flipH="1">
              <a:off x="2305703" y="5294954"/>
              <a:ext cx="1004400" cy="718743"/>
              <a:chOff x="4890374" y="5724275"/>
              <a:chExt cx="905568" cy="647058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EE175C-20A0-1B4F-9496-2B367FCCB821}"/>
              </a:ext>
            </a:extLst>
          </p:cNvPr>
          <p:cNvGrpSpPr/>
          <p:nvPr/>
        </p:nvGrpSpPr>
        <p:grpSpPr>
          <a:xfrm>
            <a:off x="5482756" y="5344741"/>
            <a:ext cx="946321" cy="789653"/>
            <a:chOff x="5983163" y="5344741"/>
            <a:chExt cx="946321" cy="789653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D7A865F-577E-E941-85D7-FFE032C59515}"/>
                </a:ext>
              </a:extLst>
            </p:cNvPr>
            <p:cNvCxnSpPr>
              <a:cxnSpLocks/>
            </p:cNvCxnSpPr>
            <p:nvPr/>
          </p:nvCxnSpPr>
          <p:spPr>
            <a:xfrm>
              <a:off x="5983163" y="6134394"/>
              <a:ext cx="9463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3A662DF-A4D2-B948-BA9D-6532A1E50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3581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A5B7F9-388D-5646-96AF-76FBA47ADCFA}"/>
              </a:ext>
            </a:extLst>
          </p:cNvPr>
          <p:cNvGrpSpPr/>
          <p:nvPr/>
        </p:nvGrpSpPr>
        <p:grpSpPr>
          <a:xfrm>
            <a:off x="6320571" y="5314368"/>
            <a:ext cx="1081168" cy="820026"/>
            <a:chOff x="5132366" y="5314368"/>
            <a:chExt cx="1081168" cy="82002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5FD37C9-2442-614A-8C70-A5D4A6D8EF75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16" y="6134394"/>
              <a:ext cx="6510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FCF4E92-B07A-9648-A4F0-7E59DC77EB2F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DCC3B4C1-DDFB-B24F-B761-672AC1124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0FF7B2F6-966B-0741-8EA3-66D67CB38F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0FE02D6E-675C-2B44-9F20-1146CE4D8F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99101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pis, interior, paret, sala&#10;&#10;Descripció generada automàticament">
            <a:extLst>
              <a:ext uri="{FF2B5EF4-FFF2-40B4-BE49-F238E27FC236}">
                <a16:creationId xmlns:a16="http://schemas.microsoft.com/office/drawing/2014/main" id="{AA6B0411-8FAD-6F93-4ADD-52D0A9D3D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71825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DAVANT LES </a:t>
            </a:r>
            <a:r>
              <a:rPr lang="ca-ES" sz="2200" spc="50" dirty="0">
                <a:latin typeface="Calibri" charset="0"/>
                <a:cs typeface="Calibri" charset="0"/>
              </a:rPr>
              <a:t>ESCALES HI HA L’ESPAI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MÉLIÈS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ESPAI MÉLIÈS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5774D6-A8AA-C041-B4F3-8A6FF316B3D3}"/>
              </a:ext>
            </a:extLst>
          </p:cNvPr>
          <p:cNvCxnSpPr>
            <a:cxnSpLocks/>
          </p:cNvCxnSpPr>
          <p:nvPr/>
        </p:nvCxnSpPr>
        <p:spPr>
          <a:xfrm>
            <a:off x="6158755" y="6134394"/>
            <a:ext cx="188890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tge 2" descr="Imatge que conté pis, interior, paret, sala&#10;&#10;Descripció generada automàticament">
            <a:extLst>
              <a:ext uri="{FF2B5EF4-FFF2-40B4-BE49-F238E27FC236}">
                <a16:creationId xmlns:a16="http://schemas.microsoft.com/office/drawing/2014/main" id="{AA6B0411-8FAD-6F93-4ADD-52D0A9D3D6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1658" y="4968723"/>
            <a:ext cx="1566000" cy="110468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829827" y="5114940"/>
            <a:ext cx="943276" cy="1019454"/>
            <a:chOff x="2286513" y="5114940"/>
            <a:chExt cx="943276" cy="101945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286513" y="6134394"/>
              <a:ext cx="94327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 rot="16200000">
              <a:off x="2318910" y="5357031"/>
              <a:ext cx="915899" cy="431717"/>
              <a:chOff x="7757785" y="5886192"/>
              <a:chExt cx="508365" cy="23962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A1ABAC5-73BE-0B4A-A129-9747871D3821}"/>
              </a:ext>
            </a:extLst>
          </p:cNvPr>
          <p:cNvGrpSpPr/>
          <p:nvPr/>
        </p:nvGrpSpPr>
        <p:grpSpPr>
          <a:xfrm>
            <a:off x="4340492" y="5344741"/>
            <a:ext cx="946321" cy="789653"/>
            <a:chOff x="5983163" y="5344741"/>
            <a:chExt cx="946321" cy="78965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987C235-C40B-144A-B434-544AE4314E23}"/>
                </a:ext>
              </a:extLst>
            </p:cNvPr>
            <p:cNvCxnSpPr>
              <a:cxnSpLocks/>
            </p:cNvCxnSpPr>
            <p:nvPr/>
          </p:nvCxnSpPr>
          <p:spPr>
            <a:xfrm>
              <a:off x="5983163" y="6134394"/>
              <a:ext cx="9463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BEB9385-E71D-5443-82AC-A01559C01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3581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5D9A443-DB2C-AF42-B309-07940BBD1244}"/>
              </a:ext>
            </a:extLst>
          </p:cNvPr>
          <p:cNvGrpSpPr/>
          <p:nvPr/>
        </p:nvGrpSpPr>
        <p:grpSpPr>
          <a:xfrm>
            <a:off x="5178307" y="5314368"/>
            <a:ext cx="1081168" cy="820026"/>
            <a:chOff x="5132366" y="5314368"/>
            <a:chExt cx="1081168" cy="82002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AFC2FB5-8F54-1B4F-B992-F0A16C6BFE7C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16" y="6134394"/>
              <a:ext cx="6510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A177352-3B24-9E48-9AA0-E245716F2D1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FEF372FE-A0FC-7D4F-9AB2-FA589FABB8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29291C70-7DB7-DF4F-841A-CD1FEAD60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317DEB0D-F093-2E45-A332-F5C784240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0342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En Aquesta guia HI TROBARÀS I</a:t>
            </a:r>
            <a:r>
              <a:rPr lang="ca-ES" sz="2200" cap="all" spc="50" dirty="0">
                <a:latin typeface="Calibri" charset="0"/>
                <a:cs typeface="Calibri" charset="0"/>
              </a:rPr>
              <a:t>nformació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</a:b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SOBRE </a:t>
            </a:r>
            <a:r>
              <a:rPr lang="ca-ES" sz="2200" cap="all" spc="50" dirty="0" err="1"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 PALMA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335" y="1022826"/>
            <a:ext cx="500703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ca-E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general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6405070" y="2713756"/>
            <a:ext cx="2616268" cy="210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hi trobaràs diversos 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espais per visitar. Els podràs visitar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tots o crear el teu propi itinerari.</a:t>
            </a:r>
          </a:p>
          <a:p>
            <a:pPr>
              <a:lnSpc>
                <a:spcPts val="1800"/>
              </a:lnSpc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Hi ha autobusos de línia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que et porten 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ca-ES" sz="1600" dirty="0">
              <a:solidFill>
                <a:srgbClr val="000000"/>
              </a:solidFill>
              <a:highlight>
                <a:srgbClr val="00FFFF"/>
              </a:highlight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té un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pàrquing a prop.</a:t>
            </a:r>
            <a:endParaRPr lang="ca-E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6273997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6273997" y="3897766"/>
            <a:ext cx="0" cy="9191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3D2E64B8-E690-B848-8BA7-4851234DE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54" y="2674284"/>
            <a:ext cx="500300" cy="5003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E380ED4-14A0-0A4A-B7DB-41BBAC9C8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9" y="3789040"/>
            <a:ext cx="498867" cy="4988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2964" y="5198139"/>
            <a:ext cx="10093911" cy="1190534"/>
          </a:xfrm>
          <a:prstGeom prst="rect">
            <a:avLst/>
          </a:prstGeom>
          <a:solidFill>
            <a:srgbClr val="B4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231458" y="5329194"/>
            <a:ext cx="2278932" cy="7181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Plaça de </a:t>
            </a:r>
            <a:r>
              <a:rPr lang="ca-ES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Weyler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, 3</a:t>
            </a:r>
            <a:r>
              <a:rPr lang="en-U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. </a:t>
            </a:r>
          </a:p>
          <a:p>
            <a:pPr>
              <a:lnSpc>
                <a:spcPts val="1700"/>
              </a:lnSpc>
              <a:spcAft>
                <a:spcPts val="500"/>
              </a:spcAft>
            </a:pPr>
            <a:r>
              <a:rPr lang="en-U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07001 Palma</a:t>
            </a:r>
          </a:p>
          <a:p>
            <a:pPr>
              <a:lnSpc>
                <a:spcPts val="1700"/>
              </a:lnSpc>
              <a:spcAft>
                <a:spcPts val="1000"/>
              </a:spcAft>
            </a:pPr>
            <a:r>
              <a:rPr lang="es-ES_tradnl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971 178 512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8076892" y="5362647"/>
            <a:ext cx="0" cy="6846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DB269C07-6537-874A-B6CB-6E49F2275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5362647"/>
            <a:ext cx="486588" cy="486588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370809" y="5362647"/>
            <a:ext cx="0" cy="65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93" y="5362647"/>
            <a:ext cx="486588" cy="48658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FD31551-D1FA-804B-9957-66FBDFFB54B9}"/>
              </a:ext>
            </a:extLst>
          </p:cNvPr>
          <p:cNvSpPr/>
          <p:nvPr/>
        </p:nvSpPr>
        <p:spPr>
          <a:xfrm>
            <a:off x="295318" y="6750675"/>
            <a:ext cx="39471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Pictogramas extraídos de </a:t>
            </a:r>
            <a:r>
              <a:rPr lang="es-ES_tradnl" sz="10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Flaticon</a:t>
            </a: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inspirados en ARASAAC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7" y="2713756"/>
            <a:ext cx="2493058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material de la guia està creat com a anticipació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 facilitar el seguiment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 la visita.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Recomanem revisar la guia abans d’anar 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per preparar la visita.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1370809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AA56B8A-3A26-2348-963D-F49F594BF475}"/>
              </a:ext>
            </a:extLst>
          </p:cNvPr>
          <p:cNvCxnSpPr/>
          <p:nvPr/>
        </p:nvCxnSpPr>
        <p:spPr>
          <a:xfrm>
            <a:off x="1367461" y="3921013"/>
            <a:ext cx="0" cy="6170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57D60208-D6E0-3444-B65B-91021850D9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2" y="3982726"/>
            <a:ext cx="438692" cy="43869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95B29E5-793C-E74A-B0E5-20E14A1494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6" y="2780238"/>
            <a:ext cx="484037" cy="48403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5" y="5362647"/>
            <a:ext cx="430738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ca-E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el web 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de </a:t>
            </a:r>
            <a:r>
              <a:rPr lang="ca-ES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 pots trobar tota la informació del centre, les seves 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activitats i exposicions: </a:t>
            </a:r>
            <a:r>
              <a:rPr lang="ca-ES" sz="15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CaixaForum.org</a:t>
            </a:r>
            <a:r>
              <a:rPr lang="ca-ES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/Palma</a:t>
            </a:r>
          </a:p>
        </p:txBody>
      </p:sp>
    </p:spTree>
    <p:extLst>
      <p:ext uri="{BB962C8B-B14F-4D97-AF65-F5344CB8AC3E}">
        <p14:creationId xmlns:p14="http://schemas.microsoft.com/office/powerpoint/2010/main" val="3524392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Imatge que conté interior, porta&#10;&#10;Descripció generada automàticament">
            <a:extLst>
              <a:ext uri="{FF2B5EF4-FFF2-40B4-BE49-F238E27FC236}">
                <a16:creationId xmlns:a16="http://schemas.microsoft.com/office/drawing/2014/main" id="{A6776A54-9750-AF4D-3405-307C2C635A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71825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70" dirty="0">
                <a:latin typeface="Calibri" charset="0"/>
                <a:ea typeface="Calibri" charset="0"/>
                <a:cs typeface="Calibri" charset="0"/>
              </a:rPr>
              <a:t>DAVANT L’ESPAI </a:t>
            </a:r>
            <a:r>
              <a:rPr lang="ca-ES" sz="2200" spc="70" dirty="0">
                <a:latin typeface="Calibri" charset="0"/>
                <a:cs typeface="Calibri" charset="0"/>
              </a:rPr>
              <a:t>MÉLIÈS HI HA LA </a:t>
            </a:r>
            <a:r>
              <a:rPr lang="ca-ES" sz="2200" spc="70" dirty="0">
                <a:latin typeface="Calibri" charset="0"/>
                <a:ea typeface="Calibri" charset="0"/>
                <a:cs typeface="Calibri" charset="0"/>
              </a:rPr>
              <a:t>SALA MARGARET D’ESTE</a:t>
            </a:r>
            <a:endParaRPr lang="ca-ES" sz="2200" spc="70" dirty="0">
              <a:highlight>
                <a:srgbClr val="FFFF00"/>
              </a:highlight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MARGARET D’ESTE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838945" y="5481794"/>
            <a:ext cx="1037600" cy="652600"/>
            <a:chOff x="3934978" y="5481794"/>
            <a:chExt cx="1037600" cy="652600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3934978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4134157" y="5481794"/>
              <a:ext cx="649043" cy="432000"/>
              <a:chOff x="9186534" y="5886192"/>
              <a:chExt cx="361323" cy="23962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949379" y="4968723"/>
            <a:ext cx="1747749" cy="1165671"/>
            <a:chOff x="3232593" y="4968723"/>
            <a:chExt cx="1747749" cy="116567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5774D6-A8AA-C041-B4F3-8A6FF316B3D3}"/>
                </a:ext>
              </a:extLst>
            </p:cNvPr>
            <p:cNvCxnSpPr>
              <a:cxnSpLocks/>
            </p:cNvCxnSpPr>
            <p:nvPr/>
          </p:nvCxnSpPr>
          <p:spPr>
            <a:xfrm>
              <a:off x="3232593" y="6134394"/>
              <a:ext cx="174774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Imatge 2" descr="Imatge que conté pis, interior, paret, sala&#10;&#10;Descripció generada automàticament">
              <a:extLst>
                <a:ext uri="{FF2B5EF4-FFF2-40B4-BE49-F238E27FC236}">
                  <a16:creationId xmlns:a16="http://schemas.microsoft.com/office/drawing/2014/main" id="{AA6B0411-8FAD-6F93-4ADD-52D0A9D3D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2593" y="4968723"/>
              <a:ext cx="1566000" cy="110468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921767" y="4969239"/>
            <a:ext cx="2937703" cy="1165155"/>
            <a:chOff x="5931392" y="4969239"/>
            <a:chExt cx="2937703" cy="116515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F5774D6-A8AA-C041-B4F3-8A6FF316B3D3}"/>
                </a:ext>
              </a:extLst>
            </p:cNvPr>
            <p:cNvCxnSpPr>
              <a:cxnSpLocks/>
            </p:cNvCxnSpPr>
            <p:nvPr/>
          </p:nvCxnSpPr>
          <p:spPr>
            <a:xfrm>
              <a:off x="5931392" y="6134394"/>
              <a:ext cx="293770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Imatge 3" descr="Imatge que conté interior, porta&#10;&#10;Descripció generada automàticament">
              <a:extLst>
                <a:ext uri="{FF2B5EF4-FFF2-40B4-BE49-F238E27FC236}">
                  <a16:creationId xmlns:a16="http://schemas.microsoft.com/office/drawing/2014/main" id="{A6776A54-9750-AF4D-3405-307C2C635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-1375"/>
            <a:stretch/>
          </p:blipFill>
          <p:spPr>
            <a:xfrm>
              <a:off x="6363892" y="4969239"/>
              <a:ext cx="2103112" cy="1104684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DBC50AA-6484-CC49-8C8C-24CCEF4BFD52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A73CA3-9E47-6542-A159-F469825E9BAA}"/>
              </a:ext>
            </a:extLst>
          </p:cNvPr>
          <p:cNvGrpSpPr/>
          <p:nvPr/>
        </p:nvGrpSpPr>
        <p:grpSpPr>
          <a:xfrm>
            <a:off x="4570463" y="5314368"/>
            <a:ext cx="1081168" cy="820026"/>
            <a:chOff x="5132366" y="5314368"/>
            <a:chExt cx="1081168" cy="82002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FF02808-1118-0142-8686-C627AE55AE7B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16" y="6134394"/>
              <a:ext cx="6510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6906AEF-0702-BE4A-83C5-6538774EA96E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36E9D34E-357A-2149-B29F-2452CC48C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B00D6BF-4540-9943-9C02-C47D362A0F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A9E6E4D-674A-5F41-9680-FFBBF2BF3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9398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interior, paret, pis, sala&#10;&#10;Descripció generada automàticament">
            <a:extLst>
              <a:ext uri="{FF2B5EF4-FFF2-40B4-BE49-F238E27FC236}">
                <a16:creationId xmlns:a16="http://schemas.microsoft.com/office/drawing/2014/main" id="{4E1D0E59-C6BD-CAD9-4B43-BB0D48EEC6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2" y="271825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DRETA DE LES </a:t>
            </a:r>
            <a:r>
              <a:rPr lang="ca-ES" sz="2200" spc="50" dirty="0">
                <a:latin typeface="Calibri" charset="0"/>
                <a:cs typeface="Calibri" charset="0"/>
              </a:rPr>
              <a:t>ESCALES HI HA LA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SALA ALEXANDRE ROSSELLÓ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ALEXANDRE ROSSELLÓ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913170" y="4969239"/>
            <a:ext cx="3336836" cy="1165155"/>
            <a:chOff x="6208816" y="4969239"/>
            <a:chExt cx="3336836" cy="116515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F5774D6-A8AA-C041-B4F3-8A6FF316B3D3}"/>
                </a:ext>
              </a:extLst>
            </p:cNvPr>
            <p:cNvCxnSpPr>
              <a:cxnSpLocks/>
            </p:cNvCxnSpPr>
            <p:nvPr/>
          </p:nvCxnSpPr>
          <p:spPr>
            <a:xfrm>
              <a:off x="6208816" y="6134394"/>
              <a:ext cx="33368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Imatge 2" descr="Imatge que conté interior, paret, pis, sala&#10;&#10;Descripció generada automàticament">
              <a:extLst>
                <a:ext uri="{FF2B5EF4-FFF2-40B4-BE49-F238E27FC236}">
                  <a16:creationId xmlns:a16="http://schemas.microsoft.com/office/drawing/2014/main" id="{4E1D0E59-C6BD-CAD9-4B43-BB0D48EEC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95804" y="4969239"/>
              <a:ext cx="2362860" cy="110468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925572" y="5294954"/>
            <a:ext cx="1005892" cy="839440"/>
            <a:chOff x="1553401" y="5294954"/>
            <a:chExt cx="1005892" cy="83944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675530" y="6134394"/>
              <a:ext cx="7616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1553401" y="5294954"/>
              <a:ext cx="1005892" cy="718743"/>
              <a:chOff x="4890374" y="5724275"/>
              <a:chExt cx="905568" cy="647058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2146E6D-E111-9A49-887A-C9DE72ACE047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16375B-14C8-544C-8C80-3248B0C1F7DC}"/>
              </a:ext>
            </a:extLst>
          </p:cNvPr>
          <p:cNvGrpSpPr/>
          <p:nvPr/>
        </p:nvGrpSpPr>
        <p:grpSpPr>
          <a:xfrm>
            <a:off x="3739772" y="5344741"/>
            <a:ext cx="946321" cy="789653"/>
            <a:chOff x="5983163" y="5344741"/>
            <a:chExt cx="946321" cy="78965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F89F0D4-652A-BE49-8CD2-3DF703F85439}"/>
                </a:ext>
              </a:extLst>
            </p:cNvPr>
            <p:cNvCxnSpPr>
              <a:cxnSpLocks/>
            </p:cNvCxnSpPr>
            <p:nvPr/>
          </p:nvCxnSpPr>
          <p:spPr>
            <a:xfrm>
              <a:off x="5983163" y="6134394"/>
              <a:ext cx="9463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CBDF653-4F93-6746-ACBB-F7B472159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3581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D445A7-E279-004C-B85A-7E53CE9FA05F}"/>
              </a:ext>
            </a:extLst>
          </p:cNvPr>
          <p:cNvGrpSpPr/>
          <p:nvPr/>
        </p:nvGrpSpPr>
        <p:grpSpPr>
          <a:xfrm>
            <a:off x="4599889" y="5314368"/>
            <a:ext cx="1081168" cy="820026"/>
            <a:chOff x="5132366" y="5314368"/>
            <a:chExt cx="1081168" cy="820026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C8F7C4-37A5-C44C-8E8A-4BF1BD42FBEA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16" y="6134394"/>
              <a:ext cx="6510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2211576-2355-464A-B0DD-45F3F579FD61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C5B0D1-0201-0545-A183-B64AC5E32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0D62D4DD-25C0-3D44-89E1-BC0D0268A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EE3ED8A9-F303-114E-B546-AF7DFE5CE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80966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Imatge que conté bany&#10;&#10;Descripció generada automàticament">
            <a:extLst>
              <a:ext uri="{FF2B5EF4-FFF2-40B4-BE49-F238E27FC236}">
                <a16:creationId xmlns:a16="http://schemas.microsoft.com/office/drawing/2014/main" id="{2DB9F892-BB9B-192B-446D-F74B553EB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71825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DRETA DE LA SALA ALEXANDRE ROSSELLÓ HI HA ELS BANYS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BANYS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8346365" y="5297619"/>
            <a:ext cx="827850" cy="836775"/>
            <a:chOff x="8731657" y="5297619"/>
            <a:chExt cx="827850" cy="836775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56" name="Straight Connector 55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719279" y="4969239"/>
            <a:ext cx="3336836" cy="1165155"/>
            <a:chOff x="6208816" y="4969239"/>
            <a:chExt cx="3336836" cy="116515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F5774D6-A8AA-C041-B4F3-8A6FF316B3D3}"/>
                </a:ext>
              </a:extLst>
            </p:cNvPr>
            <p:cNvCxnSpPr>
              <a:cxnSpLocks/>
            </p:cNvCxnSpPr>
            <p:nvPr/>
          </p:nvCxnSpPr>
          <p:spPr>
            <a:xfrm>
              <a:off x="6208816" y="6134394"/>
              <a:ext cx="33368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Imatge 2" descr="Imatge que conté interior, paret, pis, sala&#10;&#10;Descripció generada automàticament">
              <a:extLst>
                <a:ext uri="{FF2B5EF4-FFF2-40B4-BE49-F238E27FC236}">
                  <a16:creationId xmlns:a16="http://schemas.microsoft.com/office/drawing/2014/main" id="{4E1D0E59-C6BD-CAD9-4B43-BB0D48EEC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95804" y="4969239"/>
              <a:ext cx="2362860" cy="1104684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2013829" y="5294954"/>
            <a:ext cx="1005892" cy="839440"/>
            <a:chOff x="1553401" y="5294954"/>
            <a:chExt cx="1005892" cy="83944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675530" y="6134394"/>
              <a:ext cx="7616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1553401" y="5294954"/>
              <a:ext cx="1005892" cy="718743"/>
              <a:chOff x="4890374" y="5724275"/>
              <a:chExt cx="905568" cy="647058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6967160" y="5314368"/>
            <a:ext cx="1081168" cy="820026"/>
            <a:chOff x="5132366" y="5314368"/>
            <a:chExt cx="1081168" cy="82002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34D7AB1-294D-4649-B255-881D3C5DF739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12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dirty="0">
                <a:latin typeface="Calibri" charset="0"/>
                <a:ea typeface="Calibri" charset="0"/>
                <a:cs typeface="Calibri" charset="0"/>
              </a:rPr>
              <a:t>A LA PLANTA 3 A L’ESQUERRA DE LES </a:t>
            </a:r>
            <a:r>
              <a:rPr lang="ca-ES" sz="2200" dirty="0">
                <a:latin typeface="Calibri" charset="0"/>
                <a:cs typeface="Calibri" charset="0"/>
              </a:rPr>
              <a:t>ESCALES HI HA LA SALA </a:t>
            </a:r>
            <a:r>
              <a:rPr lang="ca-ES" sz="2200" dirty="0">
                <a:latin typeface="Calibri" charset="0"/>
                <a:ea typeface="Calibri" charset="0"/>
                <a:cs typeface="Calibri" charset="0"/>
              </a:rPr>
              <a:t>M. DEL SANTS OLIVER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MIQUEL DELS SANTS OLIVER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10E60B-124A-E140-8A5B-33997B5F4616}"/>
              </a:ext>
            </a:extLst>
          </p:cNvPr>
          <p:cNvGrpSpPr/>
          <p:nvPr/>
        </p:nvGrpSpPr>
        <p:grpSpPr>
          <a:xfrm>
            <a:off x="1188033" y="5267704"/>
            <a:ext cx="1112405" cy="866690"/>
            <a:chOff x="2134642" y="5267704"/>
            <a:chExt cx="1112405" cy="86669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51950CA-B317-5F48-8C1F-AB547015FF1C}"/>
                </a:ext>
              </a:extLst>
            </p:cNvPr>
            <p:cNvCxnSpPr/>
            <p:nvPr/>
          </p:nvCxnSpPr>
          <p:spPr>
            <a:xfrm>
              <a:off x="2167983" y="6134394"/>
              <a:ext cx="107906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F65DEE-4735-7B45-982B-6B9B8AF47014}"/>
                </a:ext>
              </a:extLst>
            </p:cNvPr>
            <p:cNvGrpSpPr/>
            <p:nvPr/>
          </p:nvGrpSpPr>
          <p:grpSpPr>
            <a:xfrm>
              <a:off x="2134642" y="5267704"/>
              <a:ext cx="951685" cy="709116"/>
              <a:chOff x="3555093" y="1228320"/>
              <a:chExt cx="707159" cy="526916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8C8877E-414F-F04A-811C-33970DF72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72D5211-309F-B144-A9ED-9EE2B9289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270774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764A0ADB-EC62-074B-BA87-ADCF0B420246}"/>
                  </a:ext>
                </a:extLst>
              </p:cNvPr>
              <p:cNvSpPr/>
              <p:nvPr/>
            </p:nvSpPr>
            <p:spPr>
              <a:xfrm>
                <a:off x="3729228" y="1290319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F5774D6-A8AA-C041-B4F3-8A6FF316B3D3}"/>
              </a:ext>
            </a:extLst>
          </p:cNvPr>
          <p:cNvCxnSpPr>
            <a:cxnSpLocks/>
          </p:cNvCxnSpPr>
          <p:nvPr/>
        </p:nvCxnSpPr>
        <p:spPr>
          <a:xfrm>
            <a:off x="6957389" y="6134394"/>
            <a:ext cx="30853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3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65D8BD0-9448-2448-BF8F-86362F97857E}"/>
              </a:ext>
            </a:extLst>
          </p:cNvPr>
          <p:cNvGrpSpPr/>
          <p:nvPr/>
        </p:nvGrpSpPr>
        <p:grpSpPr>
          <a:xfrm>
            <a:off x="4884496" y="5344741"/>
            <a:ext cx="946321" cy="789653"/>
            <a:chOff x="5983163" y="5344741"/>
            <a:chExt cx="946321" cy="789653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9C75707-7844-E74B-8371-0AF730427B80}"/>
                </a:ext>
              </a:extLst>
            </p:cNvPr>
            <p:cNvCxnSpPr>
              <a:cxnSpLocks/>
            </p:cNvCxnSpPr>
            <p:nvPr/>
          </p:nvCxnSpPr>
          <p:spPr>
            <a:xfrm>
              <a:off x="5983163" y="6134394"/>
              <a:ext cx="9463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FDE63A3-1B82-7A44-8DE8-8339F5539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7034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708308" y="5314368"/>
            <a:ext cx="1081168" cy="820026"/>
            <a:chOff x="5132366" y="5314368"/>
            <a:chExt cx="1081168" cy="82002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9" name="Group 58"/>
          <p:cNvGrpSpPr/>
          <p:nvPr/>
        </p:nvGrpSpPr>
        <p:grpSpPr>
          <a:xfrm>
            <a:off x="2736829" y="5294954"/>
            <a:ext cx="1282950" cy="839440"/>
            <a:chOff x="2118873" y="5294954"/>
            <a:chExt cx="1282950" cy="83944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2118873" y="6134394"/>
              <a:ext cx="12829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 flipH="1">
              <a:off x="2305703" y="5294954"/>
              <a:ext cx="1004400" cy="718743"/>
              <a:chOff x="4890374" y="5724275"/>
              <a:chExt cx="905568" cy="647058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5E2811B5-31F0-3241-9254-A0678FD29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2" y="271825"/>
            <a:ext cx="6145200" cy="43349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0135375-8360-3640-A84E-84AFE827AC1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1695" y="4969239"/>
            <a:ext cx="2174400" cy="11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70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Imatge que conté pis, interior, de fusta, fusta&#10;&#10;Descripció generada automàticament">
            <a:extLst>
              <a:ext uri="{FF2B5EF4-FFF2-40B4-BE49-F238E27FC236}">
                <a16:creationId xmlns:a16="http://schemas.microsoft.com/office/drawing/2014/main" id="{0C939806-6952-D45B-0890-0285205C8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2" y="271825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DAVANT DE LES </a:t>
            </a:r>
            <a:r>
              <a:rPr lang="ca-ES" sz="2200" spc="50" dirty="0">
                <a:latin typeface="Calibri" charset="0"/>
                <a:cs typeface="Calibri" charset="0"/>
              </a:rPr>
              <a:t>ESCALES HI HA LA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SALA GEORGES BERNANOS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GEORGES BERNANOS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94045" y="5114940"/>
            <a:ext cx="976205" cy="1019454"/>
            <a:chOff x="2265287" y="5114940"/>
            <a:chExt cx="976205" cy="101945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265287" y="6134394"/>
              <a:ext cx="97620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 rot="16200000">
              <a:off x="2318910" y="5357031"/>
              <a:ext cx="915899" cy="431717"/>
              <a:chOff x="7757785" y="5886192"/>
              <a:chExt cx="508365" cy="23962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790410" y="4969239"/>
            <a:ext cx="3161944" cy="1165155"/>
            <a:chOff x="6050422" y="4969239"/>
            <a:chExt cx="3161944" cy="116515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F5774D6-A8AA-C041-B4F3-8A6FF316B3D3}"/>
                </a:ext>
              </a:extLst>
            </p:cNvPr>
            <p:cNvCxnSpPr>
              <a:cxnSpLocks/>
            </p:cNvCxnSpPr>
            <p:nvPr/>
          </p:nvCxnSpPr>
          <p:spPr>
            <a:xfrm>
              <a:off x="6050422" y="6134394"/>
              <a:ext cx="316194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Imatge 3" descr="Imatge que conté pis, interior, de fusta, fusta&#10;&#10;Descripció generada automàticament">
              <a:extLst>
                <a:ext uri="{FF2B5EF4-FFF2-40B4-BE49-F238E27FC236}">
                  <a16:creationId xmlns:a16="http://schemas.microsoft.com/office/drawing/2014/main" id="{0C939806-6952-D45B-0890-0285205C8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3194" y="4969239"/>
              <a:ext cx="1976400" cy="1105142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3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15989B-33CF-564C-B73E-320543C67CAE}"/>
              </a:ext>
            </a:extLst>
          </p:cNvPr>
          <p:cNvGrpSpPr/>
          <p:nvPr/>
        </p:nvGrpSpPr>
        <p:grpSpPr>
          <a:xfrm>
            <a:off x="3639413" y="5344741"/>
            <a:ext cx="946321" cy="789653"/>
            <a:chOff x="5983163" y="5344741"/>
            <a:chExt cx="946321" cy="78965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6E9D768-89EF-694C-9397-9400FF1148DF}"/>
                </a:ext>
              </a:extLst>
            </p:cNvPr>
            <p:cNvCxnSpPr>
              <a:cxnSpLocks/>
            </p:cNvCxnSpPr>
            <p:nvPr/>
          </p:nvCxnSpPr>
          <p:spPr>
            <a:xfrm>
              <a:off x="5983163" y="6134394"/>
              <a:ext cx="9463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3FF1300-4BE7-2049-8D5E-3E2A6FF78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3581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0A5FB58-A0FC-C443-8CB0-25E74E0D2DDA}"/>
              </a:ext>
            </a:extLst>
          </p:cNvPr>
          <p:cNvGrpSpPr/>
          <p:nvPr/>
        </p:nvGrpSpPr>
        <p:grpSpPr>
          <a:xfrm>
            <a:off x="4499530" y="5314368"/>
            <a:ext cx="1081168" cy="820026"/>
            <a:chOff x="5132366" y="5314368"/>
            <a:chExt cx="1081168" cy="82002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E2F3741-21B5-3241-9032-AC344473E50B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16" y="6134394"/>
              <a:ext cx="6510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63C92DE-845F-0C45-A917-21FE193A3F84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AFE75B2-E015-0F47-A48E-A11E7F48D0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4092F8E3-A498-2F4B-B994-FF5210E44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12A3CE1-47A2-D640-81AB-706D66E30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59575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paret, interior, pis, mobiliari&#10;&#10;Descripció generada automàticament">
            <a:extLst>
              <a:ext uri="{FF2B5EF4-FFF2-40B4-BE49-F238E27FC236}">
                <a16:creationId xmlns:a16="http://schemas.microsoft.com/office/drawing/2014/main" id="{C73F94D1-C661-6BD0-2B37-1878C1A6C2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2" y="271825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AL COSTAT DE LA SALA G. </a:t>
            </a:r>
            <a:r>
              <a:rPr lang="ca-ES" sz="2200" spc="50" dirty="0">
                <a:latin typeface="Calibri" charset="0"/>
                <a:cs typeface="Calibri" charset="0"/>
              </a:rPr>
              <a:t>BERNANOS HI HA LA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ZONA RELAXADA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RELAXADA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955766" y="5314368"/>
            <a:ext cx="1081168" cy="820026"/>
            <a:chOff x="5132366" y="5314368"/>
            <a:chExt cx="1081168" cy="82002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210984" y="6134394"/>
              <a:ext cx="60516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7130444" y="5326244"/>
            <a:ext cx="1946423" cy="808150"/>
            <a:chOff x="7816948" y="5326244"/>
            <a:chExt cx="1946423" cy="808150"/>
          </a:xfrm>
        </p:grpSpPr>
        <p:cxnSp>
          <p:nvCxnSpPr>
            <p:cNvPr id="24" name="Straight Connector 23"/>
            <p:cNvCxnSpPr>
              <a:cxnSpLocks/>
            </p:cNvCxnSpPr>
            <p:nvPr/>
          </p:nvCxnSpPr>
          <p:spPr>
            <a:xfrm>
              <a:off x="7816948" y="6134394"/>
              <a:ext cx="1946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8624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934212" y="5480507"/>
            <a:ext cx="915899" cy="653887"/>
            <a:chOff x="1373159" y="5480507"/>
            <a:chExt cx="915899" cy="65388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392878" y="6134394"/>
              <a:ext cx="84805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623308" y="4969239"/>
            <a:ext cx="2312519" cy="1165155"/>
            <a:chOff x="3613683" y="4969239"/>
            <a:chExt cx="2312519" cy="1165155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F5774D6-A8AA-C041-B4F3-8A6FF316B3D3}"/>
                </a:ext>
              </a:extLst>
            </p:cNvPr>
            <p:cNvCxnSpPr>
              <a:cxnSpLocks/>
            </p:cNvCxnSpPr>
            <p:nvPr/>
          </p:nvCxnSpPr>
          <p:spPr>
            <a:xfrm>
              <a:off x="3613683" y="6134394"/>
              <a:ext cx="231251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Imatge 3" descr="Imatge que conté pis, interior, de fusta, fusta&#10;&#10;Descripció generada automàticament">
              <a:extLst>
                <a:ext uri="{FF2B5EF4-FFF2-40B4-BE49-F238E27FC236}">
                  <a16:creationId xmlns:a16="http://schemas.microsoft.com/office/drawing/2014/main" id="{0C939806-6952-D45B-0890-0285205C8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742" y="4969239"/>
              <a:ext cx="1976400" cy="1105142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3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18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interior, porta&#10;&#10;Descripció generada automàticament">
            <a:extLst>
              <a:ext uri="{FF2B5EF4-FFF2-40B4-BE49-F238E27FC236}">
                <a16:creationId xmlns:a16="http://schemas.microsoft.com/office/drawing/2014/main" id="{2D13029E-D3FE-8601-0BCE-7466D99993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71825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DRETA DE LES </a:t>
            </a:r>
            <a:r>
              <a:rPr lang="ca-ES" sz="2200" spc="50" dirty="0">
                <a:latin typeface="Calibri" charset="0"/>
                <a:cs typeface="Calibri" charset="0"/>
              </a:rPr>
              <a:t>ESCALES HI HA LA SALA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JOAN ALCOVER I ELS BANYS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JOAN ALCOVER </a:t>
              </a:r>
              <a:b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I BANYS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8760175" y="5297619"/>
            <a:ext cx="827850" cy="836775"/>
            <a:chOff x="8731657" y="5297619"/>
            <a:chExt cx="827850" cy="83677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627036" y="4969239"/>
            <a:ext cx="2473111" cy="1165155"/>
            <a:chOff x="5655911" y="4969239"/>
            <a:chExt cx="2473111" cy="116515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D2523E5-2D10-8E4B-9802-B5B89F4804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55911" y="4969239"/>
              <a:ext cx="2471360" cy="1104685"/>
            </a:xfrm>
            <a:prstGeom prst="rect">
              <a:avLst/>
            </a:prstGeom>
          </p:spPr>
        </p:pic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F5774D6-A8AA-C041-B4F3-8A6FF316B3D3}"/>
                </a:ext>
              </a:extLst>
            </p:cNvPr>
            <p:cNvCxnSpPr>
              <a:cxnSpLocks/>
            </p:cNvCxnSpPr>
            <p:nvPr/>
          </p:nvCxnSpPr>
          <p:spPr>
            <a:xfrm>
              <a:off x="5655911" y="6134394"/>
              <a:ext cx="247311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3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615907" y="5294954"/>
            <a:ext cx="1005892" cy="839440"/>
            <a:chOff x="1553401" y="5294954"/>
            <a:chExt cx="1005892" cy="83944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675530" y="6134394"/>
              <a:ext cx="7616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1553401" y="5294954"/>
              <a:ext cx="1005892" cy="718743"/>
              <a:chOff x="4890374" y="5724275"/>
              <a:chExt cx="905568" cy="647058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2A09178-05FE-CD46-89CE-CC2FF44AD0EA}"/>
              </a:ext>
            </a:extLst>
          </p:cNvPr>
          <p:cNvGrpSpPr/>
          <p:nvPr/>
        </p:nvGrpSpPr>
        <p:grpSpPr>
          <a:xfrm>
            <a:off x="3445267" y="5344741"/>
            <a:ext cx="946321" cy="789653"/>
            <a:chOff x="5983163" y="5344741"/>
            <a:chExt cx="946321" cy="78965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1512F59-7ACA-6C4D-9478-15F61E5E311B}"/>
                </a:ext>
              </a:extLst>
            </p:cNvPr>
            <p:cNvCxnSpPr>
              <a:cxnSpLocks/>
            </p:cNvCxnSpPr>
            <p:nvPr/>
          </p:nvCxnSpPr>
          <p:spPr>
            <a:xfrm>
              <a:off x="5983163" y="6134394"/>
              <a:ext cx="9463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9EA4F7A-984F-6E41-9346-370E2B334E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3581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DC5C4D8-29B1-2B44-A9DF-FF92D20C658E}"/>
              </a:ext>
            </a:extLst>
          </p:cNvPr>
          <p:cNvGrpSpPr/>
          <p:nvPr/>
        </p:nvGrpSpPr>
        <p:grpSpPr>
          <a:xfrm>
            <a:off x="4305384" y="5314368"/>
            <a:ext cx="1081168" cy="820026"/>
            <a:chOff x="5132366" y="5314368"/>
            <a:chExt cx="1081168" cy="82002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83F0213-45AD-9B4F-A947-E6441948A8A5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16" y="6134394"/>
              <a:ext cx="6510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52CFCF0-3D5A-7B4A-806E-B64CEEF4312B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BADC4F7-1FFE-624B-B0DC-BDB19A58EA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039C064-1121-384B-B56E-CF6A8D2FB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51BAB6C0-CC22-7E49-B099-72EA032A6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80921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PLÀNOL / </a:t>
            </a:r>
            <a:r>
              <a:rPr lang="ca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PALMA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36" y="1094906"/>
            <a:ext cx="7139371" cy="47138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40226" y="5011053"/>
            <a:ext cx="883245" cy="1296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Vestíbul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78677" y="3726496"/>
            <a:ext cx="1108620" cy="523200"/>
            <a:chOff x="4861807" y="2130684"/>
            <a:chExt cx="1108620" cy="523200"/>
          </a:xfrm>
        </p:grpSpPr>
        <p:sp>
          <p:nvSpPr>
            <p:cNvPr id="21" name="Rectangle 20"/>
            <p:cNvSpPr/>
            <p:nvPr/>
          </p:nvSpPr>
          <p:spPr>
            <a:xfrm>
              <a:off x="4877701" y="2130684"/>
              <a:ext cx="1092726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Recepció</a:t>
              </a:r>
              <a:b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informació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861807" y="2365580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92D2431-F3EE-D141-BBDD-A28175EC9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917" y="2413818"/>
              <a:ext cx="178636" cy="178636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4431797" y="561956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Porta d’entrada</a:t>
            </a:r>
          </a:p>
        </p:txBody>
      </p:sp>
      <p:grpSp>
        <p:nvGrpSpPr>
          <p:cNvPr id="25" name="Group 24"/>
          <p:cNvGrpSpPr/>
          <p:nvPr/>
        </p:nvGrpSpPr>
        <p:grpSpPr>
          <a:xfrm rot="16200000">
            <a:off x="4729267" y="5287902"/>
            <a:ext cx="288304" cy="288304"/>
            <a:chOff x="7315703" y="6285717"/>
            <a:chExt cx="288304" cy="288304"/>
          </a:xfrm>
        </p:grpSpPr>
        <p:sp>
          <p:nvSpPr>
            <p:cNvPr id="26" name="Oval 25"/>
            <p:cNvSpPr/>
            <p:nvPr/>
          </p:nvSpPr>
          <p:spPr>
            <a:xfrm>
              <a:off x="7315703" y="6285717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29CF6F6-BF41-3346-B9C3-79D4473A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441" y="6330455"/>
              <a:ext cx="198826" cy="198826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748014" y="4234210"/>
            <a:ext cx="288304" cy="288304"/>
            <a:chOff x="3017129" y="1937388"/>
            <a:chExt cx="238513" cy="238513"/>
          </a:xfrm>
        </p:grpSpPr>
        <p:sp>
          <p:nvSpPr>
            <p:cNvPr id="33" name="Oval 32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70C28E-F848-0A4E-8E5D-953EFAFBED27}"/>
              </a:ext>
            </a:extLst>
          </p:cNvPr>
          <p:cNvGrpSpPr/>
          <p:nvPr/>
        </p:nvGrpSpPr>
        <p:grpSpPr>
          <a:xfrm>
            <a:off x="5886580" y="3402266"/>
            <a:ext cx="288304" cy="288304"/>
            <a:chOff x="3369529" y="2915261"/>
            <a:chExt cx="288304" cy="28830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D08B239-28A0-454C-A7FB-D695F897808A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8" name="Picture 22">
              <a:extLst>
                <a:ext uri="{FF2B5EF4-FFF2-40B4-BE49-F238E27FC236}">
                  <a16:creationId xmlns:a16="http://schemas.microsoft.com/office/drawing/2014/main" id="{EA7B601A-950C-5D44-9C93-5AFA4A06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4593961" y="4572141"/>
            <a:ext cx="288304" cy="288304"/>
            <a:chOff x="2873411" y="2747639"/>
            <a:chExt cx="238513" cy="238513"/>
          </a:xfrm>
        </p:grpSpPr>
        <p:sp>
          <p:nvSpPr>
            <p:cNvPr id="62" name="Oval 61"/>
            <p:cNvSpPr/>
            <p:nvPr/>
          </p:nvSpPr>
          <p:spPr>
            <a:xfrm>
              <a:off x="2873411" y="2747639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982"/>
            <a:stretch/>
          </p:blipFill>
          <p:spPr>
            <a:xfrm>
              <a:off x="2900122" y="2765717"/>
              <a:ext cx="168587" cy="213352"/>
            </a:xfrm>
            <a:prstGeom prst="rect">
              <a:avLst/>
            </a:prstGeom>
          </p:spPr>
        </p:pic>
      </p:grpSp>
      <p:sp>
        <p:nvSpPr>
          <p:cNvPr id="65" name="Rectangle 64"/>
          <p:cNvSpPr/>
          <p:nvPr/>
        </p:nvSpPr>
        <p:spPr>
          <a:xfrm>
            <a:off x="5379634" y="2552555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Sala d’exposicions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746" y="2095092"/>
            <a:ext cx="315220" cy="31522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7470C28E-F848-0A4E-8E5D-953EFAFBED27}"/>
              </a:ext>
            </a:extLst>
          </p:cNvPr>
          <p:cNvGrpSpPr/>
          <p:nvPr/>
        </p:nvGrpSpPr>
        <p:grpSpPr>
          <a:xfrm>
            <a:off x="3676911" y="3720752"/>
            <a:ext cx="288304" cy="288304"/>
            <a:chOff x="3369529" y="2915261"/>
            <a:chExt cx="288304" cy="288304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D08B239-28A0-454C-A7FB-D695F897808A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EA7B601A-950C-5D44-9C93-5AFA4A06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71" name="Rectangle 70"/>
          <p:cNvSpPr/>
          <p:nvPr/>
        </p:nvSpPr>
        <p:spPr>
          <a:xfrm>
            <a:off x="5251774" y="5133330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 err="1">
                <a:latin typeface="Calibri Light" charset="0"/>
                <a:ea typeface="Calibri Light" charset="0"/>
                <a:cs typeface="Calibri Light" charset="0"/>
              </a:rPr>
              <a:t>BOTIGa</a:t>
            </a: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-</a:t>
            </a:r>
            <a:b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 err="1">
                <a:latin typeface="Calibri Light" charset="0"/>
                <a:ea typeface="Calibri Light" charset="0"/>
                <a:cs typeface="Calibri Light" charset="0"/>
              </a:rPr>
              <a:t>lLibrerIa</a:t>
            </a:r>
            <a:endParaRPr lang="ca-ES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37" y="4773171"/>
            <a:ext cx="255720" cy="25572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573526" y="506858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Cafeteria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70AB9825-74D3-8740-A168-9991022AE50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106" y="4727245"/>
            <a:ext cx="266400" cy="266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443" y="5919260"/>
            <a:ext cx="1878354" cy="829773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7B02323-0B40-D94F-AC5A-3108FD1BC71C}"/>
              </a:ext>
            </a:extLst>
          </p:cNvPr>
          <p:cNvSpPr/>
          <p:nvPr/>
        </p:nvSpPr>
        <p:spPr>
          <a:xfrm>
            <a:off x="3972864" y="3509612"/>
            <a:ext cx="608930" cy="28992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 BANYS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2CD468F-C353-CC4B-A0BA-B30FDC820B7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898" y="2254126"/>
            <a:ext cx="315220" cy="3152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155965" y="2932453"/>
            <a:ext cx="883245" cy="627653"/>
            <a:chOff x="3240238" y="2875431"/>
            <a:chExt cx="883245" cy="62765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62D866B-5FC6-7F4B-B59F-9AF73549C280}"/>
                </a:ext>
              </a:extLst>
            </p:cNvPr>
            <p:cNvSpPr/>
            <p:nvPr/>
          </p:nvSpPr>
          <p:spPr>
            <a:xfrm>
              <a:off x="3240238" y="3223237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RESTAURANT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F6B5344-1F13-034E-9553-B9B04C290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8660" y="2875431"/>
              <a:ext cx="266400" cy="266400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C0004E2-4EBE-3846-8D75-3E4E2BC3710A}"/>
              </a:ext>
            </a:extLst>
          </p:cNvPr>
          <p:cNvSpPr/>
          <p:nvPr/>
        </p:nvSpPr>
        <p:spPr>
          <a:xfrm>
            <a:off x="5379634" y="3911294"/>
            <a:ext cx="782324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ca-ES" sz="1000" b="1" cap="all" dirty="0" err="1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</a:t>
            </a: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 PLANTA –1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D1AC43C-F8CE-8E4D-ACE1-DBC05B0DC92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98949" y="3753591"/>
            <a:ext cx="240728" cy="24072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D1AC43C-F8CE-8E4D-ACE1-DBC05B0DC92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604" y="3315742"/>
            <a:ext cx="240728" cy="24072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C0004E2-4EBE-3846-8D75-3E4E2BC3710A}"/>
              </a:ext>
            </a:extLst>
          </p:cNvPr>
          <p:cNvSpPr/>
          <p:nvPr/>
        </p:nvSpPr>
        <p:spPr>
          <a:xfrm>
            <a:off x="4653894" y="3362993"/>
            <a:ext cx="782324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ca-ES" sz="1000" b="1" cap="all" dirty="0" err="1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</a:t>
            </a: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 PLANTA 1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D1AC43C-F8CE-8E4D-ACE1-DBC05B0DC92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09593" y="3432151"/>
            <a:ext cx="240728" cy="24072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674526" y="1137271"/>
            <a:ext cx="1458050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ca-E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</a:t>
            </a:r>
            <a:br>
              <a:rPr lang="ca-E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baixa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74526" y="1977510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99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39" y="1094906"/>
            <a:ext cx="6681640" cy="47138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PLÀNOL / </a:t>
            </a:r>
            <a:r>
              <a:rPr lang="ca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PALMA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–1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61147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48014" y="4251302"/>
            <a:ext cx="288304" cy="288304"/>
            <a:chOff x="3017129" y="1937388"/>
            <a:chExt cx="238513" cy="238513"/>
          </a:xfrm>
        </p:grpSpPr>
        <p:sp>
          <p:nvSpPr>
            <p:cNvPr id="33" name="Oval 32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70C28E-F848-0A4E-8E5D-953EFAFBED27}"/>
              </a:ext>
            </a:extLst>
          </p:cNvPr>
          <p:cNvGrpSpPr/>
          <p:nvPr/>
        </p:nvGrpSpPr>
        <p:grpSpPr>
          <a:xfrm>
            <a:off x="5550598" y="3395515"/>
            <a:ext cx="288304" cy="288304"/>
            <a:chOff x="3369529" y="2915261"/>
            <a:chExt cx="288304" cy="28830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D08B239-28A0-454C-A7FB-D695F897808A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8" name="Picture 22">
              <a:extLst>
                <a:ext uri="{FF2B5EF4-FFF2-40B4-BE49-F238E27FC236}">
                  <a16:creationId xmlns:a16="http://schemas.microsoft.com/office/drawing/2014/main" id="{EA7B601A-950C-5D44-9C93-5AFA4A06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556910" y="4762238"/>
            <a:ext cx="288304" cy="288304"/>
            <a:chOff x="2660144" y="2168158"/>
            <a:chExt cx="238513" cy="238513"/>
          </a:xfrm>
        </p:grpSpPr>
        <p:sp>
          <p:nvSpPr>
            <p:cNvPr id="60" name="Oval 59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3829277" y="4660957"/>
            <a:ext cx="288304" cy="288304"/>
            <a:chOff x="2660144" y="2168158"/>
            <a:chExt cx="238513" cy="238513"/>
          </a:xfrm>
        </p:grpSpPr>
        <p:sp>
          <p:nvSpPr>
            <p:cNvPr id="55" name="Oval 54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sp>
        <p:nvSpPr>
          <p:cNvPr id="57" name="Rectangle 56"/>
          <p:cNvSpPr/>
          <p:nvPr/>
        </p:nvSpPr>
        <p:spPr>
          <a:xfrm>
            <a:off x="3642522" y="2530861"/>
            <a:ext cx="883245" cy="158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i="1" cap="all" dirty="0">
                <a:latin typeface="Calibri Light" charset="0"/>
                <a:ea typeface="Calibri Light" charset="0"/>
                <a:cs typeface="Calibri Light" charset="0"/>
              </a:rPr>
              <a:t>foyer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37609" y="2204278"/>
            <a:ext cx="883245" cy="780766"/>
            <a:chOff x="6068605" y="2204278"/>
            <a:chExt cx="883245" cy="780766"/>
          </a:xfrm>
        </p:grpSpPr>
        <p:sp>
          <p:nvSpPr>
            <p:cNvPr id="58" name="Rectangle 57"/>
            <p:cNvSpPr/>
            <p:nvPr/>
          </p:nvSpPr>
          <p:spPr>
            <a:xfrm>
              <a:off x="6068605" y="2705197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auditori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6207" y="2204278"/>
              <a:ext cx="412525" cy="412525"/>
            </a:xfrm>
            <a:prstGeom prst="rect">
              <a:avLst/>
            </a:prstGeom>
          </p:spPr>
        </p:pic>
      </p:grpSp>
      <p:sp>
        <p:nvSpPr>
          <p:cNvPr id="63" name="Rectangle 62"/>
          <p:cNvSpPr/>
          <p:nvPr/>
        </p:nvSpPr>
        <p:spPr>
          <a:xfrm>
            <a:off x="4361110" y="3755384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Vestíbul</a:t>
            </a:r>
          </a:p>
        </p:txBody>
      </p:sp>
    </p:spTree>
    <p:extLst>
      <p:ext uri="{BB962C8B-B14F-4D97-AF65-F5344CB8AC3E}">
        <p14:creationId xmlns:p14="http://schemas.microsoft.com/office/powerpoint/2010/main" val="1998981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81" y="1098525"/>
            <a:ext cx="7124476" cy="4627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PLÀNOL / </a:t>
            </a:r>
            <a:r>
              <a:rPr lang="ca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PALMA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44874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48014" y="4234210"/>
            <a:ext cx="288304" cy="288304"/>
            <a:chOff x="3017129" y="1937388"/>
            <a:chExt cx="238513" cy="238513"/>
          </a:xfrm>
        </p:grpSpPr>
        <p:sp>
          <p:nvSpPr>
            <p:cNvPr id="33" name="Oval 32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70C28E-F848-0A4E-8E5D-953EFAFBED27}"/>
              </a:ext>
            </a:extLst>
          </p:cNvPr>
          <p:cNvGrpSpPr/>
          <p:nvPr/>
        </p:nvGrpSpPr>
        <p:grpSpPr>
          <a:xfrm>
            <a:off x="5911257" y="3571431"/>
            <a:ext cx="288304" cy="288304"/>
            <a:chOff x="3369529" y="2915261"/>
            <a:chExt cx="288304" cy="28830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D08B239-28A0-454C-A7FB-D695F897808A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8" name="Picture 22">
              <a:extLst>
                <a:ext uri="{FF2B5EF4-FFF2-40B4-BE49-F238E27FC236}">
                  <a16:creationId xmlns:a16="http://schemas.microsoft.com/office/drawing/2014/main" id="{EA7B601A-950C-5D44-9C93-5AFA4A06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63" name="Rectangle 62"/>
          <p:cNvSpPr/>
          <p:nvPr/>
        </p:nvSpPr>
        <p:spPr>
          <a:xfrm>
            <a:off x="4512174" y="369339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Pati </a:t>
            </a:r>
            <a:b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central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88391" y="525170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</a:t>
            </a:r>
            <a:r>
              <a:rPr lang="es-ES_tradnl" sz="1000" b="1" cap="all" dirty="0" err="1">
                <a:latin typeface="Calibri Light" charset="0"/>
                <a:ea typeface="Calibri Light" charset="0"/>
                <a:cs typeface="Calibri Light" charset="0"/>
              </a:rPr>
              <a:t>d’exposicions</a:t>
            </a: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150" y="4803962"/>
            <a:ext cx="315220" cy="31522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474428" y="3559336"/>
            <a:ext cx="288304" cy="288304"/>
            <a:chOff x="2660144" y="2168158"/>
            <a:chExt cx="238513" cy="238513"/>
          </a:xfrm>
        </p:grpSpPr>
        <p:sp>
          <p:nvSpPr>
            <p:cNvPr id="40" name="Oval 39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5373149" y="245176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 err="1">
                <a:latin typeface="Calibri Light" charset="0"/>
                <a:ea typeface="Calibri Light" charset="0"/>
                <a:cs typeface="Calibri Light" charset="0"/>
              </a:rPr>
              <a:t>anglada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96336" y="3524865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Espai familiar </a:t>
            </a:r>
            <a:r>
              <a:rPr lang="ca-ES" sz="1000" b="1" cap="all" dirty="0" err="1">
                <a:latin typeface="Calibri Light" charset="0"/>
                <a:ea typeface="Calibri Light" charset="0"/>
                <a:cs typeface="Calibri Light" charset="0"/>
              </a:rPr>
              <a:t>anglada</a:t>
            </a:r>
            <a:endParaRPr lang="ca-ES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0202B0-A485-5448-91D8-6D1E952515C5}"/>
              </a:ext>
            </a:extLst>
          </p:cNvPr>
          <p:cNvSpPr/>
          <p:nvPr/>
        </p:nvSpPr>
        <p:spPr>
          <a:xfrm>
            <a:off x="3575248" y="2298330"/>
            <a:ext cx="413453" cy="353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E2DFE88-C2A4-3843-B941-3D7A16E1FD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640" y="2280643"/>
            <a:ext cx="315220" cy="3152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6D2A500-0AAA-1548-B703-D5F0ACD41F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604" y="3333588"/>
            <a:ext cx="315220" cy="31522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EF50E43-640A-AF44-8C49-4D2EAE759A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894" y="2060009"/>
            <a:ext cx="315220" cy="3152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D1AC43C-F8CE-8E4D-ACE1-DBC05B0DC9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186" y="3380512"/>
            <a:ext cx="240728" cy="24072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C0004E2-4EBE-3846-8D75-3E4E2BC3710A}"/>
              </a:ext>
            </a:extLst>
          </p:cNvPr>
          <p:cNvSpPr/>
          <p:nvPr/>
        </p:nvSpPr>
        <p:spPr>
          <a:xfrm>
            <a:off x="5423609" y="3147587"/>
            <a:ext cx="612709" cy="23292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 err="1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</a:t>
            </a: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 PLANTA 2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D1AC43C-F8CE-8E4D-ACE1-DBC05B0DC9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27650" y="3949503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0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55774" y="2454163"/>
            <a:ext cx="2715846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AQUESTA GUIA SERVEIX PER </a:t>
            </a:r>
            <a:r>
              <a:rPr lang="ca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SABER COM POTS ACCEDIR A CAIXAFORUM PALMA</a:t>
            </a: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POTSER L’HAURÀS D’USAR AMB L’AJUDA D’UNA PERSONA DE SUPORT.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43376" y="2275968"/>
            <a:ext cx="2628244" cy="2370338"/>
            <a:chOff x="843376" y="2275968"/>
            <a:chExt cx="2432483" cy="2370338"/>
          </a:xfrm>
        </p:grpSpPr>
        <p:cxnSp>
          <p:nvCxnSpPr>
            <p:cNvPr id="31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843376" y="2275968"/>
              <a:ext cx="2432483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843376" y="4646306"/>
              <a:ext cx="2432483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7192085" y="2454163"/>
            <a:ext cx="2478857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ca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POTS PORTAR LA GUIA A LA PANTALLA DEL MÒBIL O TAULETA. </a:t>
            </a:r>
          </a:p>
          <a:p>
            <a:pPr>
              <a:lnSpc>
                <a:spcPts val="2100"/>
              </a:lnSpc>
            </a:pP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TAMBÉ POTS IMPRIMIR TOTA LA GUIA O NOMÉS UNA PART I PORTAR-LA AMB TU.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35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109672" y="1521368"/>
            <a:ext cx="2382815" cy="3997304"/>
            <a:chOff x="4055429" y="1521368"/>
            <a:chExt cx="2382815" cy="3997304"/>
          </a:xfrm>
        </p:grpSpPr>
        <p:sp>
          <p:nvSpPr>
            <p:cNvPr id="38" name="Rectangle 37"/>
            <p:cNvSpPr/>
            <p:nvPr/>
          </p:nvSpPr>
          <p:spPr>
            <a:xfrm>
              <a:off x="4082064" y="2454163"/>
              <a:ext cx="2250822" cy="197746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ts val="2100"/>
                </a:lnSpc>
              </a:pPr>
              <a:r>
                <a:rPr lang="ca-E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AQUESTA GUIA </a:t>
              </a:r>
              <a:r>
                <a:rPr lang="ca-E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ES POT EDITAR PERQUÈ L’ADAPTIS A LES TEVES NECESSITATS</a:t>
              </a:r>
              <a:r>
                <a:rPr lang="ca-E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. LA POTS CANVIAR, REDUIR O AMPLIAR. 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055429" y="1521368"/>
              <a:ext cx="75343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B44800"/>
                  </a:solidFill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  <p:cxnSp>
          <p:nvCxnSpPr>
            <p:cNvPr id="40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4178543" y="2275968"/>
              <a:ext cx="225970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4178543" y="4646306"/>
              <a:ext cx="225970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8BBD1B8-18E8-8A42-86C9-76FAE2CF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544" y="4860986"/>
              <a:ext cx="657686" cy="657686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CE66D56A-DDD4-B744-8805-A11F8D9EC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0" y="4824977"/>
            <a:ext cx="705281" cy="70528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3D93188-D4C9-9D4F-9A6A-2F5285905F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43" y="4860986"/>
            <a:ext cx="736899" cy="7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08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81" y="1098525"/>
            <a:ext cx="7124475" cy="4627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PLÀNOL / </a:t>
            </a:r>
            <a:r>
              <a:rPr lang="ca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PALMA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1781955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2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44874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48014" y="4234210"/>
            <a:ext cx="288304" cy="288304"/>
            <a:chOff x="3017129" y="1937388"/>
            <a:chExt cx="238513" cy="238513"/>
          </a:xfrm>
        </p:grpSpPr>
        <p:sp>
          <p:nvSpPr>
            <p:cNvPr id="33" name="Oval 32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63" name="Rectangle 62"/>
          <p:cNvSpPr/>
          <p:nvPr/>
        </p:nvSpPr>
        <p:spPr>
          <a:xfrm>
            <a:off x="4512174" y="369339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Pati </a:t>
            </a:r>
            <a:b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central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05400" y="5029416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SANTIAGO RUSIÑOL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482973" y="3636605"/>
            <a:ext cx="288304" cy="288304"/>
            <a:chOff x="2660144" y="2168158"/>
            <a:chExt cx="238513" cy="238513"/>
          </a:xfrm>
        </p:grpSpPr>
        <p:sp>
          <p:nvSpPr>
            <p:cNvPr id="40" name="Oval 39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F97C8DD-D2D2-1044-BBF5-9F439E0B9E75}"/>
              </a:ext>
            </a:extLst>
          </p:cNvPr>
          <p:cNvSpPr/>
          <p:nvPr/>
        </p:nvSpPr>
        <p:spPr>
          <a:xfrm>
            <a:off x="3161945" y="2462323"/>
            <a:ext cx="1180750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SALA </a:t>
            </a:r>
            <a:b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MARGARET D’ESTE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D5C5A30-5C45-224F-91AF-087040C7E1AF}"/>
              </a:ext>
            </a:extLst>
          </p:cNvPr>
          <p:cNvSpPr/>
          <p:nvPr/>
        </p:nvSpPr>
        <p:spPr>
          <a:xfrm>
            <a:off x="4405401" y="2228139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SALA ALEXANDRE ROSSELLÓ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082C12-4D6C-294C-9EA7-E77FFCD65438}"/>
              </a:ext>
            </a:extLst>
          </p:cNvPr>
          <p:cNvSpPr/>
          <p:nvPr/>
        </p:nvSpPr>
        <p:spPr>
          <a:xfrm>
            <a:off x="4011855" y="3610287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ESPAI </a:t>
            </a:r>
            <a:b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MÉLIÈS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70C28E-F848-0A4E-8E5D-953EFAFBED27}"/>
              </a:ext>
            </a:extLst>
          </p:cNvPr>
          <p:cNvGrpSpPr/>
          <p:nvPr/>
        </p:nvGrpSpPr>
        <p:grpSpPr>
          <a:xfrm>
            <a:off x="5911257" y="3571431"/>
            <a:ext cx="288304" cy="288304"/>
            <a:chOff x="3369529" y="2915261"/>
            <a:chExt cx="288304" cy="28830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08B239-28A0-454C-A7FB-D695F897808A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1" name="Picture 22">
              <a:extLst>
                <a:ext uri="{FF2B5EF4-FFF2-40B4-BE49-F238E27FC236}">
                  <a16:creationId xmlns:a16="http://schemas.microsoft.com/office/drawing/2014/main" id="{EA7B601A-950C-5D44-9C93-5AFA4A06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BD1AC43C-F8CE-8E4D-ACE1-DBC05B0DC9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186" y="3380512"/>
            <a:ext cx="240728" cy="24072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C0004E2-4EBE-3846-8D75-3E4E2BC3710A}"/>
              </a:ext>
            </a:extLst>
          </p:cNvPr>
          <p:cNvSpPr/>
          <p:nvPr/>
        </p:nvSpPr>
        <p:spPr>
          <a:xfrm>
            <a:off x="5423609" y="3147587"/>
            <a:ext cx="612709" cy="23292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 PLANTA </a:t>
            </a: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3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D1AC43C-F8CE-8E4D-ACE1-DBC05B0DC9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27650" y="3949503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52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81" y="1098525"/>
            <a:ext cx="7124475" cy="4627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PLÀNOL / </a:t>
            </a:r>
            <a:r>
              <a:rPr lang="ca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PALMA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1781955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3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44874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48014" y="4234210"/>
            <a:ext cx="288304" cy="288304"/>
            <a:chOff x="3017129" y="1937388"/>
            <a:chExt cx="238513" cy="238513"/>
          </a:xfrm>
        </p:grpSpPr>
        <p:sp>
          <p:nvSpPr>
            <p:cNvPr id="33" name="Oval 32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70C28E-F848-0A4E-8E5D-953EFAFBED27}"/>
              </a:ext>
            </a:extLst>
          </p:cNvPr>
          <p:cNvGrpSpPr/>
          <p:nvPr/>
        </p:nvGrpSpPr>
        <p:grpSpPr>
          <a:xfrm>
            <a:off x="5920574" y="3395515"/>
            <a:ext cx="288304" cy="288304"/>
            <a:chOff x="3369529" y="2915261"/>
            <a:chExt cx="288304" cy="28830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D08B239-28A0-454C-A7FB-D695F897808A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8" name="Picture 22">
              <a:extLst>
                <a:ext uri="{FF2B5EF4-FFF2-40B4-BE49-F238E27FC236}">
                  <a16:creationId xmlns:a16="http://schemas.microsoft.com/office/drawing/2014/main" id="{EA7B601A-950C-5D44-9C93-5AFA4A06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63" name="Rectangle 62"/>
          <p:cNvSpPr/>
          <p:nvPr/>
        </p:nvSpPr>
        <p:spPr>
          <a:xfrm>
            <a:off x="4512174" y="369339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Pati </a:t>
            </a:r>
            <a:b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central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28054" y="2449176"/>
            <a:ext cx="1228261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GEORGES </a:t>
            </a:r>
            <a:r>
              <a:rPr lang="es-ES_tradnl" sz="1000" b="1" cap="all" dirty="0" err="1">
                <a:latin typeface="Calibri Light" charset="0"/>
                <a:ea typeface="Calibri Light" charset="0"/>
                <a:cs typeface="Calibri Light" charset="0"/>
              </a:rPr>
              <a:t>bernaNos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482973" y="3636605"/>
            <a:ext cx="288304" cy="288304"/>
            <a:chOff x="2660144" y="2168158"/>
            <a:chExt cx="238513" cy="238513"/>
          </a:xfrm>
        </p:grpSpPr>
        <p:sp>
          <p:nvSpPr>
            <p:cNvPr id="40" name="Oval 39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3674562" y="4930501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MIQUEL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DELS SANTS OLIVER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457050" y="225848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Sala </a:t>
            </a:r>
            <a:b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 err="1">
                <a:latin typeface="Calibri Light" charset="0"/>
                <a:ea typeface="Calibri Light" charset="0"/>
                <a:cs typeface="Calibri Light" charset="0"/>
              </a:rPr>
              <a:t>joan</a:t>
            </a: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b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 err="1">
                <a:latin typeface="Calibri Light" charset="0"/>
                <a:ea typeface="Calibri Light" charset="0"/>
                <a:cs typeface="Calibri Light" charset="0"/>
              </a:rPr>
              <a:t>alcover</a:t>
            </a:r>
            <a:endParaRPr lang="ca-ES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DF8429F-B85B-1F4E-97F6-EE15B4EA4AA5}"/>
              </a:ext>
            </a:extLst>
          </p:cNvPr>
          <p:cNvSpPr/>
          <p:nvPr/>
        </p:nvSpPr>
        <p:spPr>
          <a:xfrm>
            <a:off x="4011855" y="387866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Zona </a:t>
            </a:r>
            <a:b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relaxada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D1AC43C-F8CE-8E4D-ACE1-DBC05B0DC9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27650" y="3949503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57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286" y="5860563"/>
            <a:ext cx="131342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ca-ES" sz="1500" spc="50" dirty="0">
                <a:latin typeface="Calibri" charset="0"/>
                <a:ea typeface="Calibri" charset="0"/>
                <a:cs typeface="Calibri" charset="0"/>
              </a:rPr>
              <a:t>Hi col·labora: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3040279"/>
            <a:ext cx="5897880" cy="1060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2" y="6440946"/>
            <a:ext cx="1616635" cy="7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ENTREM A CAIXAFORUM PALMA PER LES ESCALES FIXES O L’ELEVADOR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1202884" y="5219999"/>
            <a:ext cx="903419" cy="914395"/>
            <a:chOff x="3558490" y="5219999"/>
            <a:chExt cx="903419" cy="91439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558490" y="6134394"/>
              <a:ext cx="90341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12" name="Imatge 11" descr="Imatge que conté edifici, exterior, vorera, pedra&#10;&#10;Descripció generada automàticament">
            <a:extLst>
              <a:ext uri="{FF2B5EF4-FFF2-40B4-BE49-F238E27FC236}">
                <a16:creationId xmlns:a16="http://schemas.microsoft.com/office/drawing/2014/main" id="{AB1E0E8D-BDBF-06D6-DDD9-43BB765CE7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75025"/>
            <a:ext cx="6141477" cy="43350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079361" y="5344741"/>
            <a:ext cx="1667435" cy="789653"/>
            <a:chOff x="6562165" y="5344741"/>
            <a:chExt cx="1667435" cy="78965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1E9A99-8977-CC43-B59F-F53ECFF04C1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165" y="6134394"/>
              <a:ext cx="166743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C27BC0F-43B0-C746-AC64-C0DDDD052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26593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476893" y="4968208"/>
            <a:ext cx="2505091" cy="1166186"/>
            <a:chOff x="970156" y="4968208"/>
            <a:chExt cx="2505091" cy="1166186"/>
          </a:xfrm>
        </p:grpSpPr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970156" y="6134394"/>
              <a:ext cx="250509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4213" y="4968208"/>
              <a:ext cx="2501034" cy="110484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289767" y="5253080"/>
            <a:ext cx="1230731" cy="881314"/>
            <a:chOff x="8661293" y="5253080"/>
            <a:chExt cx="1230731" cy="88131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4309706-8F26-F84E-AB53-62679078B3A2}"/>
                </a:ext>
              </a:extLst>
            </p:cNvPr>
            <p:cNvCxnSpPr/>
            <p:nvPr/>
          </p:nvCxnSpPr>
          <p:spPr>
            <a:xfrm>
              <a:off x="8661293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07" y="5253080"/>
              <a:ext cx="672694" cy="672694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-1" y="917815"/>
            <a:ext cx="1534511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DRETA DE LA PORTA </a:t>
            </a:r>
            <a:r>
              <a:rPr lang="ca-ES" sz="2200" spc="50" dirty="0">
                <a:latin typeface="Calibri" charset="0"/>
                <a:cs typeface="Calibri" charset="0"/>
              </a:rPr>
              <a:t>D’ENTRADA HI HA LA BOTIGA-LLIBRERIA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BOTIGA-LLIBRERIA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640226" y="4968208"/>
            <a:ext cx="2175747" cy="1166186"/>
            <a:chOff x="4303024" y="4968208"/>
            <a:chExt cx="2175747" cy="116618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4303024" y="6134394"/>
              <a:ext cx="21642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atge 11" descr="Imatge que conté edifici, exterior, vorera, pedra&#10;&#10;Descripció generada automàticament">
              <a:extLst>
                <a:ext uri="{FF2B5EF4-FFF2-40B4-BE49-F238E27FC236}">
                  <a16:creationId xmlns:a16="http://schemas.microsoft.com/office/drawing/2014/main" id="{1082CFF5-3F64-054B-80B3-212AFF91D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4933" y="4968208"/>
              <a:ext cx="2173838" cy="110539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060679" y="5320853"/>
            <a:ext cx="2187935" cy="813541"/>
            <a:chOff x="7357725" y="5320853"/>
            <a:chExt cx="2187935" cy="81354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B75AB-CD02-A343-801C-305E2D25EFB1}"/>
                </a:ext>
              </a:extLst>
            </p:cNvPr>
            <p:cNvCxnSpPr>
              <a:cxnSpLocks/>
            </p:cNvCxnSpPr>
            <p:nvPr/>
          </p:nvCxnSpPr>
          <p:spPr>
            <a:xfrm>
              <a:off x="7357725" y="6134394"/>
              <a:ext cx="218793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77D671F-B4DC-A04F-8AF4-FD28107BE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8380" y="5320853"/>
              <a:ext cx="586625" cy="586625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7" y="266556"/>
            <a:ext cx="6153861" cy="433334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-1" y="917815"/>
            <a:ext cx="1534511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891554" y="5294954"/>
            <a:ext cx="1005892" cy="839440"/>
            <a:chOff x="1553401" y="5294954"/>
            <a:chExt cx="1005892" cy="83944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675530" y="6134394"/>
              <a:ext cx="7616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1553401" y="5294954"/>
              <a:ext cx="1005892" cy="718743"/>
              <a:chOff x="4890374" y="5724275"/>
              <a:chExt cx="905568" cy="647058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833335" y="5336570"/>
            <a:ext cx="1081168" cy="820026"/>
            <a:chOff x="5132366" y="5314368"/>
            <a:chExt cx="1081168" cy="82002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268440" y="6134394"/>
              <a:ext cx="6244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7104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009" y="6242400"/>
            <a:ext cx="10200334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L’ESQUERRA DE LA PORTA </a:t>
            </a:r>
            <a:r>
              <a:rPr lang="ca-ES" sz="2200" spc="50" dirty="0">
                <a:latin typeface="Calibri" charset="0"/>
                <a:cs typeface="Calibri" charset="0"/>
              </a:rPr>
              <a:t>D’ENTRADA HI HA LA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CAFETERIA-RESTAURANT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CAFETERIA-RESTAURANT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8DEEE2-ABCA-2E41-86AF-C57CD2C89781}"/>
              </a:ext>
            </a:extLst>
          </p:cNvPr>
          <p:cNvGrpSpPr/>
          <p:nvPr/>
        </p:nvGrpSpPr>
        <p:grpSpPr>
          <a:xfrm>
            <a:off x="5649678" y="5314368"/>
            <a:ext cx="1081168" cy="820026"/>
            <a:chOff x="5132366" y="5314368"/>
            <a:chExt cx="1081168" cy="82002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A38A487-1A7F-854A-9FCA-126CC442F8A9}"/>
                </a:ext>
              </a:extLst>
            </p:cNvPr>
            <p:cNvCxnSpPr>
              <a:cxnSpLocks/>
            </p:cNvCxnSpPr>
            <p:nvPr/>
          </p:nvCxnSpPr>
          <p:spPr>
            <a:xfrm>
              <a:off x="5218032" y="6134394"/>
              <a:ext cx="66056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281FF4C-3519-3F4E-8EB4-56C4D9E2DA47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B6AC4DB-2BFA-2742-967C-FCFD4D567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5717DC0-3D46-BD40-88CF-7D5120A22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4B09034-4DD5-8043-AD93-3DC356E01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6860997" y="5320852"/>
            <a:ext cx="1217661" cy="813542"/>
            <a:chOff x="6793730" y="5320852"/>
            <a:chExt cx="1217661" cy="81354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7C0F16A-0338-E342-ACD6-113DB065A741}"/>
                </a:ext>
              </a:extLst>
            </p:cNvPr>
            <p:cNvCxnSpPr>
              <a:cxnSpLocks/>
            </p:cNvCxnSpPr>
            <p:nvPr/>
          </p:nvCxnSpPr>
          <p:spPr>
            <a:xfrm>
              <a:off x="6793730" y="6134394"/>
              <a:ext cx="12176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CD8DD02-D17B-5345-B529-938AD2D05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9160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627CBE-9110-FA4E-B661-4E1C0CC1AD2C}"/>
              </a:ext>
            </a:extLst>
          </p:cNvPr>
          <p:cNvGrpSpPr/>
          <p:nvPr/>
        </p:nvGrpSpPr>
        <p:grpSpPr>
          <a:xfrm>
            <a:off x="8230634" y="5320852"/>
            <a:ext cx="1539007" cy="813542"/>
            <a:chOff x="7313288" y="5320852"/>
            <a:chExt cx="1539007" cy="81354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8A6BBC7-6FEC-2548-924D-28149A37BFEA}"/>
                </a:ext>
              </a:extLst>
            </p:cNvPr>
            <p:cNvCxnSpPr>
              <a:cxnSpLocks/>
            </p:cNvCxnSpPr>
            <p:nvPr/>
          </p:nvCxnSpPr>
          <p:spPr>
            <a:xfrm>
              <a:off x="7313288" y="6134394"/>
              <a:ext cx="153900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F6B5344-1F13-034E-9553-B9B04C290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9391" y="5320852"/>
              <a:ext cx="586800" cy="586800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646" y="284140"/>
            <a:ext cx="6163777" cy="433416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-1" y="917815"/>
            <a:ext cx="1534511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307094" y="5294954"/>
            <a:ext cx="1282950" cy="839440"/>
            <a:chOff x="2118873" y="5294954"/>
            <a:chExt cx="1282950" cy="83944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118873" y="6134394"/>
              <a:ext cx="12829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 flipH="1">
              <a:off x="2305703" y="5294954"/>
              <a:ext cx="1004400" cy="718743"/>
              <a:chOff x="4890374" y="5724275"/>
              <a:chExt cx="905568" cy="647058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0" name="Group 49"/>
          <p:cNvGrpSpPr/>
          <p:nvPr/>
        </p:nvGrpSpPr>
        <p:grpSpPr>
          <a:xfrm>
            <a:off x="3437691" y="4968208"/>
            <a:ext cx="2175747" cy="1166186"/>
            <a:chOff x="4303024" y="4968208"/>
            <a:chExt cx="2175747" cy="116618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4303024" y="6134394"/>
              <a:ext cx="21642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Imatge 11" descr="Imatge que conté edifici, exterior, vorera, pedra&#10;&#10;Descripció generada automàticament">
              <a:extLst>
                <a:ext uri="{FF2B5EF4-FFF2-40B4-BE49-F238E27FC236}">
                  <a16:creationId xmlns:a16="http://schemas.microsoft.com/office/drawing/2014/main" id="{1082CFF5-3F64-054B-80B3-212AFF91D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4933" y="4968208"/>
              <a:ext cx="2173838" cy="1105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15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PORTA D’ENTRADA HI HA LES TAQUILLES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TAQUILLES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tge 3" descr="Imatge que conté interior, mobiliari, armari&#10;&#10;Descripció generada automàticament">
            <a:extLst>
              <a:ext uri="{FF2B5EF4-FFF2-40B4-BE49-F238E27FC236}">
                <a16:creationId xmlns:a16="http://schemas.microsoft.com/office/drawing/2014/main" id="{05D518D2-ED8C-DE30-0E78-7F361EB6DA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948" y="267654"/>
            <a:ext cx="6141600" cy="43350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6113245-2080-794A-BA79-AFF0DA1B489E}"/>
              </a:ext>
            </a:extLst>
          </p:cNvPr>
          <p:cNvGrpSpPr/>
          <p:nvPr/>
        </p:nvGrpSpPr>
        <p:grpSpPr>
          <a:xfrm>
            <a:off x="6766295" y="5231491"/>
            <a:ext cx="1261028" cy="902903"/>
            <a:chOff x="6610350" y="5231491"/>
            <a:chExt cx="1261028" cy="90290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D6C264-F716-2F4A-A156-2A4487EE4263}"/>
                </a:ext>
              </a:extLst>
            </p:cNvPr>
            <p:cNvCxnSpPr>
              <a:cxnSpLocks/>
            </p:cNvCxnSpPr>
            <p:nvPr/>
          </p:nvCxnSpPr>
          <p:spPr>
            <a:xfrm>
              <a:off x="6610350" y="6134394"/>
              <a:ext cx="1261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74ED4C2-D9A2-004D-86D2-DD1494F306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077" r="20982"/>
            <a:stretch/>
          </p:blipFill>
          <p:spPr>
            <a:xfrm>
              <a:off x="6973173" y="5231491"/>
              <a:ext cx="535383" cy="758502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-1" y="917815"/>
            <a:ext cx="1534511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8DEEE2-ABCA-2E41-86AF-C57CD2C89781}"/>
              </a:ext>
            </a:extLst>
          </p:cNvPr>
          <p:cNvGrpSpPr/>
          <p:nvPr/>
        </p:nvGrpSpPr>
        <p:grpSpPr>
          <a:xfrm>
            <a:off x="5451790" y="5314368"/>
            <a:ext cx="1081168" cy="820026"/>
            <a:chOff x="5132366" y="5314368"/>
            <a:chExt cx="1081168" cy="82002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38A487-1A7F-854A-9FCA-126CC442F8A9}"/>
                </a:ext>
              </a:extLst>
            </p:cNvPr>
            <p:cNvCxnSpPr>
              <a:cxnSpLocks/>
            </p:cNvCxnSpPr>
            <p:nvPr/>
          </p:nvCxnSpPr>
          <p:spPr>
            <a:xfrm>
              <a:off x="5218032" y="6134394"/>
              <a:ext cx="66056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281FF4C-3519-3F4E-8EB4-56C4D9E2DA47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B6AC4DB-2BFA-2742-967C-FCFD4D567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5717DC0-3D46-BD40-88CF-7D5120A22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4B09034-4DD5-8043-AD93-3DC356E01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3239803" y="4968208"/>
            <a:ext cx="2175747" cy="1166186"/>
            <a:chOff x="4303024" y="4968208"/>
            <a:chExt cx="2175747" cy="116618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4303024" y="6134394"/>
              <a:ext cx="21642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Imatge 11" descr="Imatge que conté edifici, exterior, vorera, pedra&#10;&#10;Descripció generada automàticament">
              <a:extLst>
                <a:ext uri="{FF2B5EF4-FFF2-40B4-BE49-F238E27FC236}">
                  <a16:creationId xmlns:a16="http://schemas.microsoft.com/office/drawing/2014/main" id="{1082CFF5-3F64-054B-80B3-212AFF91D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4933" y="4968208"/>
              <a:ext cx="2173838" cy="1105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585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200" spc="5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ca-ES" sz="2200" b="0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LA PLANTA </a:t>
            </a:r>
            <a:r>
              <a:rPr lang="ca-ES" sz="2200" spc="50" dirty="0">
                <a:solidFill>
                  <a:prstClr val="black"/>
                </a:solidFill>
                <a:latin typeface="Calibri" charset="0"/>
                <a:cs typeface="Calibri" charset="0"/>
              </a:rPr>
              <a:t>BAIXA HI HA LA RECEPCIÓ </a:t>
            </a:r>
            <a:r>
              <a:rPr kumimoji="0" lang="ca-ES" sz="2200" b="0" i="0" u="none" strike="noStrike" kern="1200" cap="none" spc="5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 INFORMACIÓ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3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3300" b="0" i="0" u="none" strike="noStrike" kern="1200" cap="all" spc="0" normalizeH="0" baseline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</a:rPr>
                <a:t>Recepció i informació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3648D1F-7194-B844-B5ED-D00AA4B73A1A}"/>
              </a:ext>
            </a:extLst>
          </p:cNvPr>
          <p:cNvGrpSpPr/>
          <p:nvPr/>
        </p:nvGrpSpPr>
        <p:grpSpPr>
          <a:xfrm>
            <a:off x="6993636" y="5317734"/>
            <a:ext cx="1570501" cy="816660"/>
            <a:chOff x="6993636" y="5317734"/>
            <a:chExt cx="1570501" cy="816660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993636" y="6134394"/>
              <a:ext cx="157050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1207" y="5317734"/>
              <a:ext cx="595358" cy="595358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309671" y="5314368"/>
            <a:ext cx="1081168" cy="820026"/>
            <a:chOff x="5132366" y="5314368"/>
            <a:chExt cx="1081168" cy="82002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ED311DA-3587-9346-A1B7-A7AA1431D70F}"/>
              </a:ext>
            </a:extLst>
          </p:cNvPr>
          <p:cNvGrpSpPr/>
          <p:nvPr/>
        </p:nvGrpSpPr>
        <p:grpSpPr>
          <a:xfrm>
            <a:off x="2720897" y="5267704"/>
            <a:ext cx="1678166" cy="866690"/>
            <a:chOff x="3644801" y="5267704"/>
            <a:chExt cx="1678166" cy="86669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3644801" y="6134394"/>
              <a:ext cx="167816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A499DE3-3D93-1146-8882-D3289D39929C}"/>
                </a:ext>
              </a:extLst>
            </p:cNvPr>
            <p:cNvGrpSpPr/>
            <p:nvPr/>
          </p:nvGrpSpPr>
          <p:grpSpPr>
            <a:xfrm>
              <a:off x="3922976" y="5267704"/>
              <a:ext cx="951685" cy="709116"/>
              <a:chOff x="3555093" y="1228320"/>
              <a:chExt cx="707159" cy="526916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DA8FD09-9EB2-D842-ADCC-D3E8A4BD0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13C32052-75D8-C940-92CB-CEF2AF5B7675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5593019" y="5287846"/>
            <a:ext cx="1153469" cy="846548"/>
            <a:chOff x="3984993" y="5287846"/>
            <a:chExt cx="1153469" cy="846548"/>
          </a:xfrm>
        </p:grpSpPr>
        <p:cxnSp>
          <p:nvCxnSpPr>
            <p:cNvPr id="43" name="Straight Connector 42"/>
            <p:cNvCxnSpPr>
              <a:cxnSpLocks/>
            </p:cNvCxnSpPr>
            <p:nvPr/>
          </p:nvCxnSpPr>
          <p:spPr>
            <a:xfrm>
              <a:off x="3984993" y="6134394"/>
              <a:ext cx="11534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8" y="268267"/>
            <a:ext cx="6152790" cy="433556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-1" y="917815"/>
            <a:ext cx="1534511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5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200" spc="5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DAVANT </a:t>
            </a:r>
            <a:r>
              <a:rPr kumimoji="0" lang="ca-ES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LA PORTA </a:t>
            </a:r>
            <a:r>
              <a:rPr lang="ca-ES" sz="2200" spc="50" dirty="0">
                <a:solidFill>
                  <a:prstClr val="black"/>
                </a:solidFill>
                <a:latin typeface="Calibri" charset="0"/>
                <a:cs typeface="Calibri" charset="0"/>
              </a:rPr>
              <a:t>D’ENTRADA HI HA LA </a:t>
            </a:r>
            <a:r>
              <a:rPr kumimoji="0" lang="ca-ES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SALA D’EXPOSICIONS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3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3300" b="0" i="0" u="none" strike="noStrike" kern="1200" cap="all" spc="0" normalizeH="0" baseline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</a:rPr>
                <a:t>SALA D’EXPOSICIONS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tge 2">
            <a:extLst>
              <a:ext uri="{FF2B5EF4-FFF2-40B4-BE49-F238E27FC236}">
                <a16:creationId xmlns:a16="http://schemas.microsoft.com/office/drawing/2014/main" id="{E7D5E11B-3DA2-668E-8296-BA64B7D95E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8445"/>
            <a:ext cx="6144442" cy="43347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25CF27C-0F21-664E-BC7C-A56480217D1D}"/>
              </a:ext>
            </a:extLst>
          </p:cNvPr>
          <p:cNvGrpSpPr/>
          <p:nvPr/>
        </p:nvGrpSpPr>
        <p:grpSpPr>
          <a:xfrm>
            <a:off x="6490471" y="5311077"/>
            <a:ext cx="2499525" cy="823317"/>
            <a:chOff x="7077875" y="5311077"/>
            <a:chExt cx="2499525" cy="82331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ACD66FF-9C8F-B04E-96E6-5EC517D212C7}"/>
                </a:ext>
              </a:extLst>
            </p:cNvPr>
            <p:cNvCxnSpPr>
              <a:cxnSpLocks/>
            </p:cNvCxnSpPr>
            <p:nvPr/>
          </p:nvCxnSpPr>
          <p:spPr>
            <a:xfrm>
              <a:off x="7077875" y="6134394"/>
              <a:ext cx="2499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9282C39-2708-D04A-81B6-0870DB0CC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6336" y="5311077"/>
              <a:ext cx="602602" cy="60260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58CB11-F069-AC43-B790-E537C82D758C}"/>
              </a:ext>
            </a:extLst>
          </p:cNvPr>
          <p:cNvGrpSpPr/>
          <p:nvPr/>
        </p:nvGrpSpPr>
        <p:grpSpPr>
          <a:xfrm>
            <a:off x="5336941" y="5314368"/>
            <a:ext cx="1081168" cy="820026"/>
            <a:chOff x="5132366" y="5314368"/>
            <a:chExt cx="1081168" cy="82002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243289-74E6-6946-BC35-0187946BBE96}"/>
                </a:ext>
              </a:extLst>
            </p:cNvPr>
            <p:cNvCxnSpPr>
              <a:cxnSpLocks/>
            </p:cNvCxnSpPr>
            <p:nvPr/>
          </p:nvCxnSpPr>
          <p:spPr>
            <a:xfrm>
              <a:off x="5227657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B3C6E39-2AE7-DF4F-B8C4-40819512F02C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1303909-979F-7346-825F-D25548501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4900FDB-F44F-BA44-9F5D-D4D4AC84E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C442082-C13C-5B49-8B66-973C27A20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-1" y="917815"/>
            <a:ext cx="1534511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100346" y="4968208"/>
            <a:ext cx="2175747" cy="1166186"/>
            <a:chOff x="4303024" y="4968208"/>
            <a:chExt cx="2175747" cy="116618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4303024" y="6134394"/>
              <a:ext cx="21642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Imatge 11" descr="Imatge que conté edifici, exterior, vorera, pedra&#10;&#10;Descripció generada automàticament">
              <a:extLst>
                <a:ext uri="{FF2B5EF4-FFF2-40B4-BE49-F238E27FC236}">
                  <a16:creationId xmlns:a16="http://schemas.microsoft.com/office/drawing/2014/main" id="{1082CFF5-3F64-054B-80B3-212AFF91D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4933" y="4968208"/>
              <a:ext cx="2173838" cy="1105391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A9815E-3193-4244-B937-FEA62F3562D5}"/>
              </a:ext>
            </a:extLst>
          </p:cNvPr>
          <p:cNvGrpSpPr/>
          <p:nvPr/>
        </p:nvGrpSpPr>
        <p:grpSpPr>
          <a:xfrm>
            <a:off x="1595559" y="5481794"/>
            <a:ext cx="1077022" cy="652600"/>
            <a:chOff x="528754" y="5481794"/>
            <a:chExt cx="1077022" cy="6526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AAA279B-B243-1947-9663-16071F657320}"/>
                </a:ext>
              </a:extLst>
            </p:cNvPr>
            <p:cNvCxnSpPr>
              <a:cxnSpLocks/>
            </p:cNvCxnSpPr>
            <p:nvPr/>
          </p:nvCxnSpPr>
          <p:spPr>
            <a:xfrm>
              <a:off x="528754" y="6134394"/>
              <a:ext cx="10770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DCFD185-6967-5A45-B232-E8F08CBC83A6}"/>
                </a:ext>
              </a:extLst>
            </p:cNvPr>
            <p:cNvGrpSpPr/>
            <p:nvPr/>
          </p:nvGrpSpPr>
          <p:grpSpPr>
            <a:xfrm>
              <a:off x="742744" y="5481794"/>
              <a:ext cx="649043" cy="430430"/>
              <a:chOff x="9186534" y="5886192"/>
              <a:chExt cx="361323" cy="239621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46C15CA-485B-5B43-90AB-26C93B048C07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443A7B0-455D-5D42-ADA7-E5C11F73797B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863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9094</TotalTime>
  <Words>600</Words>
  <Application>Microsoft Macintosh PowerPoint</Application>
  <PresentationFormat>Custom</PresentationFormat>
  <Paragraphs>135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250</cp:revision>
  <cp:lastPrinted>2022-07-15T12:32:37Z</cp:lastPrinted>
  <dcterms:created xsi:type="dcterms:W3CDTF">2022-05-17T11:22:10Z</dcterms:created>
  <dcterms:modified xsi:type="dcterms:W3CDTF">2023-06-16T08:00:05Z</dcterms:modified>
</cp:coreProperties>
</file>