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4" r:id="rId2"/>
  </p:sldMasterIdLst>
  <p:notesMasterIdLst>
    <p:notesMasterId r:id="rId35"/>
  </p:notesMasterIdLst>
  <p:handoutMasterIdLst>
    <p:handoutMasterId r:id="rId36"/>
  </p:handoutMasterIdLst>
  <p:sldIdLst>
    <p:sldId id="256" r:id="rId3"/>
    <p:sldId id="288" r:id="rId4"/>
    <p:sldId id="257" r:id="rId5"/>
    <p:sldId id="261" r:id="rId6"/>
    <p:sldId id="290" r:id="rId7"/>
    <p:sldId id="292" r:id="rId8"/>
    <p:sldId id="293" r:id="rId9"/>
    <p:sldId id="291" r:id="rId10"/>
    <p:sldId id="294" r:id="rId11"/>
    <p:sldId id="295" r:id="rId12"/>
    <p:sldId id="280" r:id="rId13"/>
    <p:sldId id="297" r:id="rId14"/>
    <p:sldId id="298" r:id="rId15"/>
    <p:sldId id="296" r:id="rId16"/>
    <p:sldId id="299" r:id="rId17"/>
    <p:sldId id="300" r:id="rId18"/>
    <p:sldId id="301" r:id="rId19"/>
    <p:sldId id="302" r:id="rId20"/>
    <p:sldId id="303" r:id="rId21"/>
    <p:sldId id="304" r:id="rId22"/>
    <p:sldId id="305" r:id="rId23"/>
    <p:sldId id="307" r:id="rId24"/>
    <p:sldId id="306" r:id="rId25"/>
    <p:sldId id="308" r:id="rId26"/>
    <p:sldId id="309" r:id="rId27"/>
    <p:sldId id="310" r:id="rId28"/>
    <p:sldId id="315" r:id="rId29"/>
    <p:sldId id="316" r:id="rId30"/>
    <p:sldId id="317" r:id="rId31"/>
    <p:sldId id="318" r:id="rId32"/>
    <p:sldId id="319" r:id="rId33"/>
    <p:sldId id="283" r:id="rId34"/>
  </p:sldIdLst>
  <p:sldSz cx="10691813" cy="755967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bert Pérez Monrós" initials="APM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E4CD"/>
    <a:srgbClr val="3D9553"/>
    <a:srgbClr val="B44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073"/>
    <p:restoredTop sz="94622"/>
  </p:normalViewPr>
  <p:slideViewPr>
    <p:cSldViewPr snapToGrid="0" snapToObjects="1">
      <p:cViewPr varScale="1">
        <p:scale>
          <a:sx n="114" d="100"/>
          <a:sy n="114" d="100"/>
        </p:scale>
        <p:origin x="149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34" d="100"/>
          <a:sy n="134" d="100"/>
        </p:scale>
        <p:origin x="482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A7C144-5A7A-4E4C-90B3-D6A408178DAC}" type="datetimeFigureOut">
              <a:rPr lang="es-ES_tradnl" smtClean="0"/>
              <a:t>16/6/23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EAB677-D8E3-FE4D-8AA1-FAC345AC5D51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175582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91ABD4-494F-0240-9520-5CBBA25E332F}" type="datetimeFigureOut">
              <a:rPr lang="es-ES_tradnl" smtClean="0"/>
              <a:t>16/6/23</a:t>
            </a:fld>
            <a:endParaRPr lang="es-ES_trad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182D59-D14A-4548-93B2-17B25710E21E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09190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cto 9">
            <a:extLst>
              <a:ext uri="{FF2B5EF4-FFF2-40B4-BE49-F238E27FC236}">
                <a16:creationId xmlns:a16="http://schemas.microsoft.com/office/drawing/2014/main" id="{76F751AF-18BA-F446-A561-485E9D0FDF15}"/>
              </a:ext>
            </a:extLst>
          </p:cNvPr>
          <p:cNvCxnSpPr>
            <a:cxnSpLocks/>
          </p:cNvCxnSpPr>
          <p:nvPr userDrawn="1"/>
        </p:nvCxnSpPr>
        <p:spPr>
          <a:xfrm>
            <a:off x="292964" y="7022004"/>
            <a:ext cx="10093911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Marcador de número de diapositiva 8"/>
          <p:cNvSpPr txBox="1">
            <a:spLocks/>
          </p:cNvSpPr>
          <p:nvPr userDrawn="1"/>
        </p:nvSpPr>
        <p:spPr>
          <a:xfrm>
            <a:off x="10171809" y="7057590"/>
            <a:ext cx="384310" cy="171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eaLnBrk="0" hangingPunct="0">
              <a:defRPr sz="240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1D9D9B-F211-3F4F-B17B-5D34EB066A3B}" type="slidenum">
              <a:rPr kumimoji="0" lang="es-ES_tradnl" sz="7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pPr marL="0" marR="0" lvl="0" indent="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_tradnl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Rectangle 126">
            <a:extLst>
              <a:ext uri="{FF2B5EF4-FFF2-40B4-BE49-F238E27FC236}">
                <a16:creationId xmlns:a16="http://schemas.microsoft.com/office/drawing/2014/main" id="{DE41D912-AB77-C444-A7A3-566F8BD2886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697" y="7071065"/>
            <a:ext cx="3113017" cy="26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68298" tIns="34155" rIns="68298" bIns="34155" anchor="t" anchorCtr="0" upright="1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ca-ES" sz="700" b="1" i="0" cap="all" baseline="0" noProof="0" dirty="0">
                <a:solidFill>
                  <a:schemeClr val="tx1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Guia accessible per a la visita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s-ES_tradnl" sz="700" b="0" i="0" cap="all" baseline="0" noProof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CaixaForum</a:t>
            </a:r>
            <a:r>
              <a:rPr lang="es-ES_tradnl" sz="700" b="0" i="0" cap="all" baseline="0" noProof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palma</a:t>
            </a:r>
          </a:p>
        </p:txBody>
      </p:sp>
      <p:sp>
        <p:nvSpPr>
          <p:cNvPr id="11" name="CuadroTexto 11">
            <a:extLst>
              <a:ext uri="{FF2B5EF4-FFF2-40B4-BE49-F238E27FC236}">
                <a16:creationId xmlns:a16="http://schemas.microsoft.com/office/drawing/2014/main" id="{91CB8BD9-85F1-094D-B093-EAEB86C16424}"/>
              </a:ext>
            </a:extLst>
          </p:cNvPr>
          <p:cNvSpPr txBox="1"/>
          <p:nvPr userDrawn="1"/>
        </p:nvSpPr>
        <p:spPr>
          <a:xfrm>
            <a:off x="6426686" y="7062676"/>
            <a:ext cx="383376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0"/>
              </a:spcAft>
            </a:pPr>
            <a:r>
              <a:rPr lang="es-ES" sz="7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© </a:t>
            </a:r>
            <a:r>
              <a:rPr lang="ca-ES" sz="700" b="1" i="0" noProof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Fundació</a:t>
            </a:r>
            <a:r>
              <a:rPr lang="es-ES" sz="700" b="1" i="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 ”la Caixa”</a:t>
            </a:r>
            <a:r>
              <a:rPr lang="es-ES" sz="7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, 2023.</a:t>
            </a:r>
            <a:endParaRPr lang="es-ES_tradnl" sz="70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Times New Roman"/>
              <a:cs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cto 9">
            <a:extLst>
              <a:ext uri="{FF2B5EF4-FFF2-40B4-BE49-F238E27FC236}">
                <a16:creationId xmlns:a16="http://schemas.microsoft.com/office/drawing/2014/main" id="{76F751AF-18BA-F446-A561-485E9D0FDF15}"/>
              </a:ext>
            </a:extLst>
          </p:cNvPr>
          <p:cNvCxnSpPr>
            <a:cxnSpLocks/>
          </p:cNvCxnSpPr>
          <p:nvPr userDrawn="1"/>
        </p:nvCxnSpPr>
        <p:spPr>
          <a:xfrm>
            <a:off x="292964" y="7022004"/>
            <a:ext cx="10093911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Marcador de número de diapositiva 8"/>
          <p:cNvSpPr txBox="1">
            <a:spLocks/>
          </p:cNvSpPr>
          <p:nvPr userDrawn="1"/>
        </p:nvSpPr>
        <p:spPr>
          <a:xfrm>
            <a:off x="10171809" y="7057590"/>
            <a:ext cx="384310" cy="171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eaLnBrk="0" hangingPunct="0">
              <a:defRPr sz="240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1D9D9B-F211-3F4F-B17B-5D34EB066A3B}" type="slidenum">
              <a:rPr kumimoji="0" lang="es-ES_tradnl" sz="7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pPr marL="0" marR="0" lvl="0" indent="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_tradnl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Rectangle 126">
            <a:extLst>
              <a:ext uri="{FF2B5EF4-FFF2-40B4-BE49-F238E27FC236}">
                <a16:creationId xmlns:a16="http://schemas.microsoft.com/office/drawing/2014/main" id="{395F0846-A53D-7D46-8257-398FC60D0CF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697" y="7071065"/>
            <a:ext cx="3113017" cy="26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68298" tIns="34155" rIns="68298" bIns="34155" anchor="t" anchorCtr="0" upright="1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ca-ES" sz="700" b="1" i="0" cap="all" baseline="0" noProof="0" dirty="0">
                <a:solidFill>
                  <a:schemeClr val="tx1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Guia accessible per a la visita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s-ES_tradnl" sz="700" b="0" i="0" cap="all" baseline="0" noProof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CaixaForum</a:t>
            </a:r>
            <a:r>
              <a:rPr lang="es-ES_tradnl" sz="700" b="0" i="0" cap="all" baseline="0" noProof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palma</a:t>
            </a:r>
          </a:p>
        </p:txBody>
      </p:sp>
      <p:sp>
        <p:nvSpPr>
          <p:cNvPr id="11" name="CuadroTexto 11">
            <a:extLst>
              <a:ext uri="{FF2B5EF4-FFF2-40B4-BE49-F238E27FC236}">
                <a16:creationId xmlns:a16="http://schemas.microsoft.com/office/drawing/2014/main" id="{A467A5FF-A943-FF44-9C75-B01B72B7240B}"/>
              </a:ext>
            </a:extLst>
          </p:cNvPr>
          <p:cNvSpPr txBox="1"/>
          <p:nvPr userDrawn="1"/>
        </p:nvSpPr>
        <p:spPr>
          <a:xfrm>
            <a:off x="6426686" y="7062676"/>
            <a:ext cx="383376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0"/>
              </a:spcAft>
            </a:pPr>
            <a:r>
              <a:rPr lang="es-ES" sz="7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© </a:t>
            </a:r>
            <a:r>
              <a:rPr lang="ca-ES" sz="700" b="1" i="0" noProof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Fundació</a:t>
            </a:r>
            <a:r>
              <a:rPr lang="es-ES" sz="700" b="1" i="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 ”la Caixa”</a:t>
            </a:r>
            <a:r>
              <a:rPr lang="es-ES" sz="7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, 2023.</a:t>
            </a:r>
            <a:endParaRPr lang="es-ES_tradnl" sz="70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Times New Roman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456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A0D78E-DD50-0544-8F60-0DDB49C7E42A}"/>
              </a:ext>
            </a:extLst>
          </p:cNvPr>
          <p:cNvSpPr/>
          <p:nvPr userDrawn="1"/>
        </p:nvSpPr>
        <p:spPr>
          <a:xfrm>
            <a:off x="292964" y="4848447"/>
            <a:ext cx="10093911" cy="19138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cxnSp>
        <p:nvCxnSpPr>
          <p:cNvPr id="3" name="Conector recto 9">
            <a:extLst>
              <a:ext uri="{FF2B5EF4-FFF2-40B4-BE49-F238E27FC236}">
                <a16:creationId xmlns:a16="http://schemas.microsoft.com/office/drawing/2014/main" id="{23C9FC5B-A1EF-F44E-B0EF-DC0CE7AF0BCF}"/>
              </a:ext>
            </a:extLst>
          </p:cNvPr>
          <p:cNvCxnSpPr>
            <a:cxnSpLocks/>
          </p:cNvCxnSpPr>
          <p:nvPr userDrawn="1"/>
        </p:nvCxnSpPr>
        <p:spPr>
          <a:xfrm>
            <a:off x="292964" y="7022004"/>
            <a:ext cx="10093911" cy="0"/>
          </a:xfrm>
          <a:prstGeom prst="line">
            <a:avLst/>
          </a:prstGeom>
          <a:ln w="635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Marcador de número de diapositiva 8">
            <a:extLst>
              <a:ext uri="{FF2B5EF4-FFF2-40B4-BE49-F238E27FC236}">
                <a16:creationId xmlns:a16="http://schemas.microsoft.com/office/drawing/2014/main" id="{01538803-F6A6-F348-BB4E-102BA0A9B981}"/>
              </a:ext>
            </a:extLst>
          </p:cNvPr>
          <p:cNvSpPr txBox="1">
            <a:spLocks/>
          </p:cNvSpPr>
          <p:nvPr userDrawn="1"/>
        </p:nvSpPr>
        <p:spPr>
          <a:xfrm>
            <a:off x="10171809" y="7057590"/>
            <a:ext cx="384310" cy="1714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eaLnBrk="0" hangingPunct="0">
              <a:defRPr sz="2400">
                <a:solidFill>
                  <a:srgbClr val="7F7F7F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1D9D9B-F211-3F4F-B17B-5D34EB066A3B}" type="slidenum">
              <a:rPr kumimoji="0" lang="es-ES_tradnl" sz="7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pPr marL="0" marR="0" lvl="0" indent="0" algn="l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s-ES_tradnl" sz="7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Rectangle 126">
            <a:extLst>
              <a:ext uri="{FF2B5EF4-FFF2-40B4-BE49-F238E27FC236}">
                <a16:creationId xmlns:a16="http://schemas.microsoft.com/office/drawing/2014/main" id="{31180C4E-17EF-EB40-BBDA-E182E253636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697" y="7071065"/>
            <a:ext cx="3113017" cy="26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68298" tIns="34155" rIns="68298" bIns="34155" anchor="t" anchorCtr="0" upright="1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ca-ES" sz="700" b="1" i="0" cap="all" baseline="0" noProof="0" dirty="0">
                <a:solidFill>
                  <a:schemeClr val="tx1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Guia accessible per a la visita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s-ES_tradnl" sz="700" b="0" i="0" cap="all" baseline="0" noProof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CaixaForum</a:t>
            </a:r>
            <a:r>
              <a:rPr lang="es-ES_tradnl" sz="700" b="0" i="0" cap="all" baseline="0" noProof="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palma</a:t>
            </a:r>
          </a:p>
        </p:txBody>
      </p:sp>
      <p:sp>
        <p:nvSpPr>
          <p:cNvPr id="10" name="CuadroTexto 11">
            <a:extLst>
              <a:ext uri="{FF2B5EF4-FFF2-40B4-BE49-F238E27FC236}">
                <a16:creationId xmlns:a16="http://schemas.microsoft.com/office/drawing/2014/main" id="{01BFB19D-AE71-F44C-AE2A-98AC94C355F6}"/>
              </a:ext>
            </a:extLst>
          </p:cNvPr>
          <p:cNvSpPr txBox="1"/>
          <p:nvPr userDrawn="1"/>
        </p:nvSpPr>
        <p:spPr>
          <a:xfrm>
            <a:off x="6426686" y="7062676"/>
            <a:ext cx="383376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0"/>
              </a:spcAft>
            </a:pPr>
            <a:r>
              <a:rPr lang="es-ES" sz="7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© </a:t>
            </a:r>
            <a:r>
              <a:rPr lang="ca-ES" sz="700" b="1" i="0" noProof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Fundació</a:t>
            </a:r>
            <a:r>
              <a:rPr lang="es-ES" sz="700" b="1" i="0" baseline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 ”la Caixa”</a:t>
            </a:r>
            <a:r>
              <a:rPr lang="es-ES" sz="7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, 2023.</a:t>
            </a:r>
            <a:endParaRPr lang="es-ES_tradnl" sz="70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Times New Roman"/>
              <a:cs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88" y="171900"/>
            <a:ext cx="3103200" cy="55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92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2" r:id="rId3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1841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10" Type="http://schemas.openxmlformats.org/officeDocument/2006/relationships/image" Target="../media/image10.png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7.png"/><Relationship Id="rId7" Type="http://schemas.openxmlformats.org/officeDocument/2006/relationships/image" Target="../media/image2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6.png"/><Relationship Id="rId7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7.png"/><Relationship Id="rId9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2.png"/><Relationship Id="rId7" Type="http://schemas.openxmlformats.org/officeDocument/2006/relationships/image" Target="../media/image27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43.jpeg"/><Relationship Id="rId4" Type="http://schemas.openxmlformats.org/officeDocument/2006/relationships/image" Target="../media/image18.png"/><Relationship Id="rId9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2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45.jpe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4.png"/><Relationship Id="rId7" Type="http://schemas.openxmlformats.org/officeDocument/2006/relationships/image" Target="../media/image26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4.png"/><Relationship Id="rId7" Type="http://schemas.openxmlformats.org/officeDocument/2006/relationships/image" Target="../media/image24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40.png"/><Relationship Id="rId10" Type="http://schemas.openxmlformats.org/officeDocument/2006/relationships/image" Target="../media/image27.png"/><Relationship Id="rId4" Type="http://schemas.openxmlformats.org/officeDocument/2006/relationships/image" Target="../media/image35.png"/><Relationship Id="rId9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5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jpeg"/><Relationship Id="rId5" Type="http://schemas.openxmlformats.org/officeDocument/2006/relationships/image" Target="../media/image18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34.png"/><Relationship Id="rId7" Type="http://schemas.openxmlformats.org/officeDocument/2006/relationships/image" Target="../media/image27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47.png"/><Relationship Id="rId10" Type="http://schemas.openxmlformats.org/officeDocument/2006/relationships/image" Target="../media/image54.jpeg"/><Relationship Id="rId4" Type="http://schemas.openxmlformats.org/officeDocument/2006/relationships/image" Target="../media/image35.png"/><Relationship Id="rId9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4.png"/><Relationship Id="rId7" Type="http://schemas.openxmlformats.org/officeDocument/2006/relationships/image" Target="../media/image25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57.jpeg"/><Relationship Id="rId10" Type="http://schemas.openxmlformats.org/officeDocument/2006/relationships/image" Target="../media/image27.png"/><Relationship Id="rId4" Type="http://schemas.openxmlformats.org/officeDocument/2006/relationships/image" Target="../media/image35.png"/><Relationship Id="rId9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61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63.jpeg"/><Relationship Id="rId7" Type="http://schemas.openxmlformats.org/officeDocument/2006/relationships/image" Target="../media/image26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7.png"/><Relationship Id="rId7" Type="http://schemas.openxmlformats.org/officeDocument/2006/relationships/image" Target="../media/image26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63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5.png"/><Relationship Id="rId7" Type="http://schemas.openxmlformats.org/officeDocument/2006/relationships/image" Target="../media/image2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66.jpeg"/><Relationship Id="rId4" Type="http://schemas.openxmlformats.org/officeDocument/2006/relationships/image" Target="../media/image18.png"/><Relationship Id="rId9" Type="http://schemas.openxmlformats.org/officeDocument/2006/relationships/image" Target="../media/image6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8.jpeg"/><Relationship Id="rId5" Type="http://schemas.openxmlformats.org/officeDocument/2006/relationships/image" Target="../media/image70.png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7.png"/><Relationship Id="rId7" Type="http://schemas.openxmlformats.org/officeDocument/2006/relationships/image" Target="../media/image18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72.jpeg"/><Relationship Id="rId9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1.jpeg"/><Relationship Id="rId3" Type="http://schemas.openxmlformats.org/officeDocument/2006/relationships/image" Target="../media/image74.png"/><Relationship Id="rId7" Type="http://schemas.openxmlformats.org/officeDocument/2006/relationships/image" Target="../media/image76.png"/><Relationship Id="rId12" Type="http://schemas.openxmlformats.org/officeDocument/2006/relationships/image" Target="../media/image80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11" Type="http://schemas.openxmlformats.org/officeDocument/2006/relationships/image" Target="../media/image79.png"/><Relationship Id="rId5" Type="http://schemas.openxmlformats.org/officeDocument/2006/relationships/image" Target="../media/image75.png"/><Relationship Id="rId15" Type="http://schemas.openxmlformats.org/officeDocument/2006/relationships/image" Target="../media/image82.png"/><Relationship Id="rId10" Type="http://schemas.openxmlformats.org/officeDocument/2006/relationships/image" Target="../media/image40.png"/><Relationship Id="rId4" Type="http://schemas.microsoft.com/office/2007/relationships/hdphoto" Target="../media/hdphoto3.wdp"/><Relationship Id="rId9" Type="http://schemas.openxmlformats.org/officeDocument/2006/relationships/image" Target="../media/image78.png"/><Relationship Id="rId14" Type="http://schemas.openxmlformats.org/officeDocument/2006/relationships/image" Target="../media/image2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7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7" Type="http://schemas.openxmlformats.org/officeDocument/2006/relationships/image" Target="../media/image82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5" Type="http://schemas.openxmlformats.org/officeDocument/2006/relationships/image" Target="../media/image87.png"/><Relationship Id="rId4" Type="http://schemas.openxmlformats.org/officeDocument/2006/relationships/image" Target="../media/image7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5" Type="http://schemas.openxmlformats.org/officeDocument/2006/relationships/image" Target="../media/image77.png"/><Relationship Id="rId4" Type="http://schemas.openxmlformats.org/officeDocument/2006/relationships/image" Target="../media/image8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5" Type="http://schemas.openxmlformats.org/officeDocument/2006/relationships/image" Target="../media/image84.png"/><Relationship Id="rId4" Type="http://schemas.openxmlformats.org/officeDocument/2006/relationships/image" Target="../media/image7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0548" y="2843212"/>
            <a:ext cx="10303147" cy="45366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1493" y="6654459"/>
            <a:ext cx="2145382" cy="478618"/>
          </a:xfrm>
          <a:prstGeom prst="rect">
            <a:avLst/>
          </a:prstGeom>
        </p:spPr>
      </p:pic>
      <p:sp>
        <p:nvSpPr>
          <p:cNvPr id="10" name="Title 4"/>
          <p:cNvSpPr txBox="1">
            <a:spLocks/>
          </p:cNvSpPr>
          <p:nvPr/>
        </p:nvSpPr>
        <p:spPr>
          <a:xfrm>
            <a:off x="7652464" y="235743"/>
            <a:ext cx="2831231" cy="3519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es-ES_tradnl" sz="1900" cap="all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caixaForum PALMA</a:t>
            </a:r>
            <a:endParaRPr lang="es-ES_tradnl" sz="1900" i="1" cap="all" dirty="0">
              <a:solidFill>
                <a:schemeClr val="tx1">
                  <a:lumMod val="75000"/>
                  <a:lumOff val="2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11" name="Conector recto 9">
            <a:extLst>
              <a:ext uri="{FF2B5EF4-FFF2-40B4-BE49-F238E27FC236}">
                <a16:creationId xmlns:a16="http://schemas.microsoft.com/office/drawing/2014/main" id="{76F751AF-18BA-F446-A561-485E9D0FDF15}"/>
              </a:ext>
            </a:extLst>
          </p:cNvPr>
          <p:cNvCxnSpPr>
            <a:cxnSpLocks/>
          </p:cNvCxnSpPr>
          <p:nvPr/>
        </p:nvCxnSpPr>
        <p:spPr>
          <a:xfrm>
            <a:off x="8288594" y="653038"/>
            <a:ext cx="2098281" cy="0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le 4">
            <a:extLst>
              <a:ext uri="{FF2B5EF4-FFF2-40B4-BE49-F238E27FC236}">
                <a16:creationId xmlns:a16="http://schemas.microsoft.com/office/drawing/2014/main" id="{8022A46A-4F96-8444-B82B-AB618FEB0C51}"/>
              </a:ext>
            </a:extLst>
          </p:cNvPr>
          <p:cNvSpPr txBox="1">
            <a:spLocks/>
          </p:cNvSpPr>
          <p:nvPr/>
        </p:nvSpPr>
        <p:spPr>
          <a:xfrm>
            <a:off x="718459" y="1173375"/>
            <a:ext cx="5261928" cy="11887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5500"/>
              </a:lnSpc>
            </a:pPr>
            <a:r>
              <a:rPr lang="ca-E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" charset="0"/>
              </a:rPr>
              <a:t>Guia accessible </a:t>
            </a:r>
            <a:br>
              <a:rPr lang="ca-E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" charset="0"/>
                <a:ea typeface="Times" charset="0"/>
                <a:cs typeface="Times" charset="0"/>
              </a:rPr>
            </a:br>
            <a:r>
              <a:rPr lang="ca-ES" sz="6000" dirty="0">
                <a:solidFill>
                  <a:schemeClr val="tx1">
                    <a:lumMod val="85000"/>
                    <a:lumOff val="15000"/>
                  </a:schemeClr>
                </a:solidFill>
                <a:latin typeface="Times" charset="0"/>
                <a:ea typeface="Times" charset="0"/>
                <a:cs typeface="Times" charset="0"/>
              </a:rPr>
              <a:t>per a la visita</a:t>
            </a:r>
            <a:endParaRPr lang="ca-ES" sz="6000" i="1" dirty="0">
              <a:solidFill>
                <a:schemeClr val="tx1">
                  <a:lumMod val="85000"/>
                  <a:lumOff val="15000"/>
                </a:schemeClr>
              </a:solidFill>
              <a:latin typeface="Times" charset="0"/>
              <a:ea typeface="Times" charset="0"/>
              <a:cs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83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6443" y="6541694"/>
            <a:ext cx="1873496" cy="41796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831CD69-DDA4-0245-90DE-E46A3D06DDBB}"/>
              </a:ext>
            </a:extLst>
          </p:cNvPr>
          <p:cNvSpPr/>
          <p:nvPr/>
        </p:nvSpPr>
        <p:spPr>
          <a:xfrm>
            <a:off x="872335" y="1748046"/>
            <a:ext cx="8651277" cy="5233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ts val="2000"/>
              </a:lnSpc>
              <a:spcAft>
                <a:spcPts val="500"/>
              </a:spcAft>
            </a:pPr>
            <a:r>
              <a:rPr lang="ca-ES" sz="2200" cap="all" spc="50" dirty="0">
                <a:latin typeface="Calibri" charset="0"/>
                <a:ea typeface="Calibri" charset="0"/>
                <a:cs typeface="Calibri" charset="0"/>
              </a:rPr>
              <a:t>En Aquesta guia HI TROBARÀS I</a:t>
            </a:r>
            <a:r>
              <a:rPr lang="ca-ES" sz="2200" cap="all" spc="50" dirty="0">
                <a:latin typeface="Calibri" charset="0"/>
                <a:cs typeface="Calibri" charset="0"/>
              </a:rPr>
              <a:t>nformació</a:t>
            </a:r>
            <a:r>
              <a:rPr lang="ca-ES" sz="2200" cap="all" spc="50" dirty="0">
                <a:latin typeface="Calibri" charset="0"/>
                <a:ea typeface="Calibri" charset="0"/>
                <a:cs typeface="Calibri" charset="0"/>
              </a:rPr>
              <a:t> </a:t>
            </a:r>
            <a:br>
              <a:rPr lang="ca-ES" sz="2200" cap="all" spc="50" dirty="0">
                <a:latin typeface="Calibri" charset="0"/>
                <a:ea typeface="Calibri" charset="0"/>
                <a:cs typeface="Calibri" charset="0"/>
              </a:rPr>
            </a:br>
            <a:r>
              <a:rPr lang="ca-ES" sz="2200" cap="all" spc="50" dirty="0">
                <a:latin typeface="Calibri" charset="0"/>
                <a:ea typeface="Calibri" charset="0"/>
                <a:cs typeface="Calibri" charset="0"/>
              </a:rPr>
              <a:t>SOBRE </a:t>
            </a:r>
            <a:r>
              <a:rPr lang="ca-ES" sz="2200" cap="all" spc="50" dirty="0" err="1">
                <a:latin typeface="Calibri" charset="0"/>
                <a:ea typeface="Calibri" charset="0"/>
                <a:cs typeface="Calibri" charset="0"/>
              </a:rPr>
              <a:t>CaixaForum</a:t>
            </a:r>
            <a:r>
              <a:rPr lang="ca-ES" sz="2200" cap="all" spc="50" dirty="0">
                <a:latin typeface="Calibri" charset="0"/>
                <a:ea typeface="Calibri" charset="0"/>
                <a:cs typeface="Calibri" charset="0"/>
              </a:rPr>
              <a:t> PALMA</a:t>
            </a:r>
          </a:p>
        </p:txBody>
      </p:sp>
      <p:sp>
        <p:nvSpPr>
          <p:cNvPr id="9" name="Rectangle 8"/>
          <p:cNvSpPr/>
          <p:nvPr/>
        </p:nvSpPr>
        <p:spPr>
          <a:xfrm>
            <a:off x="872335" y="1022826"/>
            <a:ext cx="5007030" cy="382781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>
              <a:lnSpc>
                <a:spcPts val="2800"/>
              </a:lnSpc>
            </a:pPr>
            <a:r>
              <a:rPr lang="ca-ES" sz="3300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Informació</a:t>
            </a:r>
            <a:r>
              <a:rPr lang="en-US" sz="3300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 general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307905" y="1544155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292964" y="2408802"/>
            <a:ext cx="10093911" cy="26769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831CD69-DDA4-0245-90DE-E46A3D06DDBB}"/>
              </a:ext>
            </a:extLst>
          </p:cNvPr>
          <p:cNvSpPr/>
          <p:nvPr/>
        </p:nvSpPr>
        <p:spPr>
          <a:xfrm>
            <a:off x="6405070" y="2713756"/>
            <a:ext cx="2616268" cy="2103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ts val="1800"/>
              </a:lnSpc>
              <a:spcAft>
                <a:spcPts val="2000"/>
              </a:spcAft>
            </a:pPr>
            <a:r>
              <a:rPr lang="ca-ES" sz="16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 </a:t>
            </a:r>
            <a:r>
              <a:rPr lang="ca-ES" sz="16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CaixaForum</a:t>
            </a:r>
            <a:r>
              <a:rPr lang="ca-ES" sz="16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hi trobaràs diversos </a:t>
            </a:r>
            <a:r>
              <a:rPr lang="ca-ES" sz="1600" dirty="0">
                <a:solidFill>
                  <a:srgbClr val="000000"/>
                </a:solidFill>
                <a:latin typeface="Calibri" charset="0"/>
                <a:cs typeface="Calibri" charset="0"/>
              </a:rPr>
              <a:t>espais per visitar. Els podràs visitar</a:t>
            </a:r>
            <a:r>
              <a:rPr lang="ca-ES" sz="16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tots o crear el teu propi itinerari.</a:t>
            </a:r>
          </a:p>
          <a:p>
            <a:pPr>
              <a:lnSpc>
                <a:spcPts val="1800"/>
              </a:lnSpc>
            </a:pPr>
            <a:r>
              <a:rPr lang="ca-ES" sz="16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Hi ha autobusos de línia </a:t>
            </a:r>
            <a:br>
              <a:rPr lang="ca-ES" sz="16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ca-ES" sz="16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que et porten a </a:t>
            </a:r>
            <a:r>
              <a:rPr lang="ca-ES" sz="1600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CaixaForum</a:t>
            </a:r>
            <a:r>
              <a:rPr lang="ca-ES" sz="16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.</a:t>
            </a:r>
            <a:endParaRPr lang="ca-ES" sz="1600" dirty="0">
              <a:solidFill>
                <a:srgbClr val="000000"/>
              </a:solidFill>
              <a:highlight>
                <a:srgbClr val="00FFFF"/>
              </a:highlight>
              <a:latin typeface="Calibri" charset="0"/>
              <a:ea typeface="Calibri" charset="0"/>
              <a:cs typeface="Calibri" charset="0"/>
            </a:endParaRPr>
          </a:p>
          <a:p>
            <a:pPr>
              <a:lnSpc>
                <a:spcPts val="1800"/>
              </a:lnSpc>
              <a:spcAft>
                <a:spcPts val="2000"/>
              </a:spcAft>
            </a:pPr>
            <a:r>
              <a:rPr lang="ca-ES" sz="1600" dirty="0" err="1">
                <a:solidFill>
                  <a:srgbClr val="000000"/>
                </a:solidFill>
                <a:latin typeface="Calibri" charset="0"/>
                <a:cs typeface="Calibri" charset="0"/>
              </a:rPr>
              <a:t>CaixaForum</a:t>
            </a:r>
            <a:r>
              <a:rPr lang="ca-ES" sz="1600" dirty="0">
                <a:solidFill>
                  <a:srgbClr val="000000"/>
                </a:solidFill>
                <a:latin typeface="Calibri" charset="0"/>
                <a:cs typeface="Calibri" charset="0"/>
              </a:rPr>
              <a:t> té un </a:t>
            </a:r>
            <a:br>
              <a:rPr lang="ca-ES" sz="1600" dirty="0">
                <a:solidFill>
                  <a:srgbClr val="000000"/>
                </a:solidFill>
                <a:latin typeface="Calibri" charset="0"/>
                <a:cs typeface="Calibri" charset="0"/>
              </a:rPr>
            </a:br>
            <a:r>
              <a:rPr lang="ca-ES" sz="1600" dirty="0">
                <a:solidFill>
                  <a:srgbClr val="000000"/>
                </a:solidFill>
                <a:latin typeface="Calibri" charset="0"/>
                <a:cs typeface="Calibri" charset="0"/>
              </a:rPr>
              <a:t>pàrquing a prop.</a:t>
            </a:r>
            <a:endParaRPr lang="ca-ES" sz="1600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43" name="Straight Connector 42"/>
          <p:cNvCxnSpPr>
            <a:cxnSpLocks/>
          </p:cNvCxnSpPr>
          <p:nvPr/>
        </p:nvCxnSpPr>
        <p:spPr>
          <a:xfrm>
            <a:off x="6273997" y="2713756"/>
            <a:ext cx="0" cy="88021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cxnSpLocks/>
          </p:cNvCxnSpPr>
          <p:nvPr/>
        </p:nvCxnSpPr>
        <p:spPr>
          <a:xfrm>
            <a:off x="6273997" y="3897766"/>
            <a:ext cx="0" cy="91913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49">
            <a:extLst>
              <a:ext uri="{FF2B5EF4-FFF2-40B4-BE49-F238E27FC236}">
                <a16:creationId xmlns:a16="http://schemas.microsoft.com/office/drawing/2014/main" id="{3D2E64B8-E690-B848-8BA7-4851234DEB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854" y="2674284"/>
            <a:ext cx="500300" cy="50030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AE380ED4-14A0-0A4A-B7DB-41BBAC9C89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4059" y="3789040"/>
            <a:ext cx="498867" cy="498867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292964" y="5198139"/>
            <a:ext cx="10093911" cy="1190534"/>
          </a:xfrm>
          <a:prstGeom prst="rect">
            <a:avLst/>
          </a:prstGeom>
          <a:solidFill>
            <a:srgbClr val="B44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831CD69-DDA4-0245-90DE-E46A3D06DDBB}"/>
              </a:ext>
            </a:extLst>
          </p:cNvPr>
          <p:cNvSpPr/>
          <p:nvPr/>
        </p:nvSpPr>
        <p:spPr>
          <a:xfrm>
            <a:off x="8231458" y="5329194"/>
            <a:ext cx="2278932" cy="71814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ts val="1700"/>
              </a:lnSpc>
            </a:pPr>
            <a:r>
              <a:rPr lang="ca-ES" sz="1500" dirty="0">
                <a:solidFill>
                  <a:schemeClr val="bg1"/>
                </a:solidFill>
                <a:latin typeface="Calibri" charset="0"/>
                <a:cs typeface="Calibri" charset="0"/>
              </a:rPr>
              <a:t>Plaça de </a:t>
            </a:r>
            <a:r>
              <a:rPr lang="ca-ES" sz="1500" dirty="0" err="1">
                <a:solidFill>
                  <a:schemeClr val="bg1"/>
                </a:solidFill>
                <a:latin typeface="Calibri" charset="0"/>
                <a:cs typeface="Calibri" charset="0"/>
              </a:rPr>
              <a:t>Weyler</a:t>
            </a:r>
            <a:r>
              <a:rPr lang="ca-ES" sz="1500" dirty="0">
                <a:solidFill>
                  <a:schemeClr val="bg1"/>
                </a:solidFill>
                <a:latin typeface="Calibri" charset="0"/>
                <a:cs typeface="Calibri" charset="0"/>
              </a:rPr>
              <a:t>, 3</a:t>
            </a:r>
            <a:r>
              <a:rPr lang="en-US" sz="1500" dirty="0">
                <a:solidFill>
                  <a:schemeClr val="bg1"/>
                </a:solidFill>
                <a:latin typeface="Calibri" charset="0"/>
                <a:cs typeface="Calibri" charset="0"/>
              </a:rPr>
              <a:t>. </a:t>
            </a:r>
          </a:p>
          <a:p>
            <a:pPr>
              <a:lnSpc>
                <a:spcPts val="1700"/>
              </a:lnSpc>
              <a:spcAft>
                <a:spcPts val="500"/>
              </a:spcAft>
            </a:pPr>
            <a:r>
              <a:rPr lang="en-US" sz="15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07001 Palma</a:t>
            </a:r>
          </a:p>
          <a:p>
            <a:pPr>
              <a:lnSpc>
                <a:spcPts val="1700"/>
              </a:lnSpc>
              <a:spcAft>
                <a:spcPts val="1000"/>
              </a:spcAft>
            </a:pPr>
            <a:r>
              <a:rPr lang="es-ES_tradnl" sz="1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971 178 512</a:t>
            </a:r>
          </a:p>
        </p:txBody>
      </p:sp>
      <p:cxnSp>
        <p:nvCxnSpPr>
          <p:cNvPr id="35" name="Straight Connector 34"/>
          <p:cNvCxnSpPr>
            <a:cxnSpLocks/>
          </p:cNvCxnSpPr>
          <p:nvPr/>
        </p:nvCxnSpPr>
        <p:spPr>
          <a:xfrm>
            <a:off x="8076892" y="5362647"/>
            <a:ext cx="0" cy="68469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>
            <a:extLst>
              <a:ext uri="{FF2B5EF4-FFF2-40B4-BE49-F238E27FC236}">
                <a16:creationId xmlns:a16="http://schemas.microsoft.com/office/drawing/2014/main" id="{DB269C07-6537-874A-B6CB-6E49F22754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06" y="5362647"/>
            <a:ext cx="486588" cy="486588"/>
          </a:xfrm>
          <a:prstGeom prst="rect">
            <a:avLst/>
          </a:prstGeom>
        </p:spPr>
      </p:pic>
      <p:cxnSp>
        <p:nvCxnSpPr>
          <p:cNvPr id="37" name="Straight Connector 36"/>
          <p:cNvCxnSpPr/>
          <p:nvPr/>
        </p:nvCxnSpPr>
        <p:spPr>
          <a:xfrm>
            <a:off x="1370809" y="5362647"/>
            <a:ext cx="0" cy="65402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793" y="5362647"/>
            <a:ext cx="486588" cy="486588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1FD31551-D1FA-804B-9957-66FBDFFB54B9}"/>
              </a:ext>
            </a:extLst>
          </p:cNvPr>
          <p:cNvSpPr/>
          <p:nvPr/>
        </p:nvSpPr>
        <p:spPr>
          <a:xfrm>
            <a:off x="295318" y="6750675"/>
            <a:ext cx="3947167" cy="2308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ts val="1800"/>
              </a:lnSpc>
              <a:spcAft>
                <a:spcPts val="2000"/>
              </a:spcAft>
            </a:pPr>
            <a:r>
              <a:rPr lang="es-ES_tradnl" sz="1000" i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Pictogramas extraídos de </a:t>
            </a:r>
            <a:r>
              <a:rPr lang="es-ES_tradnl" sz="1000" i="1" dirty="0" err="1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Flaticon</a:t>
            </a:r>
            <a:r>
              <a:rPr lang="es-ES_tradnl" sz="1000" i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e inspirados en ARASAAC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831CD69-DDA4-0245-90DE-E46A3D06DDBB}"/>
              </a:ext>
            </a:extLst>
          </p:cNvPr>
          <p:cNvSpPr/>
          <p:nvPr/>
        </p:nvSpPr>
        <p:spPr>
          <a:xfrm>
            <a:off x="1494327" y="2713756"/>
            <a:ext cx="2493058" cy="18723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ts val="1800"/>
              </a:lnSpc>
              <a:spcAft>
                <a:spcPts val="2000"/>
              </a:spcAft>
            </a:pPr>
            <a:r>
              <a:rPr lang="ca-ES" sz="16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El material de la guia està creat com a anticipació </a:t>
            </a:r>
            <a:br>
              <a:rPr lang="ca-ES" sz="16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ca-ES" sz="16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per facilitar el seguiment </a:t>
            </a:r>
            <a:br>
              <a:rPr lang="ca-ES" sz="16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</a:br>
            <a:r>
              <a:rPr lang="ca-ES" sz="1600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de la visita.</a:t>
            </a:r>
          </a:p>
          <a:p>
            <a:pPr>
              <a:lnSpc>
                <a:spcPts val="1800"/>
              </a:lnSpc>
              <a:spcAft>
                <a:spcPts val="2000"/>
              </a:spcAft>
            </a:pPr>
            <a:r>
              <a:rPr lang="ca-ES" sz="1600" dirty="0">
                <a:solidFill>
                  <a:srgbClr val="000000"/>
                </a:solidFill>
                <a:latin typeface="Calibri" charset="0"/>
                <a:cs typeface="Calibri" charset="0"/>
              </a:rPr>
              <a:t>Recomanem revisar la guia abans d’anar a </a:t>
            </a:r>
            <a:r>
              <a:rPr lang="ca-ES" sz="1600" dirty="0" err="1">
                <a:solidFill>
                  <a:srgbClr val="000000"/>
                </a:solidFill>
                <a:latin typeface="Calibri" charset="0"/>
                <a:cs typeface="Calibri" charset="0"/>
              </a:rPr>
              <a:t>CaixaForum</a:t>
            </a:r>
            <a:r>
              <a:rPr lang="ca-ES" sz="1600" dirty="0">
                <a:solidFill>
                  <a:srgbClr val="000000"/>
                </a:solidFill>
                <a:latin typeface="Calibri" charset="0"/>
                <a:cs typeface="Calibri" charset="0"/>
              </a:rPr>
              <a:t> per preparar la visita.</a:t>
            </a:r>
          </a:p>
        </p:txBody>
      </p:sp>
      <p:cxnSp>
        <p:nvCxnSpPr>
          <p:cNvPr id="41" name="Straight Connector 40"/>
          <p:cNvCxnSpPr>
            <a:cxnSpLocks/>
          </p:cNvCxnSpPr>
          <p:nvPr/>
        </p:nvCxnSpPr>
        <p:spPr>
          <a:xfrm>
            <a:off x="1370809" y="2713756"/>
            <a:ext cx="0" cy="88021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AA56B8A-3A26-2348-963D-F49F594BF475}"/>
              </a:ext>
            </a:extLst>
          </p:cNvPr>
          <p:cNvCxnSpPr/>
          <p:nvPr/>
        </p:nvCxnSpPr>
        <p:spPr>
          <a:xfrm>
            <a:off x="1367461" y="3921013"/>
            <a:ext cx="0" cy="61700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Picture 44">
            <a:extLst>
              <a:ext uri="{FF2B5EF4-FFF2-40B4-BE49-F238E27FC236}">
                <a16:creationId xmlns:a16="http://schemas.microsoft.com/office/drawing/2014/main" id="{57D60208-D6E0-3444-B65B-91021850D9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02" y="3982726"/>
            <a:ext cx="438692" cy="438692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695B29E5-793C-E74A-B0E5-20E14A1494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16" y="2780238"/>
            <a:ext cx="484037" cy="484037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C831CD69-DDA4-0245-90DE-E46A3D06DDBB}"/>
              </a:ext>
            </a:extLst>
          </p:cNvPr>
          <p:cNvSpPr/>
          <p:nvPr/>
        </p:nvSpPr>
        <p:spPr>
          <a:xfrm>
            <a:off x="1494325" y="5362647"/>
            <a:ext cx="4307385" cy="654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ts val="1700"/>
              </a:lnSpc>
            </a:pPr>
            <a:r>
              <a:rPr lang="ca-ES" sz="15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En el web </a:t>
            </a:r>
            <a:r>
              <a:rPr lang="ca-ES" sz="1500" dirty="0">
                <a:solidFill>
                  <a:schemeClr val="bg1"/>
                </a:solidFill>
                <a:latin typeface="Calibri" charset="0"/>
                <a:cs typeface="Calibri" charset="0"/>
              </a:rPr>
              <a:t>de </a:t>
            </a:r>
            <a:r>
              <a:rPr lang="ca-ES" sz="1500" dirty="0" err="1">
                <a:solidFill>
                  <a:schemeClr val="bg1"/>
                </a:solidFill>
                <a:latin typeface="Calibri" charset="0"/>
                <a:cs typeface="Calibri" charset="0"/>
              </a:rPr>
              <a:t>CaixaForum</a:t>
            </a:r>
            <a:r>
              <a:rPr lang="ca-ES" sz="1500" dirty="0">
                <a:solidFill>
                  <a:schemeClr val="bg1"/>
                </a:solidFill>
                <a:latin typeface="Calibri" charset="0"/>
                <a:cs typeface="Calibri" charset="0"/>
              </a:rPr>
              <a:t> pots trobar tota la informació del centre, les seves </a:t>
            </a:r>
            <a:r>
              <a:rPr lang="ca-ES" sz="1500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activitats i exposicions: </a:t>
            </a:r>
            <a:r>
              <a:rPr lang="ca-ES" sz="1500" b="1" dirty="0" err="1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CaixaForum.org</a:t>
            </a:r>
            <a:r>
              <a:rPr lang="ca-ES" sz="1500" b="1" dirty="0">
                <a:solidFill>
                  <a:schemeClr val="bg1"/>
                </a:solidFill>
                <a:latin typeface="Calibri" charset="0"/>
                <a:ea typeface="Calibri" charset="0"/>
                <a:cs typeface="Calibri" charset="0"/>
              </a:rPr>
              <a:t>/Palma</a:t>
            </a:r>
          </a:p>
        </p:txBody>
      </p:sp>
    </p:spTree>
    <p:extLst>
      <p:ext uri="{BB962C8B-B14F-4D97-AF65-F5344CB8AC3E}">
        <p14:creationId xmlns:p14="http://schemas.microsoft.com/office/powerpoint/2010/main" val="3524392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6443" y="6541694"/>
            <a:ext cx="1873496" cy="417962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755774" y="2454163"/>
            <a:ext cx="2715846" cy="197746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ts val="2100"/>
              </a:lnSpc>
            </a:pPr>
            <a:r>
              <a:rPr lang="ca-E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AQUESTA GUIA SERVEIX PER </a:t>
            </a:r>
            <a:r>
              <a:rPr lang="ca-ES" sz="1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SABER COM POTS ACCEDIR A CAIXAFORUM PALMA</a:t>
            </a:r>
            <a:r>
              <a:rPr lang="ca-E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. POTSER L’HAURÀS D’USAR AMB L’AJUDA D’UNA PERSONA DE SUPORT.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29140" y="1521368"/>
            <a:ext cx="75343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000" dirty="0">
                <a:solidFill>
                  <a:srgbClr val="B44800"/>
                </a:solidFill>
                <a:latin typeface="Calibri" charset="0"/>
                <a:ea typeface="Calibri" charset="0"/>
                <a:cs typeface="Calibri" charset="0"/>
              </a:rPr>
              <a:t>1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843376" y="2275968"/>
            <a:ext cx="2628244" cy="2370338"/>
            <a:chOff x="843376" y="2275968"/>
            <a:chExt cx="2432483" cy="2370338"/>
          </a:xfrm>
        </p:grpSpPr>
        <p:cxnSp>
          <p:nvCxnSpPr>
            <p:cNvPr id="31" name="Conector recto 9">
              <a:extLst>
                <a:ext uri="{FF2B5EF4-FFF2-40B4-BE49-F238E27FC236}">
                  <a16:creationId xmlns:a16="http://schemas.microsoft.com/office/drawing/2014/main" id="{76F751AF-18BA-F446-A561-485E9D0FDF15}"/>
                </a:ext>
              </a:extLst>
            </p:cNvPr>
            <p:cNvCxnSpPr>
              <a:cxnSpLocks/>
            </p:cNvCxnSpPr>
            <p:nvPr/>
          </p:nvCxnSpPr>
          <p:spPr>
            <a:xfrm>
              <a:off x="843376" y="2275968"/>
              <a:ext cx="2432483" cy="0"/>
            </a:xfrm>
            <a:prstGeom prst="line">
              <a:avLst/>
            </a:prstGeom>
            <a:ln w="6350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ctor recto 9">
              <a:extLst>
                <a:ext uri="{FF2B5EF4-FFF2-40B4-BE49-F238E27FC236}">
                  <a16:creationId xmlns:a16="http://schemas.microsoft.com/office/drawing/2014/main" id="{76F751AF-18BA-F446-A561-485E9D0FDF15}"/>
                </a:ext>
              </a:extLst>
            </p:cNvPr>
            <p:cNvCxnSpPr>
              <a:cxnSpLocks/>
            </p:cNvCxnSpPr>
            <p:nvPr/>
          </p:nvCxnSpPr>
          <p:spPr>
            <a:xfrm>
              <a:off x="843376" y="4646306"/>
              <a:ext cx="2432483" cy="0"/>
            </a:xfrm>
            <a:prstGeom prst="line">
              <a:avLst/>
            </a:prstGeom>
            <a:ln w="6350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/>
          <p:cNvSpPr/>
          <p:nvPr/>
        </p:nvSpPr>
        <p:spPr>
          <a:xfrm>
            <a:off x="7192085" y="2454163"/>
            <a:ext cx="2478857" cy="1977464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ts val="2100"/>
              </a:lnSpc>
            </a:pPr>
            <a:r>
              <a:rPr lang="ca-ES" sz="1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POTS PORTAR LA GUIA A LA PANTALLA DEL MÒBIL O TAULETA. </a:t>
            </a:r>
          </a:p>
          <a:p>
            <a:pPr>
              <a:lnSpc>
                <a:spcPts val="2100"/>
              </a:lnSpc>
            </a:pPr>
            <a:r>
              <a:rPr lang="ca-ES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TAMBÉ POTS IMPRIMIR TOTA LA GUIA O NOMÉS UNA PART I PORTAR-LA AMB TU.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192085" y="1521368"/>
            <a:ext cx="75343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000" dirty="0">
                <a:solidFill>
                  <a:srgbClr val="B44800"/>
                </a:solidFill>
                <a:latin typeface="Calibri" charset="0"/>
                <a:ea typeface="Calibri" charset="0"/>
                <a:cs typeface="Calibri" charset="0"/>
              </a:rPr>
              <a:t>3</a:t>
            </a:r>
          </a:p>
        </p:txBody>
      </p:sp>
      <p:cxnSp>
        <p:nvCxnSpPr>
          <p:cNvPr id="35" name="Conector recto 9">
            <a:extLst>
              <a:ext uri="{FF2B5EF4-FFF2-40B4-BE49-F238E27FC236}">
                <a16:creationId xmlns:a16="http://schemas.microsoft.com/office/drawing/2014/main" id="{76F751AF-18BA-F446-A561-485E9D0FDF15}"/>
              </a:ext>
            </a:extLst>
          </p:cNvPr>
          <p:cNvCxnSpPr>
            <a:cxnSpLocks/>
          </p:cNvCxnSpPr>
          <p:nvPr/>
        </p:nvCxnSpPr>
        <p:spPr>
          <a:xfrm>
            <a:off x="7297443" y="2275968"/>
            <a:ext cx="2432483" cy="0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9">
            <a:extLst>
              <a:ext uri="{FF2B5EF4-FFF2-40B4-BE49-F238E27FC236}">
                <a16:creationId xmlns:a16="http://schemas.microsoft.com/office/drawing/2014/main" id="{76F751AF-18BA-F446-A561-485E9D0FDF15}"/>
              </a:ext>
            </a:extLst>
          </p:cNvPr>
          <p:cNvCxnSpPr>
            <a:cxnSpLocks/>
          </p:cNvCxnSpPr>
          <p:nvPr/>
        </p:nvCxnSpPr>
        <p:spPr>
          <a:xfrm>
            <a:off x="7297443" y="4646306"/>
            <a:ext cx="2432483" cy="0"/>
          </a:xfrm>
          <a:prstGeom prst="line">
            <a:avLst/>
          </a:prstGeom>
          <a:ln w="635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7" name="Group 36"/>
          <p:cNvGrpSpPr/>
          <p:nvPr/>
        </p:nvGrpSpPr>
        <p:grpSpPr>
          <a:xfrm>
            <a:off x="4109672" y="1521368"/>
            <a:ext cx="2382815" cy="3997304"/>
            <a:chOff x="4055429" y="1521368"/>
            <a:chExt cx="2382815" cy="3997304"/>
          </a:xfrm>
        </p:grpSpPr>
        <p:sp>
          <p:nvSpPr>
            <p:cNvPr id="38" name="Rectangle 37"/>
            <p:cNvSpPr/>
            <p:nvPr/>
          </p:nvSpPr>
          <p:spPr>
            <a:xfrm>
              <a:off x="4082064" y="2454163"/>
              <a:ext cx="2250822" cy="1977464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>
                <a:lnSpc>
                  <a:spcPts val="2100"/>
                </a:lnSpc>
              </a:pPr>
              <a:r>
                <a:rPr lang="ca-ES" sz="1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charset="0"/>
                  <a:ea typeface="Calibri" charset="0"/>
                  <a:cs typeface="Calibri" charset="0"/>
                </a:rPr>
                <a:t>AQUESTA GUIA </a:t>
              </a:r>
              <a:r>
                <a:rPr lang="ca-ES" sz="19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charset="0"/>
                  <a:ea typeface="Calibri" charset="0"/>
                  <a:cs typeface="Calibri" charset="0"/>
                </a:rPr>
                <a:t>ES POT EDITAR PERQUÈ L’ADAPTIS A LES TEVES NECESSITATS</a:t>
              </a:r>
              <a:r>
                <a:rPr lang="ca-ES" sz="1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charset="0"/>
                  <a:ea typeface="Calibri" charset="0"/>
                  <a:cs typeface="Calibri" charset="0"/>
                </a:rPr>
                <a:t>. LA POTS CANVIAR, REDUIR O AMPLIAR. 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055429" y="1521368"/>
              <a:ext cx="753431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5000" dirty="0">
                  <a:solidFill>
                    <a:srgbClr val="B44800"/>
                  </a:solidFill>
                  <a:latin typeface="Calibri" charset="0"/>
                  <a:ea typeface="Calibri" charset="0"/>
                  <a:cs typeface="Calibri" charset="0"/>
                </a:rPr>
                <a:t>2</a:t>
              </a:r>
            </a:p>
          </p:txBody>
        </p:sp>
        <p:cxnSp>
          <p:nvCxnSpPr>
            <p:cNvPr id="40" name="Conector recto 9">
              <a:extLst>
                <a:ext uri="{FF2B5EF4-FFF2-40B4-BE49-F238E27FC236}">
                  <a16:creationId xmlns:a16="http://schemas.microsoft.com/office/drawing/2014/main" id="{76F751AF-18BA-F446-A561-485E9D0FDF15}"/>
                </a:ext>
              </a:extLst>
            </p:cNvPr>
            <p:cNvCxnSpPr>
              <a:cxnSpLocks/>
            </p:cNvCxnSpPr>
            <p:nvPr/>
          </p:nvCxnSpPr>
          <p:spPr>
            <a:xfrm>
              <a:off x="4178543" y="2275968"/>
              <a:ext cx="2259701" cy="0"/>
            </a:xfrm>
            <a:prstGeom prst="line">
              <a:avLst/>
            </a:prstGeom>
            <a:ln w="6350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ector recto 9">
              <a:extLst>
                <a:ext uri="{FF2B5EF4-FFF2-40B4-BE49-F238E27FC236}">
                  <a16:creationId xmlns:a16="http://schemas.microsoft.com/office/drawing/2014/main" id="{76F751AF-18BA-F446-A561-485E9D0FDF15}"/>
                </a:ext>
              </a:extLst>
            </p:cNvPr>
            <p:cNvCxnSpPr>
              <a:cxnSpLocks/>
            </p:cNvCxnSpPr>
            <p:nvPr/>
          </p:nvCxnSpPr>
          <p:spPr>
            <a:xfrm>
              <a:off x="4178543" y="4646306"/>
              <a:ext cx="2259701" cy="0"/>
            </a:xfrm>
            <a:prstGeom prst="line">
              <a:avLst/>
            </a:prstGeom>
            <a:ln w="6350">
              <a:solidFill>
                <a:schemeClr val="tx1">
                  <a:lumMod val="75000"/>
                  <a:lumOff val="25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08BBD1B8-18E8-8A42-86C9-76FAE2CF3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8544" y="4860986"/>
              <a:ext cx="657686" cy="657686"/>
            </a:xfrm>
            <a:prstGeom prst="rect">
              <a:avLst/>
            </a:prstGeom>
          </p:spPr>
        </p:pic>
      </p:grpSp>
      <p:pic>
        <p:nvPicPr>
          <p:cNvPr id="43" name="Picture 42">
            <a:extLst>
              <a:ext uri="{FF2B5EF4-FFF2-40B4-BE49-F238E27FC236}">
                <a16:creationId xmlns:a16="http://schemas.microsoft.com/office/drawing/2014/main" id="{CE66D56A-DDD4-B744-8805-A11F8D9EC5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90" y="4824977"/>
            <a:ext cx="705281" cy="705281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13D93188-D4C9-9D4F-9A6A-2F5285905F0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7443" y="4860986"/>
            <a:ext cx="736899" cy="73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408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92964" y="6242400"/>
            <a:ext cx="10093912" cy="367788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/>
            <a:r>
              <a:rPr lang="ca-ES" sz="2200" spc="50" dirty="0">
                <a:latin typeface="Calibri" charset="0"/>
                <a:ea typeface="Calibri" charset="0"/>
                <a:cs typeface="Calibri" charset="0"/>
              </a:rPr>
              <a:t>ENTREM A CAIXAFORUM PALMA PER LES ESCALES FIXES O L’ELEVADOR 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21" name="Rectangle 20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en-US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ENTRADA A CAIXAFORUM</a:t>
              </a: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86D26A9-5FCD-FA4B-8039-A1F01AAB82EA}"/>
              </a:ext>
            </a:extLst>
          </p:cNvPr>
          <p:cNvGrpSpPr/>
          <p:nvPr/>
        </p:nvGrpSpPr>
        <p:grpSpPr>
          <a:xfrm>
            <a:off x="1202884" y="5219999"/>
            <a:ext cx="903419" cy="914395"/>
            <a:chOff x="3558490" y="5219999"/>
            <a:chExt cx="903419" cy="914395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3558490" y="6134394"/>
              <a:ext cx="903419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27"/>
            <p:cNvGrpSpPr/>
            <p:nvPr/>
          </p:nvGrpSpPr>
          <p:grpSpPr>
            <a:xfrm>
              <a:off x="3773562" y="5219999"/>
              <a:ext cx="536046" cy="783541"/>
              <a:chOff x="1067619" y="1253110"/>
              <a:chExt cx="421316" cy="615841"/>
            </a:xfrm>
          </p:grpSpPr>
          <p:pic>
            <p:nvPicPr>
              <p:cNvPr id="29" name="Picture 28"/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67619" y="1253110"/>
                <a:ext cx="421316" cy="421316"/>
              </a:xfrm>
              <a:prstGeom prst="rect">
                <a:avLst/>
              </a:prstGeom>
            </p:spPr>
          </p:pic>
          <p:pic>
            <p:nvPicPr>
              <p:cNvPr id="30" name="Picture 29"/>
              <p:cNvPicPr>
                <a:picLocks noChangeAspect="1"/>
              </p:cNvPicPr>
              <p:nvPr/>
            </p:nvPicPr>
            <p:blipFill>
              <a:blip r:embed="rId3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200000">
                <a:off x="1178700" y="1669797"/>
                <a:ext cx="199154" cy="199154"/>
              </a:xfrm>
              <a:prstGeom prst="rect">
                <a:avLst/>
              </a:prstGeom>
            </p:spPr>
          </p:pic>
        </p:grpSp>
      </p:grpSp>
      <p:pic>
        <p:nvPicPr>
          <p:cNvPr id="12" name="Imatge 11" descr="Imatge que conté edifici, exterior, vorera, pedra&#10;&#10;Descripció generada automàticament">
            <a:extLst>
              <a:ext uri="{FF2B5EF4-FFF2-40B4-BE49-F238E27FC236}">
                <a16:creationId xmlns:a16="http://schemas.microsoft.com/office/drawing/2014/main" id="{AB1E0E8D-BDBF-06D6-DDD9-43BB765CE7C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2431" y="275025"/>
            <a:ext cx="6141477" cy="4335076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6079361" y="5344741"/>
            <a:ext cx="1667435" cy="789653"/>
            <a:chOff x="6562165" y="5344741"/>
            <a:chExt cx="1667435" cy="789653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41E9A99-8977-CC43-B59F-F53ECFF04C1F}"/>
                </a:ext>
              </a:extLst>
            </p:cNvPr>
            <p:cNvCxnSpPr>
              <a:cxnSpLocks/>
            </p:cNvCxnSpPr>
            <p:nvPr/>
          </p:nvCxnSpPr>
          <p:spPr>
            <a:xfrm>
              <a:off x="6562165" y="6134394"/>
              <a:ext cx="1667435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CC27BC0F-43B0-C746-AC64-C0DDDD0525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26593" y="5344741"/>
              <a:ext cx="738579" cy="552491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2476893" y="4968208"/>
            <a:ext cx="2505091" cy="1166186"/>
            <a:chOff x="970156" y="4968208"/>
            <a:chExt cx="2505091" cy="1166186"/>
          </a:xfrm>
        </p:grpSpPr>
        <p:cxnSp>
          <p:nvCxnSpPr>
            <p:cNvPr id="18" name="Straight Connector 17"/>
            <p:cNvCxnSpPr>
              <a:cxnSpLocks/>
            </p:cNvCxnSpPr>
            <p:nvPr/>
          </p:nvCxnSpPr>
          <p:spPr>
            <a:xfrm>
              <a:off x="970156" y="6134394"/>
              <a:ext cx="250509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74213" y="4968208"/>
              <a:ext cx="2501034" cy="1104845"/>
            </a:xfrm>
            <a:prstGeom prst="rect">
              <a:avLst/>
            </a:prstGeom>
          </p:spPr>
        </p:pic>
      </p:grpSp>
      <p:grpSp>
        <p:nvGrpSpPr>
          <p:cNvPr id="2" name="Group 1"/>
          <p:cNvGrpSpPr/>
          <p:nvPr/>
        </p:nvGrpSpPr>
        <p:grpSpPr>
          <a:xfrm>
            <a:off x="8289767" y="5253080"/>
            <a:ext cx="1230731" cy="881314"/>
            <a:chOff x="8661293" y="5253080"/>
            <a:chExt cx="1230731" cy="881314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4309706-8F26-F84E-AB53-62679078B3A2}"/>
                </a:ext>
              </a:extLst>
            </p:cNvPr>
            <p:cNvCxnSpPr/>
            <p:nvPr/>
          </p:nvCxnSpPr>
          <p:spPr>
            <a:xfrm>
              <a:off x="8661293" y="6134394"/>
              <a:ext cx="123073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5707" y="5253080"/>
              <a:ext cx="672694" cy="672694"/>
            </a:xfrm>
            <a:prstGeom prst="rect">
              <a:avLst/>
            </a:prstGeom>
          </p:spPr>
        </p:pic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47972D0D-1C60-904B-BD85-69A87FD37DBE}"/>
              </a:ext>
            </a:extLst>
          </p:cNvPr>
          <p:cNvSpPr/>
          <p:nvPr/>
        </p:nvSpPr>
        <p:spPr>
          <a:xfrm>
            <a:off x="-1" y="917815"/>
            <a:ext cx="1534511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ca-ES" sz="1300" cap="all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baixa</a:t>
            </a:r>
            <a:endParaRPr lang="ca-ES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92964" y="6242400"/>
            <a:ext cx="10093912" cy="367788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ca-ES" sz="2200" spc="50" dirty="0">
                <a:latin typeface="Calibri" charset="0"/>
                <a:ea typeface="Calibri" charset="0"/>
                <a:cs typeface="Calibri" charset="0"/>
              </a:rPr>
              <a:t>A LA DRETA DE LA PORTA </a:t>
            </a:r>
            <a:r>
              <a:rPr lang="ca-ES" sz="2200" spc="50" dirty="0">
                <a:latin typeface="Calibri" charset="0"/>
                <a:cs typeface="Calibri" charset="0"/>
              </a:rPr>
              <a:t>D’ENTRADA HI HA LA BOTIGA-LLIBRERIA 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28" name="Rectangle 27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ca-ES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BOTIGA-LLIBRERIA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/>
          <p:cNvGrpSpPr/>
          <p:nvPr/>
        </p:nvGrpSpPr>
        <p:grpSpPr>
          <a:xfrm>
            <a:off x="3640226" y="4968208"/>
            <a:ext cx="2175747" cy="1166186"/>
            <a:chOff x="4303024" y="4968208"/>
            <a:chExt cx="2175747" cy="1166186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43A457E7-41B7-654A-A7A6-5531944CCA91}"/>
                </a:ext>
              </a:extLst>
            </p:cNvPr>
            <p:cNvCxnSpPr>
              <a:cxnSpLocks/>
            </p:cNvCxnSpPr>
            <p:nvPr/>
          </p:nvCxnSpPr>
          <p:spPr>
            <a:xfrm>
              <a:off x="4303024" y="6134394"/>
              <a:ext cx="216423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Imatge 11" descr="Imatge que conté edifici, exterior, vorera, pedra&#10;&#10;Descripció generada automàticament">
              <a:extLst>
                <a:ext uri="{FF2B5EF4-FFF2-40B4-BE49-F238E27FC236}">
                  <a16:creationId xmlns:a16="http://schemas.microsoft.com/office/drawing/2014/main" id="{1082CFF5-3F64-054B-80B3-212AFF91D7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04933" y="4968208"/>
              <a:ext cx="2173838" cy="1105391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7060679" y="5320853"/>
            <a:ext cx="2187935" cy="813541"/>
            <a:chOff x="7357725" y="5320853"/>
            <a:chExt cx="2187935" cy="813541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76B75AB-CD02-A343-801C-305E2D25EFB1}"/>
                </a:ext>
              </a:extLst>
            </p:cNvPr>
            <p:cNvCxnSpPr>
              <a:cxnSpLocks/>
            </p:cNvCxnSpPr>
            <p:nvPr/>
          </p:nvCxnSpPr>
          <p:spPr>
            <a:xfrm>
              <a:off x="7357725" y="6134394"/>
              <a:ext cx="2187935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E77D671F-B4DC-A04F-8AF4-FD28107BEB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58380" y="5320853"/>
              <a:ext cx="586625" cy="586625"/>
            </a:xfrm>
            <a:prstGeom prst="rect">
              <a:avLst/>
            </a:prstGeom>
          </p:spPr>
        </p:pic>
      </p:grp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1797" y="266556"/>
            <a:ext cx="6153861" cy="4333345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47972D0D-1C60-904B-BD85-69A87FD37DBE}"/>
              </a:ext>
            </a:extLst>
          </p:cNvPr>
          <p:cNvSpPr/>
          <p:nvPr/>
        </p:nvSpPr>
        <p:spPr>
          <a:xfrm>
            <a:off x="-1" y="917815"/>
            <a:ext cx="1534511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ca-ES" sz="1300" cap="all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baixa</a:t>
            </a:r>
            <a:endParaRPr lang="ca-ES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1891554" y="5294954"/>
            <a:ext cx="1005892" cy="839440"/>
            <a:chOff x="1553401" y="5294954"/>
            <a:chExt cx="1005892" cy="839440"/>
          </a:xfrm>
        </p:grpSpPr>
        <p:cxnSp>
          <p:nvCxnSpPr>
            <p:cNvPr id="44" name="Straight Connector 43"/>
            <p:cNvCxnSpPr/>
            <p:nvPr/>
          </p:nvCxnSpPr>
          <p:spPr>
            <a:xfrm>
              <a:off x="1675530" y="6134394"/>
              <a:ext cx="76163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" name="Group 44"/>
            <p:cNvGrpSpPr/>
            <p:nvPr/>
          </p:nvGrpSpPr>
          <p:grpSpPr>
            <a:xfrm>
              <a:off x="1553401" y="5294954"/>
              <a:ext cx="1005892" cy="718743"/>
              <a:chOff x="4890374" y="5724275"/>
              <a:chExt cx="905568" cy="647058"/>
            </a:xfrm>
          </p:grpSpPr>
          <p:pic>
            <p:nvPicPr>
              <p:cNvPr id="46" name="Picture 45"/>
              <p:cNvPicPr>
                <a:picLocks noChangeAspect="1"/>
              </p:cNvPicPr>
              <p:nvPr/>
            </p:nvPicPr>
            <p:blipFill>
              <a:blip r:embed="rId5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24047" y="5724276"/>
                <a:ext cx="471895" cy="471895"/>
              </a:xfrm>
              <a:prstGeom prst="rect">
                <a:avLst/>
              </a:prstGeom>
            </p:spPr>
          </p:pic>
          <p:pic>
            <p:nvPicPr>
              <p:cNvPr id="47" name="Picture 46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4890374" y="5724275"/>
                <a:ext cx="475200" cy="475200"/>
              </a:xfrm>
              <a:prstGeom prst="rect">
                <a:avLst/>
              </a:prstGeom>
            </p:spPr>
          </p:pic>
          <p:pic>
            <p:nvPicPr>
              <p:cNvPr id="48" name="Picture 47"/>
              <p:cNvPicPr>
                <a:picLocks noChangeAspect="1"/>
              </p:cNvPicPr>
              <p:nvPr/>
            </p:nvPicPr>
            <p:blipFill>
              <a:blip r:embed="rId6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5482334" y="6172179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B07CCDE-0251-C04E-A49A-AE9191902986}"/>
              </a:ext>
            </a:extLst>
          </p:cNvPr>
          <p:cNvGrpSpPr/>
          <p:nvPr/>
        </p:nvGrpSpPr>
        <p:grpSpPr>
          <a:xfrm>
            <a:off x="5833335" y="5336570"/>
            <a:ext cx="1081168" cy="820026"/>
            <a:chOff x="5132366" y="5314368"/>
            <a:chExt cx="1081168" cy="820026"/>
          </a:xfrm>
        </p:grpSpPr>
        <p:cxnSp>
          <p:nvCxnSpPr>
            <p:cNvPr id="50" name="Straight Connector 49"/>
            <p:cNvCxnSpPr/>
            <p:nvPr/>
          </p:nvCxnSpPr>
          <p:spPr>
            <a:xfrm>
              <a:off x="5268440" y="6134394"/>
              <a:ext cx="62443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" name="Group 50"/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52" name="Picture 51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53" name="Picture 52"/>
              <p:cNvPicPr>
                <a:picLocks noChangeAspect="1"/>
              </p:cNvPicPr>
              <p:nvPr/>
            </p:nvPicPr>
            <p:blipFill>
              <a:blip r:embed="rId8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55" name="Picture 54"/>
              <p:cNvPicPr>
                <a:picLocks noChangeAspect="1"/>
              </p:cNvPicPr>
              <p:nvPr/>
            </p:nvPicPr>
            <p:blipFill>
              <a:blip r:embed="rId8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7710400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41009" y="6242400"/>
            <a:ext cx="10200334" cy="367788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ca-ES" sz="2200" spc="50" dirty="0">
                <a:latin typeface="Calibri" charset="0"/>
                <a:ea typeface="Calibri" charset="0"/>
                <a:cs typeface="Calibri" charset="0"/>
              </a:rPr>
              <a:t>A L’ESQUERRA DE LA PORTA </a:t>
            </a:r>
            <a:r>
              <a:rPr lang="ca-ES" sz="2200" spc="50" dirty="0">
                <a:latin typeface="Calibri" charset="0"/>
                <a:cs typeface="Calibri" charset="0"/>
              </a:rPr>
              <a:t>D’ENTRADA HI HA LA </a:t>
            </a:r>
            <a:r>
              <a:rPr lang="ca-ES" sz="2200" spc="50" dirty="0">
                <a:latin typeface="Calibri" charset="0"/>
                <a:ea typeface="Calibri" charset="0"/>
                <a:cs typeface="Calibri" charset="0"/>
              </a:rPr>
              <a:t>CAFETERIA-RESTAURANT 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28" name="Rectangle 27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ca-ES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CAFETERIA-RESTAURANT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68DEEE2-ABCA-2E41-86AF-C57CD2C89781}"/>
              </a:ext>
            </a:extLst>
          </p:cNvPr>
          <p:cNvGrpSpPr/>
          <p:nvPr/>
        </p:nvGrpSpPr>
        <p:grpSpPr>
          <a:xfrm>
            <a:off x="5649678" y="5314368"/>
            <a:ext cx="1081168" cy="820026"/>
            <a:chOff x="5132366" y="5314368"/>
            <a:chExt cx="1081168" cy="820026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A38A487-1A7F-854A-9FCA-126CC442F8A9}"/>
                </a:ext>
              </a:extLst>
            </p:cNvPr>
            <p:cNvCxnSpPr>
              <a:cxnSpLocks/>
            </p:cNvCxnSpPr>
            <p:nvPr/>
          </p:nvCxnSpPr>
          <p:spPr>
            <a:xfrm>
              <a:off x="5218032" y="6134394"/>
              <a:ext cx="660566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281FF4C-3519-3F4E-8EB4-56C4D9E2DA47}"/>
                </a:ext>
              </a:extLst>
            </p:cNvPr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FB6AC4DB-2BFA-2742-967C-FCFD4D567F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85717DC0-3D46-BD40-88CF-7D5120A220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B4B09034-4DD5-8043-AD93-3DC356E010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4" name="Group 3"/>
          <p:cNvGrpSpPr/>
          <p:nvPr/>
        </p:nvGrpSpPr>
        <p:grpSpPr>
          <a:xfrm>
            <a:off x="6860997" y="5320852"/>
            <a:ext cx="1217661" cy="813542"/>
            <a:chOff x="6793730" y="5320852"/>
            <a:chExt cx="1217661" cy="813542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57C0F16A-0338-E342-ACD6-113DB065A741}"/>
                </a:ext>
              </a:extLst>
            </p:cNvPr>
            <p:cNvCxnSpPr>
              <a:cxnSpLocks/>
            </p:cNvCxnSpPr>
            <p:nvPr/>
          </p:nvCxnSpPr>
          <p:spPr>
            <a:xfrm>
              <a:off x="6793730" y="6134394"/>
              <a:ext cx="121766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0CD8DD02-D17B-5345-B529-938AD2D05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09160" y="5320852"/>
              <a:ext cx="586800" cy="586800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6627CBE-9110-FA4E-B661-4E1C0CC1AD2C}"/>
              </a:ext>
            </a:extLst>
          </p:cNvPr>
          <p:cNvGrpSpPr/>
          <p:nvPr/>
        </p:nvGrpSpPr>
        <p:grpSpPr>
          <a:xfrm>
            <a:off x="8230634" y="5320852"/>
            <a:ext cx="1539007" cy="813542"/>
            <a:chOff x="7313288" y="5320852"/>
            <a:chExt cx="1539007" cy="813542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8A6BBC7-6FEC-2548-924D-28149A37BFEA}"/>
                </a:ext>
              </a:extLst>
            </p:cNvPr>
            <p:cNvCxnSpPr>
              <a:cxnSpLocks/>
            </p:cNvCxnSpPr>
            <p:nvPr/>
          </p:nvCxnSpPr>
          <p:spPr>
            <a:xfrm>
              <a:off x="7313288" y="6134394"/>
              <a:ext cx="153900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5F6B5344-1F13-034E-9553-B9B04C290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89391" y="5320852"/>
              <a:ext cx="586800" cy="586800"/>
            </a:xfrm>
            <a:prstGeom prst="rect">
              <a:avLst/>
            </a:prstGeom>
          </p:spPr>
        </p:pic>
      </p:grpSp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20646" y="284140"/>
            <a:ext cx="6163777" cy="4334166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47972D0D-1C60-904B-BD85-69A87FD37DBE}"/>
              </a:ext>
            </a:extLst>
          </p:cNvPr>
          <p:cNvSpPr/>
          <p:nvPr/>
        </p:nvSpPr>
        <p:spPr>
          <a:xfrm>
            <a:off x="-1" y="917815"/>
            <a:ext cx="1534511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ca-ES" sz="1300" cap="all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baixa</a:t>
            </a:r>
            <a:endParaRPr lang="ca-ES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1307094" y="5294954"/>
            <a:ext cx="1282950" cy="839440"/>
            <a:chOff x="2118873" y="5294954"/>
            <a:chExt cx="1282950" cy="839440"/>
          </a:xfrm>
        </p:grpSpPr>
        <p:cxnSp>
          <p:nvCxnSpPr>
            <p:cNvPr id="39" name="Straight Connector 38"/>
            <p:cNvCxnSpPr/>
            <p:nvPr/>
          </p:nvCxnSpPr>
          <p:spPr>
            <a:xfrm>
              <a:off x="2118873" y="6134394"/>
              <a:ext cx="128295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/>
            <p:cNvGrpSpPr/>
            <p:nvPr/>
          </p:nvGrpSpPr>
          <p:grpSpPr>
            <a:xfrm flipH="1">
              <a:off x="2305703" y="5294954"/>
              <a:ext cx="1004400" cy="718743"/>
              <a:chOff x="4890374" y="5724275"/>
              <a:chExt cx="905568" cy="647058"/>
            </a:xfrm>
          </p:grpSpPr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7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24047" y="5724276"/>
                <a:ext cx="471895" cy="471895"/>
              </a:xfrm>
              <a:prstGeom prst="rect">
                <a:avLst/>
              </a:prstGeom>
            </p:spPr>
          </p:pic>
          <p:pic>
            <p:nvPicPr>
              <p:cNvPr id="42" name="Picture 41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4890374" y="5724275"/>
                <a:ext cx="475200" cy="475200"/>
              </a:xfrm>
              <a:prstGeom prst="rect">
                <a:avLst/>
              </a:prstGeom>
            </p:spPr>
          </p:pic>
          <p:pic>
            <p:nvPicPr>
              <p:cNvPr id="43" name="Picture 42"/>
              <p:cNvPicPr>
                <a:picLocks noChangeAspect="1"/>
              </p:cNvPicPr>
              <p:nvPr/>
            </p:nvPicPr>
            <p:blipFill>
              <a:blip r:embed="rId8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5482334" y="6172179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50" name="Group 49"/>
          <p:cNvGrpSpPr/>
          <p:nvPr/>
        </p:nvGrpSpPr>
        <p:grpSpPr>
          <a:xfrm>
            <a:off x="3437691" y="4968208"/>
            <a:ext cx="2175747" cy="1166186"/>
            <a:chOff x="4303024" y="4968208"/>
            <a:chExt cx="2175747" cy="1166186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3A457E7-41B7-654A-A7A6-5531944CCA91}"/>
                </a:ext>
              </a:extLst>
            </p:cNvPr>
            <p:cNvCxnSpPr>
              <a:cxnSpLocks/>
            </p:cNvCxnSpPr>
            <p:nvPr/>
          </p:nvCxnSpPr>
          <p:spPr>
            <a:xfrm>
              <a:off x="4303024" y="6134394"/>
              <a:ext cx="216423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2" name="Imatge 11" descr="Imatge que conté edifici, exterior, vorera, pedra&#10;&#10;Descripció generada automàticament">
              <a:extLst>
                <a:ext uri="{FF2B5EF4-FFF2-40B4-BE49-F238E27FC236}">
                  <a16:creationId xmlns:a16="http://schemas.microsoft.com/office/drawing/2014/main" id="{1082CFF5-3F64-054B-80B3-212AFF91D7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04933" y="4968208"/>
              <a:ext cx="2173838" cy="11053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2158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92964" y="6242400"/>
            <a:ext cx="10093912" cy="367788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ca-ES" sz="2200" spc="50" dirty="0">
                <a:latin typeface="Calibri" charset="0"/>
                <a:ea typeface="Calibri" charset="0"/>
                <a:cs typeface="Calibri" charset="0"/>
              </a:rPr>
              <a:t>A LA PORTA D’ENTRADA HI HA LES TAQUILLES 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28" name="Rectangle 27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ca-ES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TAQUILLES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Imatge 3" descr="Imatge que conté interior, mobiliari, armari&#10;&#10;Descripció generada automàticament">
            <a:extLst>
              <a:ext uri="{FF2B5EF4-FFF2-40B4-BE49-F238E27FC236}">
                <a16:creationId xmlns:a16="http://schemas.microsoft.com/office/drawing/2014/main" id="{05D518D2-ED8C-DE30-0E78-7F361EB6DA2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2948" y="267654"/>
            <a:ext cx="6141600" cy="433501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6113245-2080-794A-BA79-AFF0DA1B489E}"/>
              </a:ext>
            </a:extLst>
          </p:cNvPr>
          <p:cNvGrpSpPr/>
          <p:nvPr/>
        </p:nvGrpSpPr>
        <p:grpSpPr>
          <a:xfrm>
            <a:off x="6766295" y="5231491"/>
            <a:ext cx="1261028" cy="902903"/>
            <a:chOff x="6610350" y="5231491"/>
            <a:chExt cx="1261028" cy="902903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1D6C264-F716-2F4A-A156-2A4487EE4263}"/>
                </a:ext>
              </a:extLst>
            </p:cNvPr>
            <p:cNvCxnSpPr>
              <a:cxnSpLocks/>
            </p:cNvCxnSpPr>
            <p:nvPr/>
          </p:nvCxnSpPr>
          <p:spPr>
            <a:xfrm>
              <a:off x="6610350" y="6134394"/>
              <a:ext cx="1261028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74ED4C2-D9A2-004D-86D2-DD1494F306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1077" r="20982"/>
            <a:stretch/>
          </p:blipFill>
          <p:spPr>
            <a:xfrm>
              <a:off x="6973173" y="5231491"/>
              <a:ext cx="535383" cy="758502"/>
            </a:xfrm>
            <a:prstGeom prst="rect">
              <a:avLst/>
            </a:prstGeom>
          </p:spPr>
        </p:pic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47972D0D-1C60-904B-BD85-69A87FD37DBE}"/>
              </a:ext>
            </a:extLst>
          </p:cNvPr>
          <p:cNvSpPr/>
          <p:nvPr/>
        </p:nvSpPr>
        <p:spPr>
          <a:xfrm>
            <a:off x="-1" y="917815"/>
            <a:ext cx="1534511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ca-ES" sz="1300" cap="all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baixa</a:t>
            </a:r>
            <a:endParaRPr lang="ca-ES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68DEEE2-ABCA-2E41-86AF-C57CD2C89781}"/>
              </a:ext>
            </a:extLst>
          </p:cNvPr>
          <p:cNvGrpSpPr/>
          <p:nvPr/>
        </p:nvGrpSpPr>
        <p:grpSpPr>
          <a:xfrm>
            <a:off x="5451790" y="5314368"/>
            <a:ext cx="1081168" cy="820026"/>
            <a:chOff x="5132366" y="5314368"/>
            <a:chExt cx="1081168" cy="820026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A38A487-1A7F-854A-9FCA-126CC442F8A9}"/>
                </a:ext>
              </a:extLst>
            </p:cNvPr>
            <p:cNvCxnSpPr>
              <a:cxnSpLocks/>
            </p:cNvCxnSpPr>
            <p:nvPr/>
          </p:nvCxnSpPr>
          <p:spPr>
            <a:xfrm>
              <a:off x="5218032" y="6134394"/>
              <a:ext cx="660566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E281FF4C-3519-3F4E-8EB4-56C4D9E2DA47}"/>
                </a:ext>
              </a:extLst>
            </p:cNvPr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FB6AC4DB-2BFA-2742-967C-FCFD4D567F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85717DC0-3D46-BD40-88CF-7D5120A220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B4B09034-4DD5-8043-AD93-3DC356E010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33" name="Group 32"/>
          <p:cNvGrpSpPr/>
          <p:nvPr/>
        </p:nvGrpSpPr>
        <p:grpSpPr>
          <a:xfrm>
            <a:off x="3239803" y="4968208"/>
            <a:ext cx="2175747" cy="1166186"/>
            <a:chOff x="4303024" y="4968208"/>
            <a:chExt cx="2175747" cy="1166186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3A457E7-41B7-654A-A7A6-5531944CCA91}"/>
                </a:ext>
              </a:extLst>
            </p:cNvPr>
            <p:cNvCxnSpPr>
              <a:cxnSpLocks/>
            </p:cNvCxnSpPr>
            <p:nvPr/>
          </p:nvCxnSpPr>
          <p:spPr>
            <a:xfrm>
              <a:off x="4303024" y="6134394"/>
              <a:ext cx="216423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5" name="Imatge 11" descr="Imatge que conté edifici, exterior, vorera, pedra&#10;&#10;Descripció generada automàticament">
              <a:extLst>
                <a:ext uri="{FF2B5EF4-FFF2-40B4-BE49-F238E27FC236}">
                  <a16:creationId xmlns:a16="http://schemas.microsoft.com/office/drawing/2014/main" id="{1082CFF5-3F64-054B-80B3-212AFF91D7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04933" y="4968208"/>
              <a:ext cx="2173838" cy="11053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5850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92964" y="6242400"/>
            <a:ext cx="10093912" cy="367788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sz="2200" spc="5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A</a:t>
            </a:r>
            <a:r>
              <a:rPr kumimoji="0" lang="ca-ES" sz="2200" b="0" i="0" u="none" strike="noStrike" kern="1200" cap="none" spc="5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 LA PLANTA </a:t>
            </a:r>
            <a:r>
              <a:rPr lang="ca-ES" sz="2200" spc="50" dirty="0">
                <a:solidFill>
                  <a:prstClr val="black"/>
                </a:solidFill>
                <a:latin typeface="Calibri" charset="0"/>
                <a:cs typeface="Calibri" charset="0"/>
              </a:rPr>
              <a:t>BAIXA HI HA LA RECEPCIÓ </a:t>
            </a:r>
            <a:r>
              <a:rPr kumimoji="0" lang="ca-ES" sz="2200" b="0" i="0" u="none" strike="noStrike" kern="1200" cap="none" spc="5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I INFORMACIÓ 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28" name="Rectangle 27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ts val="3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a-ES" sz="3300" b="0" i="0" u="none" strike="noStrike" kern="1200" cap="all" spc="0" normalizeH="0" baseline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 Light" charset="0"/>
                  <a:ea typeface="Calibri Light" charset="0"/>
                  <a:cs typeface="Calibri Light" charset="0"/>
                </a:rPr>
                <a:t>Recepció i informació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3648D1F-7194-B844-B5ED-D00AA4B73A1A}"/>
              </a:ext>
            </a:extLst>
          </p:cNvPr>
          <p:cNvGrpSpPr/>
          <p:nvPr/>
        </p:nvGrpSpPr>
        <p:grpSpPr>
          <a:xfrm>
            <a:off x="6993636" y="5317734"/>
            <a:ext cx="1570501" cy="816660"/>
            <a:chOff x="6993636" y="5317734"/>
            <a:chExt cx="1570501" cy="816660"/>
          </a:xfrm>
        </p:grpSpPr>
        <p:cxnSp>
          <p:nvCxnSpPr>
            <p:cNvPr id="22" name="Straight Connector 21"/>
            <p:cNvCxnSpPr>
              <a:cxnSpLocks/>
            </p:cNvCxnSpPr>
            <p:nvPr/>
          </p:nvCxnSpPr>
          <p:spPr>
            <a:xfrm>
              <a:off x="6993636" y="6134394"/>
              <a:ext cx="157050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81207" y="5317734"/>
              <a:ext cx="595358" cy="595358"/>
            </a:xfrm>
            <a:prstGeom prst="rect">
              <a:avLst/>
            </a:prstGeom>
          </p:spPr>
        </p:pic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A7B571C-A5C1-E94B-B1D8-5A521AEA9FB8}"/>
              </a:ext>
            </a:extLst>
          </p:cNvPr>
          <p:cNvGrpSpPr/>
          <p:nvPr/>
        </p:nvGrpSpPr>
        <p:grpSpPr>
          <a:xfrm>
            <a:off x="4309671" y="5314368"/>
            <a:ext cx="1081168" cy="820026"/>
            <a:chOff x="5132366" y="5314368"/>
            <a:chExt cx="1081168" cy="820026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43A457E7-41B7-654A-A7A6-5531944CCA91}"/>
                </a:ext>
              </a:extLst>
            </p:cNvPr>
            <p:cNvCxnSpPr>
              <a:cxnSpLocks/>
            </p:cNvCxnSpPr>
            <p:nvPr/>
          </p:nvCxnSpPr>
          <p:spPr>
            <a:xfrm>
              <a:off x="5361469" y="6134394"/>
              <a:ext cx="543009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80BDE473-9898-8145-BF1B-C920C68CE3B8}"/>
                </a:ext>
              </a:extLst>
            </p:cNvPr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123CCC58-87F2-0944-8F64-ADC844B237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67" name="Picture 66">
                <a:extLst>
                  <a:ext uri="{FF2B5EF4-FFF2-40B4-BE49-F238E27FC236}">
                    <a16:creationId xmlns:a16="http://schemas.microsoft.com/office/drawing/2014/main" id="{6DCA8753-0D4A-D84C-BCBD-19F06159B9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68" name="Picture 67">
                <a:extLst>
                  <a:ext uri="{FF2B5EF4-FFF2-40B4-BE49-F238E27FC236}">
                    <a16:creationId xmlns:a16="http://schemas.microsoft.com/office/drawing/2014/main" id="{2C0B3943-426A-F941-9905-0DFCDC367B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ED311DA-3587-9346-A1B7-A7AA1431D70F}"/>
              </a:ext>
            </a:extLst>
          </p:cNvPr>
          <p:cNvGrpSpPr/>
          <p:nvPr/>
        </p:nvGrpSpPr>
        <p:grpSpPr>
          <a:xfrm>
            <a:off x="2720897" y="5267704"/>
            <a:ext cx="1678166" cy="866690"/>
            <a:chOff x="3644801" y="5267704"/>
            <a:chExt cx="1678166" cy="866690"/>
          </a:xfrm>
        </p:grpSpPr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1AA5F29F-5E14-4041-AECD-70D3A92BF275}"/>
                </a:ext>
              </a:extLst>
            </p:cNvPr>
            <p:cNvCxnSpPr>
              <a:cxnSpLocks/>
            </p:cNvCxnSpPr>
            <p:nvPr/>
          </p:nvCxnSpPr>
          <p:spPr>
            <a:xfrm>
              <a:off x="3644801" y="6134394"/>
              <a:ext cx="1678166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BA499DE3-3D93-1146-8882-D3289D39929C}"/>
                </a:ext>
              </a:extLst>
            </p:cNvPr>
            <p:cNvGrpSpPr/>
            <p:nvPr/>
          </p:nvGrpSpPr>
          <p:grpSpPr>
            <a:xfrm>
              <a:off x="3922976" y="5267704"/>
              <a:ext cx="951685" cy="709116"/>
              <a:chOff x="3555093" y="1228320"/>
              <a:chExt cx="707159" cy="526916"/>
            </a:xfrm>
          </p:grpSpPr>
          <p:pic>
            <p:nvPicPr>
              <p:cNvPr id="73" name="Picture 72">
                <a:extLst>
                  <a:ext uri="{FF2B5EF4-FFF2-40B4-BE49-F238E27FC236}">
                    <a16:creationId xmlns:a16="http://schemas.microsoft.com/office/drawing/2014/main" id="{4D136377-DFF2-774C-AF55-7DBB3684C0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35336" y="1228320"/>
                <a:ext cx="526916" cy="526916"/>
              </a:xfrm>
              <a:prstGeom prst="rect">
                <a:avLst/>
              </a:prstGeom>
            </p:spPr>
          </p:pic>
          <p:pic>
            <p:nvPicPr>
              <p:cNvPr id="74" name="Picture 73">
                <a:extLst>
                  <a:ext uri="{FF2B5EF4-FFF2-40B4-BE49-F238E27FC236}">
                    <a16:creationId xmlns:a16="http://schemas.microsoft.com/office/drawing/2014/main" id="{DDA8FD09-9EB2-D842-ADCC-D3E8A4BD0E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555093" y="1572565"/>
                <a:ext cx="137740" cy="137740"/>
              </a:xfrm>
              <a:prstGeom prst="rect">
                <a:avLst/>
              </a:prstGeom>
            </p:spPr>
          </p:pic>
          <p:sp>
            <p:nvSpPr>
              <p:cNvPr id="75" name="Rounded Rectangle 74">
                <a:extLst>
                  <a:ext uri="{FF2B5EF4-FFF2-40B4-BE49-F238E27FC236}">
                    <a16:creationId xmlns:a16="http://schemas.microsoft.com/office/drawing/2014/main" id="{13C32052-75D8-C940-92CB-CEF2AF5B7675}"/>
                  </a:ext>
                </a:extLst>
              </p:cNvPr>
              <p:cNvSpPr/>
              <p:nvPr/>
            </p:nvSpPr>
            <p:spPr>
              <a:xfrm>
                <a:off x="3729228" y="1528252"/>
                <a:ext cx="530105" cy="219332"/>
              </a:xfrm>
              <a:prstGeom prst="roundRect">
                <a:avLst/>
              </a:prstGeom>
              <a:noFill/>
              <a:ln w="19050" cap="rnd">
                <a:solidFill>
                  <a:srgbClr val="B448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_tradnl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5593019" y="5287846"/>
            <a:ext cx="1153469" cy="846548"/>
            <a:chOff x="3984993" y="5287846"/>
            <a:chExt cx="1153469" cy="846548"/>
          </a:xfrm>
        </p:grpSpPr>
        <p:cxnSp>
          <p:nvCxnSpPr>
            <p:cNvPr id="43" name="Straight Connector 42"/>
            <p:cNvCxnSpPr>
              <a:cxnSpLocks/>
            </p:cNvCxnSpPr>
            <p:nvPr/>
          </p:nvCxnSpPr>
          <p:spPr>
            <a:xfrm>
              <a:off x="3984993" y="6134394"/>
              <a:ext cx="1153469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Group 43"/>
            <p:cNvGrpSpPr/>
            <p:nvPr/>
          </p:nvGrpSpPr>
          <p:grpSpPr>
            <a:xfrm>
              <a:off x="4226224" y="5287846"/>
              <a:ext cx="633837" cy="719328"/>
              <a:chOff x="3237519" y="5291021"/>
              <a:chExt cx="620873" cy="704615"/>
            </a:xfrm>
          </p:grpSpPr>
          <p:pic>
            <p:nvPicPr>
              <p:cNvPr id="45" name="Picture 44"/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37519" y="5291021"/>
                <a:ext cx="620873" cy="620873"/>
              </a:xfrm>
              <a:prstGeom prst="rect">
                <a:avLst/>
              </a:prstGeom>
            </p:spPr>
          </p:pic>
          <p:pic>
            <p:nvPicPr>
              <p:cNvPr id="46" name="Picture 45"/>
              <p:cNvPicPr>
                <a:picLocks noChangeAspect="1"/>
              </p:cNvPicPr>
              <p:nvPr/>
            </p:nvPicPr>
            <p:blipFill rotWithShape="1">
              <a:blip r:embed="rId8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8775"/>
              <a:stretch/>
            </p:blipFill>
            <p:spPr>
              <a:xfrm rot="19800000">
                <a:off x="3399825" y="5784625"/>
                <a:ext cx="296260" cy="211011"/>
              </a:xfrm>
              <a:prstGeom prst="rect">
                <a:avLst/>
              </a:prstGeom>
            </p:spPr>
          </p:pic>
        </p:grpSp>
      </p:grp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1798" y="268267"/>
            <a:ext cx="6152790" cy="4335561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47972D0D-1C60-904B-BD85-69A87FD37DBE}"/>
              </a:ext>
            </a:extLst>
          </p:cNvPr>
          <p:cNvSpPr/>
          <p:nvPr/>
        </p:nvSpPr>
        <p:spPr>
          <a:xfrm>
            <a:off x="-1" y="917815"/>
            <a:ext cx="1534511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ca-ES" sz="1300" cap="all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baixa</a:t>
            </a:r>
            <a:endParaRPr lang="ca-ES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657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92964" y="6242400"/>
            <a:ext cx="10093912" cy="367788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sz="2200" spc="5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DAVANT </a:t>
            </a:r>
            <a:r>
              <a:rPr kumimoji="0" lang="ca-ES" sz="2200" b="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LA PORTA </a:t>
            </a:r>
            <a:r>
              <a:rPr lang="ca-ES" sz="2200" spc="50" dirty="0">
                <a:solidFill>
                  <a:prstClr val="black"/>
                </a:solidFill>
                <a:latin typeface="Calibri" charset="0"/>
                <a:cs typeface="Calibri" charset="0"/>
              </a:rPr>
              <a:t>D’ENTRADA HI HA LA </a:t>
            </a:r>
            <a:r>
              <a:rPr kumimoji="0" lang="ca-ES" sz="2200" b="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SALA D’EXPOSICIONS  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28" name="Rectangle 27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ts val="3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a-ES" sz="3300" b="0" i="0" u="none" strike="noStrike" kern="1200" cap="all" spc="0" normalizeH="0" baseline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 Light" charset="0"/>
                  <a:ea typeface="Calibri Light" charset="0"/>
                  <a:cs typeface="Calibri Light" charset="0"/>
                </a:rPr>
                <a:t>SALA D’EXPOSICIONS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Imatge 2">
            <a:extLst>
              <a:ext uri="{FF2B5EF4-FFF2-40B4-BE49-F238E27FC236}">
                <a16:creationId xmlns:a16="http://schemas.microsoft.com/office/drawing/2014/main" id="{E7D5E11B-3DA2-668E-8296-BA64B7D95E7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2431" y="268445"/>
            <a:ext cx="6144442" cy="4334795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A25CF27C-0F21-664E-BC7C-A56480217D1D}"/>
              </a:ext>
            </a:extLst>
          </p:cNvPr>
          <p:cNvGrpSpPr/>
          <p:nvPr/>
        </p:nvGrpSpPr>
        <p:grpSpPr>
          <a:xfrm>
            <a:off x="6490471" y="5311077"/>
            <a:ext cx="2499525" cy="823317"/>
            <a:chOff x="7077875" y="5311077"/>
            <a:chExt cx="2499525" cy="823317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ACD66FF-9C8F-B04E-96E6-5EC517D212C7}"/>
                </a:ext>
              </a:extLst>
            </p:cNvPr>
            <p:cNvCxnSpPr>
              <a:cxnSpLocks/>
            </p:cNvCxnSpPr>
            <p:nvPr/>
          </p:nvCxnSpPr>
          <p:spPr>
            <a:xfrm>
              <a:off x="7077875" y="6134394"/>
              <a:ext cx="2499525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29282C39-2708-D04A-81B6-0870DB0CC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26336" y="5311077"/>
              <a:ext cx="602602" cy="602602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658CB11-F069-AC43-B790-E537C82D758C}"/>
              </a:ext>
            </a:extLst>
          </p:cNvPr>
          <p:cNvGrpSpPr/>
          <p:nvPr/>
        </p:nvGrpSpPr>
        <p:grpSpPr>
          <a:xfrm>
            <a:off x="5336941" y="5314368"/>
            <a:ext cx="1081168" cy="820026"/>
            <a:chOff x="5132366" y="5314368"/>
            <a:chExt cx="1081168" cy="820026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8243289-74E6-6946-BC35-0187946BBE96}"/>
                </a:ext>
              </a:extLst>
            </p:cNvPr>
            <p:cNvCxnSpPr>
              <a:cxnSpLocks/>
            </p:cNvCxnSpPr>
            <p:nvPr/>
          </p:nvCxnSpPr>
          <p:spPr>
            <a:xfrm>
              <a:off x="5227657" y="6134394"/>
              <a:ext cx="543009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B3C6E39-2AE7-DF4F-B8C4-40819512F02C}"/>
                </a:ext>
              </a:extLst>
            </p:cNvPr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11303909-979F-7346-825F-D255485010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E4900FDB-F44F-BA44-9F5D-D4D4AC84E6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7C442082-C13C-5B49-8B66-973C27A208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47972D0D-1C60-904B-BD85-69A87FD37DBE}"/>
              </a:ext>
            </a:extLst>
          </p:cNvPr>
          <p:cNvSpPr/>
          <p:nvPr/>
        </p:nvSpPr>
        <p:spPr>
          <a:xfrm>
            <a:off x="-1" y="917815"/>
            <a:ext cx="1534511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ca-ES" sz="1300" cap="all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baixa</a:t>
            </a:r>
            <a:endParaRPr lang="ca-ES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3100346" y="4968208"/>
            <a:ext cx="2175747" cy="1166186"/>
            <a:chOff x="4303024" y="4968208"/>
            <a:chExt cx="2175747" cy="1166186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3A457E7-41B7-654A-A7A6-5531944CCA91}"/>
                </a:ext>
              </a:extLst>
            </p:cNvPr>
            <p:cNvCxnSpPr>
              <a:cxnSpLocks/>
            </p:cNvCxnSpPr>
            <p:nvPr/>
          </p:nvCxnSpPr>
          <p:spPr>
            <a:xfrm>
              <a:off x="4303024" y="6134394"/>
              <a:ext cx="216423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4" name="Imatge 11" descr="Imatge que conté edifici, exterior, vorera, pedra&#10;&#10;Descripció generada automàticament">
              <a:extLst>
                <a:ext uri="{FF2B5EF4-FFF2-40B4-BE49-F238E27FC236}">
                  <a16:creationId xmlns:a16="http://schemas.microsoft.com/office/drawing/2014/main" id="{1082CFF5-3F64-054B-80B3-212AFF91D7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04933" y="4968208"/>
              <a:ext cx="2173838" cy="1105391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AA9815E-3193-4244-B937-FEA62F3562D5}"/>
              </a:ext>
            </a:extLst>
          </p:cNvPr>
          <p:cNvGrpSpPr/>
          <p:nvPr/>
        </p:nvGrpSpPr>
        <p:grpSpPr>
          <a:xfrm>
            <a:off x="1595559" y="5481794"/>
            <a:ext cx="1077022" cy="652600"/>
            <a:chOff x="528754" y="5481794"/>
            <a:chExt cx="1077022" cy="652600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AAA279B-B243-1947-9663-16071F657320}"/>
                </a:ext>
              </a:extLst>
            </p:cNvPr>
            <p:cNvCxnSpPr>
              <a:cxnSpLocks/>
            </p:cNvCxnSpPr>
            <p:nvPr/>
          </p:nvCxnSpPr>
          <p:spPr>
            <a:xfrm>
              <a:off x="528754" y="6134394"/>
              <a:ext cx="107702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DCFD185-6967-5A45-B232-E8F08CBC83A6}"/>
                </a:ext>
              </a:extLst>
            </p:cNvPr>
            <p:cNvGrpSpPr/>
            <p:nvPr/>
          </p:nvGrpSpPr>
          <p:grpSpPr>
            <a:xfrm>
              <a:off x="742744" y="5481794"/>
              <a:ext cx="649043" cy="430430"/>
              <a:chOff x="9186534" y="5886192"/>
              <a:chExt cx="361323" cy="239621"/>
            </a:xfrm>
          </p:grpSpPr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046C15CA-485B-5B43-90AB-26C93B048C07}"/>
                  </a:ext>
                </a:extLst>
              </p:cNvPr>
              <p:cNvSpPr/>
              <p:nvPr/>
            </p:nvSpPr>
            <p:spPr>
              <a:xfrm>
                <a:off x="9186534" y="5886192"/>
                <a:ext cx="239621" cy="23962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8443A7B0-455D-5D42-ADA7-E5C11F73797B}"/>
                  </a:ext>
                </a:extLst>
              </p:cNvPr>
              <p:cNvSpPr/>
              <p:nvPr/>
            </p:nvSpPr>
            <p:spPr>
              <a:xfrm>
                <a:off x="9308236" y="5886192"/>
                <a:ext cx="239621" cy="239621"/>
              </a:xfrm>
              <a:prstGeom prst="ellipse">
                <a:avLst/>
              </a:prstGeom>
              <a:solidFill>
                <a:srgbClr val="B448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68634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tge 6" descr="Imatge que conté paret, interior, bany, brut&#10;&#10;Descripció generada automàticament">
            <a:extLst>
              <a:ext uri="{FF2B5EF4-FFF2-40B4-BE49-F238E27FC236}">
                <a16:creationId xmlns:a16="http://schemas.microsoft.com/office/drawing/2014/main" id="{845A5279-33E2-C3B4-B717-44FBD312E3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21" r="22278" b="2724"/>
          <a:stretch/>
        </p:blipFill>
        <p:spPr>
          <a:xfrm>
            <a:off x="7337614" y="268839"/>
            <a:ext cx="3049259" cy="432809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92964" y="6242400"/>
            <a:ext cx="10093912" cy="367788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sz="2200" spc="5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DAVANT D</a:t>
            </a:r>
            <a:r>
              <a:rPr kumimoji="0" lang="ca-ES" sz="2200" b="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E RECEPCIÓ</a:t>
            </a:r>
            <a:r>
              <a:rPr kumimoji="0" lang="ca-ES" sz="2200" b="0" i="0" u="none" strike="noStrike" kern="1200" cap="none" spc="5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 HI HA </a:t>
            </a:r>
            <a:r>
              <a:rPr kumimoji="0" lang="ca-ES" sz="2200" b="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LES ESCALES I L’ASCENSOR  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2F97A7D-E805-E945-8225-7B661E3BE7EF}"/>
              </a:ext>
            </a:extLst>
          </p:cNvPr>
          <p:cNvGrpSpPr/>
          <p:nvPr/>
        </p:nvGrpSpPr>
        <p:grpSpPr>
          <a:xfrm>
            <a:off x="2035338" y="5481794"/>
            <a:ext cx="1077022" cy="652600"/>
            <a:chOff x="528754" y="5481794"/>
            <a:chExt cx="1077022" cy="65260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7EB86BB-E220-3242-89F6-543D43D30C8D}"/>
                </a:ext>
              </a:extLst>
            </p:cNvPr>
            <p:cNvCxnSpPr>
              <a:cxnSpLocks/>
            </p:cNvCxnSpPr>
            <p:nvPr/>
          </p:nvCxnSpPr>
          <p:spPr>
            <a:xfrm>
              <a:off x="528754" y="6134394"/>
              <a:ext cx="107702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F022070-E17A-ED42-8A5A-A128C4D77C74}"/>
                </a:ext>
              </a:extLst>
            </p:cNvPr>
            <p:cNvGrpSpPr/>
            <p:nvPr/>
          </p:nvGrpSpPr>
          <p:grpSpPr>
            <a:xfrm>
              <a:off x="742744" y="5481794"/>
              <a:ext cx="649043" cy="430430"/>
              <a:chOff x="9186534" y="5886192"/>
              <a:chExt cx="361323" cy="239621"/>
            </a:xfrm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3F199D93-F122-BF43-BFEE-3621BB02468C}"/>
                  </a:ext>
                </a:extLst>
              </p:cNvPr>
              <p:cNvSpPr/>
              <p:nvPr/>
            </p:nvSpPr>
            <p:spPr>
              <a:xfrm>
                <a:off x="9186534" y="5886192"/>
                <a:ext cx="239621" cy="23962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4B71EEDC-1DDC-1543-9CA6-313C67F06D7C}"/>
                  </a:ext>
                </a:extLst>
              </p:cNvPr>
              <p:cNvSpPr/>
              <p:nvPr/>
            </p:nvSpPr>
            <p:spPr>
              <a:xfrm>
                <a:off x="9308236" y="5886192"/>
                <a:ext cx="239621" cy="239621"/>
              </a:xfrm>
              <a:prstGeom prst="ellipse">
                <a:avLst/>
              </a:prstGeom>
              <a:solidFill>
                <a:srgbClr val="B448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48A7C4B-7361-2D42-A6E8-A96A38236C59}"/>
              </a:ext>
            </a:extLst>
          </p:cNvPr>
          <p:cNvGrpSpPr/>
          <p:nvPr/>
        </p:nvGrpSpPr>
        <p:grpSpPr>
          <a:xfrm>
            <a:off x="7347239" y="5320682"/>
            <a:ext cx="1230731" cy="813712"/>
            <a:chOff x="8392824" y="5320682"/>
            <a:chExt cx="1230731" cy="813712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10636AB-34A0-C144-8C39-1E4B6FA3F2D0}"/>
                </a:ext>
              </a:extLst>
            </p:cNvPr>
            <p:cNvCxnSpPr/>
            <p:nvPr/>
          </p:nvCxnSpPr>
          <p:spPr>
            <a:xfrm>
              <a:off x="8392824" y="6134394"/>
              <a:ext cx="123073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01635A88-4995-5440-8E13-E5F78AE5AF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45870" y="5320682"/>
              <a:ext cx="591544" cy="591542"/>
            </a:xfrm>
            <a:prstGeom prst="rect">
              <a:avLst/>
            </a:prstGeom>
          </p:spPr>
        </p:pic>
      </p:grpSp>
      <p:grpSp>
        <p:nvGrpSpPr>
          <p:cNvPr id="2" name="Group 1"/>
          <p:cNvGrpSpPr/>
          <p:nvPr/>
        </p:nvGrpSpPr>
        <p:grpSpPr>
          <a:xfrm>
            <a:off x="5987674" y="5344741"/>
            <a:ext cx="991402" cy="789653"/>
            <a:chOff x="5850695" y="5344741"/>
            <a:chExt cx="991402" cy="789653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D0D70C8-B5B3-7247-AC5B-20C5D130391C}"/>
                </a:ext>
              </a:extLst>
            </p:cNvPr>
            <p:cNvCxnSpPr>
              <a:cxnSpLocks/>
            </p:cNvCxnSpPr>
            <p:nvPr/>
          </p:nvCxnSpPr>
          <p:spPr>
            <a:xfrm>
              <a:off x="5850695" y="6134394"/>
              <a:ext cx="99140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F0A3AB82-BC57-FD43-89CC-E63B3C5CAF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77107" y="5344741"/>
              <a:ext cx="738579" cy="552491"/>
            </a:xfrm>
            <a:prstGeom prst="rect">
              <a:avLst/>
            </a:prstGeom>
          </p:spPr>
        </p:pic>
      </p:grpSp>
      <p:grpSp>
        <p:nvGrpSpPr>
          <p:cNvPr id="43" name="Group 42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45" name="Rectangle 44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lvl="0" algn="r">
                <a:lnSpc>
                  <a:spcPts val="3300"/>
                </a:lnSpc>
                <a:defRPr/>
              </a:pPr>
              <a:r>
                <a:rPr lang="ca-ES" sz="3300" cap="all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Calibri Light" charset="0"/>
                  <a:ea typeface="Calibri Light" charset="0"/>
                  <a:cs typeface="Calibri Light" charset="0"/>
                </a:rPr>
                <a:t>ESCALES I ASCENSOR</a:t>
              </a:r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6880" y="270248"/>
            <a:ext cx="3058642" cy="4325791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47972D0D-1C60-904B-BD85-69A87FD37DBE}"/>
              </a:ext>
            </a:extLst>
          </p:cNvPr>
          <p:cNvSpPr/>
          <p:nvPr/>
        </p:nvSpPr>
        <p:spPr>
          <a:xfrm>
            <a:off x="-1" y="917815"/>
            <a:ext cx="1534511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ca-ES" sz="1300" cap="all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baixa</a:t>
            </a:r>
            <a:endParaRPr lang="ca-ES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A7B571C-A5C1-E94B-B1D8-5A521AEA9FB8}"/>
              </a:ext>
            </a:extLst>
          </p:cNvPr>
          <p:cNvGrpSpPr/>
          <p:nvPr/>
        </p:nvGrpSpPr>
        <p:grpSpPr>
          <a:xfrm>
            <a:off x="4573049" y="5314368"/>
            <a:ext cx="1081168" cy="820026"/>
            <a:chOff x="5132366" y="5314368"/>
            <a:chExt cx="1081168" cy="820026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3A457E7-41B7-654A-A7A6-5531944CCA91}"/>
                </a:ext>
              </a:extLst>
            </p:cNvPr>
            <p:cNvCxnSpPr>
              <a:cxnSpLocks/>
            </p:cNvCxnSpPr>
            <p:nvPr/>
          </p:nvCxnSpPr>
          <p:spPr>
            <a:xfrm>
              <a:off x="5361469" y="6134394"/>
              <a:ext cx="543009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80BDE473-9898-8145-BF1B-C920C68CE3B8}"/>
                </a:ext>
              </a:extLst>
            </p:cNvPr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123CCC58-87F2-0944-8F64-ADC844B237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55" name="Picture 54">
                <a:extLst>
                  <a:ext uri="{FF2B5EF4-FFF2-40B4-BE49-F238E27FC236}">
                    <a16:creationId xmlns:a16="http://schemas.microsoft.com/office/drawing/2014/main" id="{6DCA8753-0D4A-D84C-BCBD-19F06159B9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56" name="Picture 55">
                <a:extLst>
                  <a:ext uri="{FF2B5EF4-FFF2-40B4-BE49-F238E27FC236}">
                    <a16:creationId xmlns:a16="http://schemas.microsoft.com/office/drawing/2014/main" id="{2C0B3943-426A-F941-9905-0DFCDC367B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57" name="Group 56"/>
          <p:cNvGrpSpPr/>
          <p:nvPr/>
        </p:nvGrpSpPr>
        <p:grpSpPr>
          <a:xfrm>
            <a:off x="3520043" y="5287846"/>
            <a:ext cx="1108575" cy="846548"/>
            <a:chOff x="3945660" y="5287846"/>
            <a:chExt cx="1108575" cy="846548"/>
          </a:xfrm>
        </p:grpSpPr>
        <p:cxnSp>
          <p:nvCxnSpPr>
            <p:cNvPr id="58" name="Straight Connector 57"/>
            <p:cNvCxnSpPr/>
            <p:nvPr/>
          </p:nvCxnSpPr>
          <p:spPr>
            <a:xfrm>
              <a:off x="3945660" y="6134394"/>
              <a:ext cx="1108575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" name="Group 58"/>
            <p:cNvGrpSpPr/>
            <p:nvPr/>
          </p:nvGrpSpPr>
          <p:grpSpPr>
            <a:xfrm>
              <a:off x="4226224" y="5287846"/>
              <a:ext cx="633837" cy="719328"/>
              <a:chOff x="3237519" y="5291021"/>
              <a:chExt cx="620873" cy="704615"/>
            </a:xfrm>
          </p:grpSpPr>
          <p:pic>
            <p:nvPicPr>
              <p:cNvPr id="60" name="Picture 59"/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37519" y="5291021"/>
                <a:ext cx="620873" cy="620873"/>
              </a:xfrm>
              <a:prstGeom prst="rect">
                <a:avLst/>
              </a:prstGeom>
            </p:spPr>
          </p:pic>
          <p:pic>
            <p:nvPicPr>
              <p:cNvPr id="61" name="Picture 60"/>
              <p:cNvPicPr>
                <a:picLocks noChangeAspect="1"/>
              </p:cNvPicPr>
              <p:nvPr/>
            </p:nvPicPr>
            <p:blipFill rotWithShape="1">
              <a:blip r:embed="rId9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8775"/>
              <a:stretch/>
            </p:blipFill>
            <p:spPr>
              <a:xfrm rot="19800000">
                <a:off x="3399825" y="5784625"/>
                <a:ext cx="296260" cy="211011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33406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92964" y="6242400"/>
            <a:ext cx="10093912" cy="367788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ca-ES" sz="2200" spc="50" dirty="0">
                <a:latin typeface="Calibri" charset="0"/>
                <a:ea typeface="Calibri" charset="0"/>
                <a:cs typeface="Calibri" charset="0"/>
              </a:rPr>
              <a:t>A LA PLANTA –</a:t>
            </a:r>
            <a:r>
              <a:rPr lang="ca-ES" sz="2200" spc="50" dirty="0">
                <a:latin typeface="Calibri" charset="0"/>
                <a:cs typeface="Calibri" charset="0"/>
              </a:rPr>
              <a:t>1 HI HA L’AUDITORI 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28" name="Rectangle 27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2800"/>
                </a:lnSpc>
              </a:pPr>
              <a:r>
                <a:rPr lang="ca-ES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auditori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9D51139-A440-5843-B376-B5FE70E0669D}"/>
              </a:ext>
            </a:extLst>
          </p:cNvPr>
          <p:cNvGrpSpPr/>
          <p:nvPr/>
        </p:nvGrpSpPr>
        <p:grpSpPr>
          <a:xfrm>
            <a:off x="6201353" y="5282695"/>
            <a:ext cx="1118754" cy="851699"/>
            <a:chOff x="6344983" y="5282695"/>
            <a:chExt cx="1118754" cy="851699"/>
          </a:xfrm>
        </p:grpSpPr>
        <p:cxnSp>
          <p:nvCxnSpPr>
            <p:cNvPr id="22" name="Straight Connector 21"/>
            <p:cNvCxnSpPr>
              <a:cxnSpLocks/>
            </p:cNvCxnSpPr>
            <p:nvPr/>
          </p:nvCxnSpPr>
          <p:spPr>
            <a:xfrm>
              <a:off x="6344983" y="6134394"/>
              <a:ext cx="111875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61453" y="5282695"/>
              <a:ext cx="685815" cy="685815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7C50B28-7365-4746-B4E7-407BD50BE13A}"/>
              </a:ext>
            </a:extLst>
          </p:cNvPr>
          <p:cNvGrpSpPr/>
          <p:nvPr/>
        </p:nvGrpSpPr>
        <p:grpSpPr>
          <a:xfrm>
            <a:off x="3934296" y="5246923"/>
            <a:ext cx="1206703" cy="887471"/>
            <a:chOff x="8717917" y="5246923"/>
            <a:chExt cx="1206703" cy="887471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177A4D65-0949-2149-A045-1E6765623FCD}"/>
                </a:ext>
              </a:extLst>
            </p:cNvPr>
            <p:cNvGrpSpPr/>
            <p:nvPr/>
          </p:nvGrpSpPr>
          <p:grpSpPr>
            <a:xfrm>
              <a:off x="8717917" y="5246923"/>
              <a:ext cx="1206703" cy="887471"/>
              <a:chOff x="3874257" y="5246923"/>
              <a:chExt cx="1206703" cy="887471"/>
            </a:xfrm>
          </p:grpSpPr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83C0A2E8-9F7B-1B44-B500-C067340DDF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74257" y="6134394"/>
                <a:ext cx="1206703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2412755C-479D-8B49-8F67-1F3D537943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158614" y="5246923"/>
                <a:ext cx="709116" cy="709116"/>
              </a:xfrm>
              <a:prstGeom prst="rect">
                <a:avLst/>
              </a:prstGeom>
            </p:spPr>
          </p:pic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58F095C-92C4-3A4E-BBBD-D7B616246E59}"/>
                </a:ext>
              </a:extLst>
            </p:cNvPr>
            <p:cNvGrpSpPr/>
            <p:nvPr/>
          </p:nvGrpSpPr>
          <p:grpSpPr>
            <a:xfrm>
              <a:off x="8766636" y="5917679"/>
              <a:ext cx="947757" cy="185369"/>
              <a:chOff x="2640293" y="5931533"/>
              <a:chExt cx="947757" cy="185369"/>
            </a:xfrm>
          </p:grpSpPr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61329AF9-77C9-B24F-BF59-D4B42DE583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640293" y="5931533"/>
                <a:ext cx="185369" cy="185369"/>
              </a:xfrm>
              <a:prstGeom prst="rect">
                <a:avLst/>
              </a:prstGeom>
            </p:spPr>
          </p:pic>
          <p:sp>
            <p:nvSpPr>
              <p:cNvPr id="35" name="Rounded Rectangle 34">
                <a:extLst>
                  <a:ext uri="{FF2B5EF4-FFF2-40B4-BE49-F238E27FC236}">
                    <a16:creationId xmlns:a16="http://schemas.microsoft.com/office/drawing/2014/main" id="{14ABDB6F-AF12-914A-825F-FA99C8790870}"/>
                  </a:ext>
                </a:extLst>
              </p:cNvPr>
              <p:cNvSpPr/>
              <p:nvPr/>
            </p:nvSpPr>
            <p:spPr>
              <a:xfrm>
                <a:off x="2874642" y="5952619"/>
                <a:ext cx="713408" cy="143199"/>
              </a:xfrm>
              <a:prstGeom prst="roundRect">
                <a:avLst/>
              </a:prstGeom>
              <a:noFill/>
              <a:ln w="19050" cap="rnd">
                <a:solidFill>
                  <a:srgbClr val="B448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</p:grp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6882" y="267644"/>
            <a:ext cx="6127200" cy="4333406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0" y="917815"/>
            <a:ext cx="1230086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–1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865F4ED-7084-C148-9DDA-DA0D453B6629}"/>
              </a:ext>
            </a:extLst>
          </p:cNvPr>
          <p:cNvGrpSpPr/>
          <p:nvPr/>
        </p:nvGrpSpPr>
        <p:grpSpPr>
          <a:xfrm>
            <a:off x="5065986" y="5314368"/>
            <a:ext cx="1081168" cy="820026"/>
            <a:chOff x="5132366" y="5314368"/>
            <a:chExt cx="1081168" cy="820026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2683D861-9F11-AD4D-93DD-8D895D8BAEEF}"/>
                </a:ext>
              </a:extLst>
            </p:cNvPr>
            <p:cNvCxnSpPr>
              <a:cxnSpLocks/>
            </p:cNvCxnSpPr>
            <p:nvPr/>
          </p:nvCxnSpPr>
          <p:spPr>
            <a:xfrm>
              <a:off x="5328016" y="6134394"/>
              <a:ext cx="651016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CA66DE52-E5F6-124C-BA02-A9E8967CCBF3}"/>
                </a:ext>
              </a:extLst>
            </p:cNvPr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AC52D965-FB9A-5645-88C1-6FD622515F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id="{7F233B70-C84D-8440-8B04-72432DEC92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34620963-4AF3-3244-828B-82E2F8FBB3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432363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tge 4" descr="Imatge que conté paret, bany, ciment&#10;&#10;Descripció generada automàticament">
            <a:extLst>
              <a:ext uri="{FF2B5EF4-FFF2-40B4-BE49-F238E27FC236}">
                <a16:creationId xmlns:a16="http://schemas.microsoft.com/office/drawing/2014/main" id="{69AD5860-B3CD-616D-7A8A-339AF45CFA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2432" y="268840"/>
            <a:ext cx="6144442" cy="433620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92964" y="6242400"/>
            <a:ext cx="10093912" cy="367788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a-ES" sz="2200" b="0" i="0" u="none" strike="noStrike" kern="1200" cap="none" spc="5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DAVANT </a:t>
            </a:r>
            <a:r>
              <a:rPr lang="ca-ES" sz="2200" spc="50" dirty="0">
                <a:solidFill>
                  <a:prstClr val="black"/>
                </a:solidFill>
                <a:latin typeface="Calibri" charset="0"/>
                <a:cs typeface="Calibri" charset="0"/>
              </a:rPr>
              <a:t>L’AUDITORI HI HA ELS </a:t>
            </a:r>
            <a:r>
              <a:rPr kumimoji="0" lang="ca-ES" sz="2200" b="0" i="0" u="none" strike="noStrike" kern="1200" cap="none" spc="5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BANYS 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28" name="Rectangle 27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ts val="3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ca-ES" sz="3300" b="0" i="0" u="none" strike="noStrike" kern="1200" cap="all" spc="0" normalizeH="0" baseline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 Light" charset="0"/>
                  <a:ea typeface="Calibri Light" charset="0"/>
                  <a:cs typeface="Calibri Light" charset="0"/>
                </a:rPr>
                <a:t>BANYS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716A9F5-86DC-4C40-8D86-43C7ADABD3B5}"/>
              </a:ext>
            </a:extLst>
          </p:cNvPr>
          <p:cNvGrpSpPr/>
          <p:nvPr/>
        </p:nvGrpSpPr>
        <p:grpSpPr>
          <a:xfrm>
            <a:off x="6757754" y="5297619"/>
            <a:ext cx="827850" cy="836775"/>
            <a:chOff x="8731657" y="5297619"/>
            <a:chExt cx="827850" cy="836775"/>
          </a:xfrm>
        </p:grpSpPr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3C575C96-54C3-8E4E-B527-2CD9D0E250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93154" y="5297619"/>
              <a:ext cx="704857" cy="630527"/>
            </a:xfrm>
            <a:prstGeom prst="rect">
              <a:avLst/>
            </a:prstGeom>
          </p:spPr>
        </p:pic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942EC353-CBE6-6647-B7F5-18E8981219EB}"/>
                </a:ext>
              </a:extLst>
            </p:cNvPr>
            <p:cNvCxnSpPr/>
            <p:nvPr/>
          </p:nvCxnSpPr>
          <p:spPr>
            <a:xfrm>
              <a:off x="8731657" y="6134394"/>
              <a:ext cx="82785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8924F5C-FCAC-FB49-BC01-D5F4D13F5052}"/>
              </a:ext>
            </a:extLst>
          </p:cNvPr>
          <p:cNvGrpSpPr/>
          <p:nvPr/>
        </p:nvGrpSpPr>
        <p:grpSpPr>
          <a:xfrm>
            <a:off x="3107886" y="5481794"/>
            <a:ext cx="907707" cy="652600"/>
            <a:chOff x="528754" y="5481794"/>
            <a:chExt cx="907707" cy="652600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116F8D77-EE5E-4B40-8496-6E6F4B441BE8}"/>
                </a:ext>
              </a:extLst>
            </p:cNvPr>
            <p:cNvCxnSpPr>
              <a:cxnSpLocks/>
            </p:cNvCxnSpPr>
            <p:nvPr/>
          </p:nvCxnSpPr>
          <p:spPr>
            <a:xfrm>
              <a:off x="528754" y="6134394"/>
              <a:ext cx="90770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C857764-B714-4D49-BF1A-46DF57D3F119}"/>
                </a:ext>
              </a:extLst>
            </p:cNvPr>
            <p:cNvGrpSpPr/>
            <p:nvPr/>
          </p:nvGrpSpPr>
          <p:grpSpPr>
            <a:xfrm>
              <a:off x="742744" y="5481794"/>
              <a:ext cx="649043" cy="430430"/>
              <a:chOff x="9186534" y="5886192"/>
              <a:chExt cx="361323" cy="239621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F00999ED-7FF5-F14B-AEBC-D50BB94EB8C5}"/>
                  </a:ext>
                </a:extLst>
              </p:cNvPr>
              <p:cNvSpPr/>
              <p:nvPr/>
            </p:nvSpPr>
            <p:spPr>
              <a:xfrm>
                <a:off x="9186534" y="5886192"/>
                <a:ext cx="239621" cy="23962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20718417-2267-F941-B5AB-A4C748E60858}"/>
                  </a:ext>
                </a:extLst>
              </p:cNvPr>
              <p:cNvSpPr/>
              <p:nvPr/>
            </p:nvSpPr>
            <p:spPr>
              <a:xfrm>
                <a:off x="9308236" y="5886192"/>
                <a:ext cx="239621" cy="239621"/>
              </a:xfrm>
              <a:prstGeom prst="ellipse">
                <a:avLst/>
              </a:prstGeom>
              <a:solidFill>
                <a:srgbClr val="B448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E403DC2-A341-764F-ADB9-BCAE38CA6923}"/>
              </a:ext>
            </a:extLst>
          </p:cNvPr>
          <p:cNvGrpSpPr/>
          <p:nvPr/>
        </p:nvGrpSpPr>
        <p:grpSpPr>
          <a:xfrm>
            <a:off x="4353247" y="5282695"/>
            <a:ext cx="1123528" cy="851699"/>
            <a:chOff x="6335358" y="5282695"/>
            <a:chExt cx="1123528" cy="851699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7C817A5-F054-4D4E-AAE8-1E8E6A2FCF3E}"/>
                </a:ext>
              </a:extLst>
            </p:cNvPr>
            <p:cNvCxnSpPr>
              <a:cxnSpLocks/>
            </p:cNvCxnSpPr>
            <p:nvPr/>
          </p:nvCxnSpPr>
          <p:spPr>
            <a:xfrm>
              <a:off x="6335358" y="6134394"/>
              <a:ext cx="1123528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418BCE59-8B7F-7140-A906-29F8C0001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4215" y="5282695"/>
              <a:ext cx="685815" cy="685815"/>
            </a:xfrm>
            <a:prstGeom prst="rect">
              <a:avLst/>
            </a:prstGeom>
          </p:spPr>
        </p:pic>
      </p:grpSp>
      <p:sp>
        <p:nvSpPr>
          <p:cNvPr id="39" name="Rectangle 38"/>
          <p:cNvSpPr/>
          <p:nvPr/>
        </p:nvSpPr>
        <p:spPr>
          <a:xfrm>
            <a:off x="0" y="917815"/>
            <a:ext cx="1230086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–1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389B29D-45B0-8B48-8F57-23EF349D6B01}"/>
              </a:ext>
            </a:extLst>
          </p:cNvPr>
          <p:cNvGrpSpPr/>
          <p:nvPr/>
        </p:nvGrpSpPr>
        <p:grpSpPr>
          <a:xfrm>
            <a:off x="5342263" y="5314368"/>
            <a:ext cx="1081168" cy="820026"/>
            <a:chOff x="5132366" y="5314368"/>
            <a:chExt cx="1081168" cy="820026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2824A94-1F6A-C34B-8A4F-D24FFF768FD3}"/>
                </a:ext>
              </a:extLst>
            </p:cNvPr>
            <p:cNvCxnSpPr>
              <a:cxnSpLocks/>
            </p:cNvCxnSpPr>
            <p:nvPr/>
          </p:nvCxnSpPr>
          <p:spPr>
            <a:xfrm>
              <a:off x="5328016" y="6134394"/>
              <a:ext cx="651016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8319E6B5-EBCB-9B48-BFD4-4914DC45A83A}"/>
                </a:ext>
              </a:extLst>
            </p:cNvPr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F51D8101-003E-5A40-8195-7D2D92E3DD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F860FBC8-A161-5F40-8088-17F0F71822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CC35A4E0-3F31-4545-9D08-9DEC1D0442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734153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2431" y="268840"/>
            <a:ext cx="6144442" cy="4334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92964" y="6242400"/>
            <a:ext cx="10093912" cy="367788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a-ES" sz="2200" spc="50" dirty="0">
                <a:solidFill>
                  <a:prstClr val="black"/>
                </a:solidFill>
                <a:latin typeface="Calibri" charset="0"/>
                <a:ea typeface="Calibri" charset="0"/>
                <a:cs typeface="Calibri" charset="0"/>
              </a:rPr>
              <a:t>A LA DRETA DE </a:t>
            </a:r>
            <a:r>
              <a:rPr lang="ca-ES" sz="2200" spc="50" dirty="0">
                <a:solidFill>
                  <a:prstClr val="black"/>
                </a:solidFill>
                <a:latin typeface="Calibri" charset="0"/>
                <a:cs typeface="Calibri" charset="0"/>
              </a:rPr>
              <a:t>L’AUDITORI HI HA </a:t>
            </a:r>
            <a:r>
              <a:rPr kumimoji="0" lang="ca-ES" sz="2200" b="0" i="0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EL </a:t>
            </a:r>
            <a:r>
              <a:rPr kumimoji="0" lang="ca-ES" sz="2200" b="0" i="1" u="none" strike="noStrike" kern="1200" cap="none" spc="5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Calibri" charset="0"/>
                <a:cs typeface="Calibri" charset="0"/>
              </a:rPr>
              <a:t>FOYER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28" name="Rectangle 27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ts val="33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300" b="0" i="1" u="none" strike="noStrike" kern="1200" cap="all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Calibri Light" charset="0"/>
                  <a:ea typeface="Calibri Light" charset="0"/>
                  <a:cs typeface="Calibri Light" charset="0"/>
                </a:rPr>
                <a:t>FOYER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1D93D5C-37BD-7F4C-8C80-1FD4807037F5}"/>
              </a:ext>
            </a:extLst>
          </p:cNvPr>
          <p:cNvGrpSpPr/>
          <p:nvPr/>
        </p:nvGrpSpPr>
        <p:grpSpPr>
          <a:xfrm>
            <a:off x="4824663" y="5282695"/>
            <a:ext cx="1123750" cy="851699"/>
            <a:chOff x="6335358" y="5282695"/>
            <a:chExt cx="1123750" cy="851699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8CB6950-CC1E-2C48-BD3A-5065726F28E7}"/>
                </a:ext>
              </a:extLst>
            </p:cNvPr>
            <p:cNvCxnSpPr>
              <a:cxnSpLocks/>
            </p:cNvCxnSpPr>
            <p:nvPr/>
          </p:nvCxnSpPr>
          <p:spPr>
            <a:xfrm>
              <a:off x="6335358" y="6134394"/>
              <a:ext cx="112375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822CBBF-C13F-6842-AC59-5A04A6C37C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4326" y="5282695"/>
              <a:ext cx="685815" cy="685815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7091008" y="4968724"/>
            <a:ext cx="914948" cy="1165670"/>
            <a:chOff x="7293870" y="4968724"/>
            <a:chExt cx="914948" cy="1165670"/>
          </a:xfrm>
        </p:grpSpPr>
        <p:cxnSp>
          <p:nvCxnSpPr>
            <p:cNvPr id="55" name="Straight Connector 54"/>
            <p:cNvCxnSpPr/>
            <p:nvPr/>
          </p:nvCxnSpPr>
          <p:spPr>
            <a:xfrm flipH="1">
              <a:off x="7309207" y="6134394"/>
              <a:ext cx="78502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93870" y="4968724"/>
              <a:ext cx="914948" cy="1104684"/>
            </a:xfrm>
            <a:prstGeom prst="rect">
              <a:avLst/>
            </a:prstGeom>
          </p:spPr>
        </p:pic>
      </p:grpSp>
      <p:sp>
        <p:nvSpPr>
          <p:cNvPr id="30" name="Rectangle 29"/>
          <p:cNvSpPr/>
          <p:nvPr/>
        </p:nvSpPr>
        <p:spPr>
          <a:xfrm>
            <a:off x="0" y="917815"/>
            <a:ext cx="1230086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–1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3294290" y="5294954"/>
            <a:ext cx="1005892" cy="839440"/>
            <a:chOff x="1553401" y="5294954"/>
            <a:chExt cx="1005892" cy="839440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1675530" y="6134394"/>
              <a:ext cx="76163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33"/>
            <p:cNvGrpSpPr/>
            <p:nvPr/>
          </p:nvGrpSpPr>
          <p:grpSpPr>
            <a:xfrm>
              <a:off x="1553401" y="5294954"/>
              <a:ext cx="1005892" cy="718743"/>
              <a:chOff x="4890374" y="5724275"/>
              <a:chExt cx="905568" cy="647058"/>
            </a:xfrm>
          </p:grpSpPr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 r:embed="rId5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24047" y="5724276"/>
                <a:ext cx="471895" cy="471895"/>
              </a:xfrm>
              <a:prstGeom prst="rect">
                <a:avLst/>
              </a:prstGeom>
            </p:spPr>
          </p:pic>
          <p:pic>
            <p:nvPicPr>
              <p:cNvPr id="36" name="Picture 35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4890374" y="5724275"/>
                <a:ext cx="475200" cy="475200"/>
              </a:xfrm>
              <a:prstGeom prst="rect">
                <a:avLst/>
              </a:prstGeom>
            </p:spPr>
          </p:pic>
          <p:pic>
            <p:nvPicPr>
              <p:cNvPr id="37" name="Picture 36"/>
              <p:cNvPicPr>
                <a:picLocks noChangeAspect="1"/>
              </p:cNvPicPr>
              <p:nvPr/>
            </p:nvPicPr>
            <p:blipFill>
              <a:blip r:embed="rId6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5482334" y="6172179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A7B571C-A5C1-E94B-B1D8-5A521AEA9FB8}"/>
              </a:ext>
            </a:extLst>
          </p:cNvPr>
          <p:cNvGrpSpPr/>
          <p:nvPr/>
        </p:nvGrpSpPr>
        <p:grpSpPr>
          <a:xfrm>
            <a:off x="5832914" y="5314368"/>
            <a:ext cx="1081168" cy="820026"/>
            <a:chOff x="5132366" y="5314368"/>
            <a:chExt cx="1081168" cy="820026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3A457E7-41B7-654A-A7A6-5531944CCA91}"/>
                </a:ext>
              </a:extLst>
            </p:cNvPr>
            <p:cNvCxnSpPr>
              <a:cxnSpLocks/>
            </p:cNvCxnSpPr>
            <p:nvPr/>
          </p:nvCxnSpPr>
          <p:spPr>
            <a:xfrm>
              <a:off x="5328016" y="6134394"/>
              <a:ext cx="651016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80BDE473-9898-8145-BF1B-C920C68CE3B8}"/>
                </a:ext>
              </a:extLst>
            </p:cNvPr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123CCC58-87F2-0944-8F64-ADC844B237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6DCA8753-0D4A-D84C-BCBD-19F06159B9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56" name="Picture 55">
                <a:extLst>
                  <a:ext uri="{FF2B5EF4-FFF2-40B4-BE49-F238E27FC236}">
                    <a16:creationId xmlns:a16="http://schemas.microsoft.com/office/drawing/2014/main" id="{2C0B3943-426A-F941-9905-0DFCDC367B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71495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tge 2" descr="Imatge que conté text, interior, fem&#10;&#10;Descripció generada automàticament">
            <a:extLst>
              <a:ext uri="{FF2B5EF4-FFF2-40B4-BE49-F238E27FC236}">
                <a16:creationId xmlns:a16="http://schemas.microsoft.com/office/drawing/2014/main" id="{1B60352B-9F27-A6A5-0893-D054829D33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2431" y="269740"/>
            <a:ext cx="6144442" cy="43335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9571" y="6236665"/>
            <a:ext cx="10326029" cy="373523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ca-ES" sz="2200" spc="50" dirty="0">
                <a:latin typeface="Calibri" charset="0"/>
                <a:ea typeface="Calibri" charset="0"/>
                <a:cs typeface="Calibri" charset="0"/>
              </a:rPr>
              <a:t>A LA PLANTA 1 A L’ESQUERRA DE LES </a:t>
            </a:r>
            <a:r>
              <a:rPr lang="ca-ES" sz="2200" spc="50" dirty="0">
                <a:latin typeface="Calibri" charset="0"/>
                <a:cs typeface="Calibri" charset="0"/>
              </a:rPr>
              <a:t>ESCALES HI HA LA </a:t>
            </a:r>
            <a:r>
              <a:rPr lang="ca-ES" sz="2200" spc="50" dirty="0">
                <a:latin typeface="Calibri" charset="0"/>
                <a:ea typeface="Calibri" charset="0"/>
                <a:cs typeface="Calibri" charset="0"/>
              </a:rPr>
              <a:t>SALA D’EXPOSICIONS 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28" name="Rectangle 27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ca-ES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SALA D’EXPOSICIONS PLANTA </a:t>
              </a:r>
              <a:r>
                <a:rPr lang="es-ES_tradnl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1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710E60B-124A-E140-8A5B-33997B5F4616}"/>
              </a:ext>
            </a:extLst>
          </p:cNvPr>
          <p:cNvGrpSpPr/>
          <p:nvPr/>
        </p:nvGrpSpPr>
        <p:grpSpPr>
          <a:xfrm>
            <a:off x="1371876" y="5267704"/>
            <a:ext cx="1113285" cy="866690"/>
            <a:chOff x="2134642" y="5267704"/>
            <a:chExt cx="1113285" cy="866690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351950CA-B317-5F48-8C1F-AB547015FF1C}"/>
                </a:ext>
              </a:extLst>
            </p:cNvPr>
            <p:cNvCxnSpPr>
              <a:cxnSpLocks/>
            </p:cNvCxnSpPr>
            <p:nvPr/>
          </p:nvCxnSpPr>
          <p:spPr>
            <a:xfrm>
              <a:off x="2167983" y="6134394"/>
              <a:ext cx="107994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C4F65DEE-4735-7B45-982B-6B9B8AF47014}"/>
                </a:ext>
              </a:extLst>
            </p:cNvPr>
            <p:cNvGrpSpPr/>
            <p:nvPr/>
          </p:nvGrpSpPr>
          <p:grpSpPr>
            <a:xfrm>
              <a:off x="2134642" y="5267704"/>
              <a:ext cx="951685" cy="709116"/>
              <a:chOff x="3555093" y="1228320"/>
              <a:chExt cx="707159" cy="526916"/>
            </a:xfrm>
          </p:grpSpPr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C8C8877E-414F-F04A-811C-33970DF729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35336" y="1228320"/>
                <a:ext cx="526916" cy="526916"/>
              </a:xfrm>
              <a:prstGeom prst="rect">
                <a:avLst/>
              </a:prstGeom>
            </p:spPr>
          </p:pic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272D5211-309F-B144-A9ED-9EE2B92890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555093" y="1427625"/>
                <a:ext cx="137740" cy="137740"/>
              </a:xfrm>
              <a:prstGeom prst="rect">
                <a:avLst/>
              </a:prstGeom>
            </p:spPr>
          </p:pic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764A0ADB-EC62-074B-BA87-ADCF0B420246}"/>
                  </a:ext>
                </a:extLst>
              </p:cNvPr>
              <p:cNvSpPr/>
              <p:nvPr/>
            </p:nvSpPr>
            <p:spPr>
              <a:xfrm>
                <a:off x="3729228" y="1447170"/>
                <a:ext cx="530105" cy="93626"/>
              </a:xfrm>
              <a:prstGeom prst="roundRect">
                <a:avLst/>
              </a:prstGeom>
              <a:noFill/>
              <a:ln w="19050" cap="rnd">
                <a:solidFill>
                  <a:srgbClr val="B448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19149EF-FC1D-484F-A92F-79FACDFC588E}"/>
              </a:ext>
            </a:extLst>
          </p:cNvPr>
          <p:cNvGrpSpPr/>
          <p:nvPr/>
        </p:nvGrpSpPr>
        <p:grpSpPr>
          <a:xfrm>
            <a:off x="7399935" y="5311077"/>
            <a:ext cx="2514086" cy="823317"/>
            <a:chOff x="7077875" y="5311077"/>
            <a:chExt cx="2514086" cy="823317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7870DFB-80DC-1848-B07A-C7AA9CDDDBBC}"/>
                </a:ext>
              </a:extLst>
            </p:cNvPr>
            <p:cNvCxnSpPr>
              <a:cxnSpLocks/>
            </p:cNvCxnSpPr>
            <p:nvPr/>
          </p:nvCxnSpPr>
          <p:spPr>
            <a:xfrm>
              <a:off x="7077875" y="6134394"/>
              <a:ext cx="2514086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2BFDE11C-5A36-2A44-9BAE-BCB519D03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33617" y="5311077"/>
              <a:ext cx="602602" cy="602602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65D8BD0-9448-2448-BF8F-86362F97857E}"/>
              </a:ext>
            </a:extLst>
          </p:cNvPr>
          <p:cNvGrpSpPr/>
          <p:nvPr/>
        </p:nvGrpSpPr>
        <p:grpSpPr>
          <a:xfrm>
            <a:off x="5246290" y="5344741"/>
            <a:ext cx="946321" cy="789653"/>
            <a:chOff x="5983163" y="5344741"/>
            <a:chExt cx="946321" cy="789653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9C75707-7844-E74B-8371-0AF730427B80}"/>
                </a:ext>
              </a:extLst>
            </p:cNvPr>
            <p:cNvCxnSpPr>
              <a:cxnSpLocks/>
            </p:cNvCxnSpPr>
            <p:nvPr/>
          </p:nvCxnSpPr>
          <p:spPr>
            <a:xfrm>
              <a:off x="5983163" y="6134394"/>
              <a:ext cx="94632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5FDE63A3-1B82-7A44-8DE8-8339F55397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87034" y="5344741"/>
              <a:ext cx="738579" cy="552491"/>
            </a:xfrm>
            <a:prstGeom prst="rect">
              <a:avLst/>
            </a:prstGeom>
          </p:spPr>
        </p:pic>
      </p:grpSp>
      <p:grpSp>
        <p:nvGrpSpPr>
          <p:cNvPr id="39" name="Group 38"/>
          <p:cNvGrpSpPr/>
          <p:nvPr/>
        </p:nvGrpSpPr>
        <p:grpSpPr>
          <a:xfrm>
            <a:off x="3019401" y="5294954"/>
            <a:ext cx="1282950" cy="839440"/>
            <a:chOff x="2118873" y="5294954"/>
            <a:chExt cx="1282950" cy="839440"/>
          </a:xfrm>
        </p:grpSpPr>
        <p:cxnSp>
          <p:nvCxnSpPr>
            <p:cNvPr id="41" name="Straight Connector 40"/>
            <p:cNvCxnSpPr/>
            <p:nvPr/>
          </p:nvCxnSpPr>
          <p:spPr>
            <a:xfrm>
              <a:off x="2118873" y="6134394"/>
              <a:ext cx="128295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Group 41"/>
            <p:cNvGrpSpPr/>
            <p:nvPr/>
          </p:nvGrpSpPr>
          <p:grpSpPr>
            <a:xfrm flipH="1">
              <a:off x="2305703" y="5294954"/>
              <a:ext cx="1004400" cy="718743"/>
              <a:chOff x="4890374" y="5724275"/>
              <a:chExt cx="905568" cy="647058"/>
            </a:xfrm>
          </p:grpSpPr>
          <p:pic>
            <p:nvPicPr>
              <p:cNvPr id="43" name="Picture 42"/>
              <p:cNvPicPr>
                <a:picLocks noChangeAspect="1"/>
              </p:cNvPicPr>
              <p:nvPr/>
            </p:nvPicPr>
            <p:blipFill>
              <a:blip r:embed="rId7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24047" y="5724276"/>
                <a:ext cx="471895" cy="471895"/>
              </a:xfrm>
              <a:prstGeom prst="rect">
                <a:avLst/>
              </a:prstGeom>
            </p:spPr>
          </p:pic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4890374" y="5724275"/>
                <a:ext cx="475200" cy="475200"/>
              </a:xfrm>
              <a:prstGeom prst="rect">
                <a:avLst/>
              </a:prstGeom>
            </p:spPr>
          </p:pic>
          <p:pic>
            <p:nvPicPr>
              <p:cNvPr id="45" name="Picture 44"/>
              <p:cNvPicPr>
                <a:picLocks noChangeAspect="1"/>
              </p:cNvPicPr>
              <p:nvPr/>
            </p:nvPicPr>
            <p:blipFill>
              <a:blip r:embed="rId8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5482334" y="6172179"/>
                <a:ext cx="199154" cy="199154"/>
              </a:xfrm>
              <a:prstGeom prst="rect">
                <a:avLst/>
              </a:prstGeom>
            </p:spPr>
          </p:pic>
        </p:grp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490E75AD-F540-AD4A-9756-EF934B94D136}"/>
              </a:ext>
            </a:extLst>
          </p:cNvPr>
          <p:cNvSpPr/>
          <p:nvPr/>
        </p:nvSpPr>
        <p:spPr>
          <a:xfrm>
            <a:off x="0" y="917815"/>
            <a:ext cx="1132514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1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A0A887D-13A8-634B-A63C-A1C42EC015B5}"/>
              </a:ext>
            </a:extLst>
          </p:cNvPr>
          <p:cNvGrpSpPr/>
          <p:nvPr/>
        </p:nvGrpSpPr>
        <p:grpSpPr>
          <a:xfrm>
            <a:off x="6067089" y="5314368"/>
            <a:ext cx="1081168" cy="820026"/>
            <a:chOff x="5132366" y="5314368"/>
            <a:chExt cx="1081168" cy="820026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004B4A8-6CE6-EB4F-8741-EDD4B2C22604}"/>
                </a:ext>
              </a:extLst>
            </p:cNvPr>
            <p:cNvCxnSpPr>
              <a:cxnSpLocks/>
            </p:cNvCxnSpPr>
            <p:nvPr/>
          </p:nvCxnSpPr>
          <p:spPr>
            <a:xfrm>
              <a:off x="5328016" y="6134394"/>
              <a:ext cx="651016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CA021C03-442A-5545-9602-772BF3FD4CD5}"/>
                </a:ext>
              </a:extLst>
            </p:cNvPr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59" name="Picture 58">
                <a:extLst>
                  <a:ext uri="{FF2B5EF4-FFF2-40B4-BE49-F238E27FC236}">
                    <a16:creationId xmlns:a16="http://schemas.microsoft.com/office/drawing/2014/main" id="{0A6110A0-3517-3449-A8F5-7C7914321B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278C764D-9AE5-724B-9A86-A91AE4AA6C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61" name="Picture 60">
                <a:extLst>
                  <a:ext uri="{FF2B5EF4-FFF2-40B4-BE49-F238E27FC236}">
                    <a16:creationId xmlns:a16="http://schemas.microsoft.com/office/drawing/2014/main" id="{D5E38626-7526-EC4E-9BC0-B4D13D417A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441572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tge 3" descr="Imatge que conté herba, àrea&#10;&#10;Descripció generada automàticament">
            <a:extLst>
              <a:ext uri="{FF2B5EF4-FFF2-40B4-BE49-F238E27FC236}">
                <a16:creationId xmlns:a16="http://schemas.microsoft.com/office/drawing/2014/main" id="{498D4761-2E3E-24F3-B175-9CD834C721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2431" y="272275"/>
            <a:ext cx="6144442" cy="43335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7904" y="6236665"/>
            <a:ext cx="10078969" cy="373523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ca-ES" sz="2200" spc="50" dirty="0">
                <a:latin typeface="Calibri" charset="0"/>
                <a:ea typeface="Calibri" charset="0"/>
                <a:cs typeface="Calibri" charset="0"/>
              </a:rPr>
              <a:t>DAVANT LES </a:t>
            </a:r>
            <a:r>
              <a:rPr lang="ca-ES" sz="2200" spc="50" dirty="0">
                <a:latin typeface="Calibri" charset="0"/>
                <a:cs typeface="Calibri" charset="0"/>
              </a:rPr>
              <a:t>ESCALES HI HA L’ESPAI </a:t>
            </a:r>
            <a:r>
              <a:rPr lang="ca-ES" sz="2200" spc="50" dirty="0">
                <a:latin typeface="Calibri" charset="0"/>
                <a:ea typeface="Calibri" charset="0"/>
                <a:cs typeface="Calibri" charset="0"/>
              </a:rPr>
              <a:t>FAMILIAR ANGLADA 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28" name="Rectangle 27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ca-ES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ESPAI FAMILIAR ANGLADA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14379FF-9AD1-7447-95B7-B6799C236FB6}"/>
              </a:ext>
            </a:extLst>
          </p:cNvPr>
          <p:cNvGrpSpPr/>
          <p:nvPr/>
        </p:nvGrpSpPr>
        <p:grpSpPr>
          <a:xfrm>
            <a:off x="3582358" y="5344741"/>
            <a:ext cx="946321" cy="789653"/>
            <a:chOff x="5954288" y="5344741"/>
            <a:chExt cx="946321" cy="789653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0D8936F-546C-4F43-A212-E53CA31E6D74}"/>
                </a:ext>
              </a:extLst>
            </p:cNvPr>
            <p:cNvCxnSpPr>
              <a:cxnSpLocks/>
            </p:cNvCxnSpPr>
            <p:nvPr/>
          </p:nvCxnSpPr>
          <p:spPr>
            <a:xfrm>
              <a:off x="5954288" y="6134394"/>
              <a:ext cx="94632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6146829A-58FF-9E44-B8E2-C45507364D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87025" y="5344741"/>
              <a:ext cx="738579" cy="552491"/>
            </a:xfrm>
            <a:prstGeom prst="rect">
              <a:avLst/>
            </a:prstGeom>
          </p:spPr>
        </p:pic>
      </p:grpSp>
      <p:grpSp>
        <p:nvGrpSpPr>
          <p:cNvPr id="17" name="Group 16"/>
          <p:cNvGrpSpPr/>
          <p:nvPr/>
        </p:nvGrpSpPr>
        <p:grpSpPr>
          <a:xfrm>
            <a:off x="2059238" y="5114940"/>
            <a:ext cx="994989" cy="1019454"/>
            <a:chOff x="2279364" y="5114940"/>
            <a:chExt cx="994989" cy="1019454"/>
          </a:xfrm>
        </p:grpSpPr>
        <p:cxnSp>
          <p:nvCxnSpPr>
            <p:cNvPr id="18" name="Straight Connector 17"/>
            <p:cNvCxnSpPr/>
            <p:nvPr/>
          </p:nvCxnSpPr>
          <p:spPr>
            <a:xfrm>
              <a:off x="2279364" y="6134394"/>
              <a:ext cx="994989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53645BF-CCA2-9C40-865C-34B5EDE60361}"/>
                </a:ext>
              </a:extLst>
            </p:cNvPr>
            <p:cNvGrpSpPr/>
            <p:nvPr/>
          </p:nvGrpSpPr>
          <p:grpSpPr>
            <a:xfrm rot="16200000">
              <a:off x="2318910" y="5357031"/>
              <a:ext cx="915899" cy="431717"/>
              <a:chOff x="7757785" y="5886192"/>
              <a:chExt cx="508365" cy="239621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4B663E15-5102-194E-BA49-2889E127D71C}"/>
                  </a:ext>
                </a:extLst>
              </p:cNvPr>
              <p:cNvSpPr/>
              <p:nvPr/>
            </p:nvSpPr>
            <p:spPr>
              <a:xfrm>
                <a:off x="7757785" y="5886192"/>
                <a:ext cx="239621" cy="23962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0FF778D2-8018-254A-ACD4-739BE0310264}"/>
                  </a:ext>
                </a:extLst>
              </p:cNvPr>
              <p:cNvSpPr/>
              <p:nvPr/>
            </p:nvSpPr>
            <p:spPr>
              <a:xfrm>
                <a:off x="8026529" y="5886192"/>
                <a:ext cx="239621" cy="239621"/>
              </a:xfrm>
              <a:prstGeom prst="ellipse">
                <a:avLst/>
              </a:prstGeom>
              <a:solidFill>
                <a:srgbClr val="B448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5575705" y="4968207"/>
            <a:ext cx="3067781" cy="1166187"/>
            <a:chOff x="5917766" y="4968207"/>
            <a:chExt cx="3067781" cy="116618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F5774D6-A8AA-C041-B4F3-8A6FF316B3D3}"/>
                </a:ext>
              </a:extLst>
            </p:cNvPr>
            <p:cNvCxnSpPr>
              <a:cxnSpLocks/>
            </p:cNvCxnSpPr>
            <p:nvPr/>
          </p:nvCxnSpPr>
          <p:spPr>
            <a:xfrm>
              <a:off x="5917766" y="6134394"/>
              <a:ext cx="306778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8" name="Imatge 3" descr="Imatge que conté herba, àrea&#10;&#10;Descripció generada automàticament">
              <a:extLst>
                <a:ext uri="{FF2B5EF4-FFF2-40B4-BE49-F238E27FC236}">
                  <a16:creationId xmlns:a16="http://schemas.microsoft.com/office/drawing/2014/main" id="{498D4761-2E3E-24F3-B175-9CD834C721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20410" y="4968207"/>
              <a:ext cx="3065137" cy="1106611"/>
            </a:xfrm>
            <a:prstGeom prst="rect">
              <a:avLst/>
            </a:prstGeom>
          </p:spPr>
        </p:pic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4207F837-ECC4-0E4B-A02A-078AC12DFBAA}"/>
              </a:ext>
            </a:extLst>
          </p:cNvPr>
          <p:cNvSpPr/>
          <p:nvPr/>
        </p:nvSpPr>
        <p:spPr>
          <a:xfrm>
            <a:off x="0" y="917815"/>
            <a:ext cx="1132514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1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518D5D6-0023-1F49-AB80-8BF8691FE7A8}"/>
              </a:ext>
            </a:extLst>
          </p:cNvPr>
          <p:cNvGrpSpPr/>
          <p:nvPr/>
        </p:nvGrpSpPr>
        <p:grpSpPr>
          <a:xfrm>
            <a:off x="4448820" y="5314368"/>
            <a:ext cx="1081168" cy="820026"/>
            <a:chOff x="5132366" y="5314368"/>
            <a:chExt cx="1081168" cy="820026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D6F28C3-0ED4-6B48-BA17-9F0C07C00E50}"/>
                </a:ext>
              </a:extLst>
            </p:cNvPr>
            <p:cNvCxnSpPr>
              <a:cxnSpLocks/>
            </p:cNvCxnSpPr>
            <p:nvPr/>
          </p:nvCxnSpPr>
          <p:spPr>
            <a:xfrm>
              <a:off x="5328016" y="6134394"/>
              <a:ext cx="651016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2B2F839C-DB41-F145-99FF-547B55BD96F4}"/>
                </a:ext>
              </a:extLst>
            </p:cNvPr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D168BEB4-1E3F-364C-936B-7ABD7E451E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FDF4CFF4-1499-BB48-8F99-CAB714E555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7A09F154-AA3D-364C-ACDB-5A8576B40A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241918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tge 3" descr="Imatge que conté gabinet, interior, porta, centre d'oci&#10;&#10;Descripció generada automàticament">
            <a:extLst>
              <a:ext uri="{FF2B5EF4-FFF2-40B4-BE49-F238E27FC236}">
                <a16:creationId xmlns:a16="http://schemas.microsoft.com/office/drawing/2014/main" id="{0AC50454-B4A8-5AC6-105E-E174C94F3CE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2431" y="271826"/>
            <a:ext cx="6144443" cy="4334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9571" y="6236665"/>
            <a:ext cx="10326029" cy="373523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ca-ES" sz="2200" spc="50" dirty="0">
                <a:latin typeface="Calibri" charset="0"/>
                <a:ea typeface="Calibri" charset="0"/>
                <a:cs typeface="Calibri" charset="0"/>
              </a:rPr>
              <a:t>A LA DRETA DE LES </a:t>
            </a:r>
            <a:r>
              <a:rPr lang="ca-ES" sz="2200" spc="50" dirty="0">
                <a:latin typeface="Calibri" charset="0"/>
                <a:cs typeface="Calibri" charset="0"/>
              </a:rPr>
              <a:t>ESCALES HI HA LA </a:t>
            </a:r>
            <a:r>
              <a:rPr lang="ca-ES" sz="2200" spc="50" dirty="0">
                <a:latin typeface="Calibri" charset="0"/>
                <a:ea typeface="Calibri" charset="0"/>
                <a:cs typeface="Calibri" charset="0"/>
              </a:rPr>
              <a:t>SALA ANGLADA 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28" name="Rectangle 27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es-ES_tradnl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SALA </a:t>
              </a:r>
              <a:br>
                <a:rPr lang="es-ES_tradnl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</a:br>
              <a:r>
                <a:rPr lang="es-ES_tradnl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ANGLADA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Rectangle 36"/>
          <p:cNvSpPr/>
          <p:nvPr/>
        </p:nvSpPr>
        <p:spPr>
          <a:xfrm>
            <a:off x="0" y="917815"/>
            <a:ext cx="1132514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1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2688732" y="5294954"/>
            <a:ext cx="1005892" cy="839440"/>
            <a:chOff x="1553401" y="5294954"/>
            <a:chExt cx="1005892" cy="839440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1675530" y="6134394"/>
              <a:ext cx="76163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Group 38"/>
            <p:cNvGrpSpPr/>
            <p:nvPr/>
          </p:nvGrpSpPr>
          <p:grpSpPr>
            <a:xfrm>
              <a:off x="1553401" y="5294954"/>
              <a:ext cx="1005892" cy="718743"/>
              <a:chOff x="4890374" y="5724275"/>
              <a:chExt cx="905568" cy="647058"/>
            </a:xfrm>
          </p:grpSpPr>
          <p:pic>
            <p:nvPicPr>
              <p:cNvPr id="40" name="Picture 39"/>
              <p:cNvPicPr>
                <a:picLocks noChangeAspect="1"/>
              </p:cNvPicPr>
              <p:nvPr/>
            </p:nvPicPr>
            <p:blipFill>
              <a:blip r:embed="rId3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24047" y="5724276"/>
                <a:ext cx="471895" cy="471895"/>
              </a:xfrm>
              <a:prstGeom prst="rect">
                <a:avLst/>
              </a:prstGeom>
            </p:spPr>
          </p:pic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4890374" y="5724275"/>
                <a:ext cx="475200" cy="475200"/>
              </a:xfrm>
              <a:prstGeom prst="rect">
                <a:avLst/>
              </a:prstGeom>
            </p:spPr>
          </p:pic>
          <p:pic>
            <p:nvPicPr>
              <p:cNvPr id="42" name="Picture 41"/>
              <p:cNvPicPr>
                <a:picLocks noChangeAspect="1"/>
              </p:cNvPicPr>
              <p:nvPr/>
            </p:nvPicPr>
            <p:blipFill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5482334" y="6172179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65D8BD0-9448-2448-BF8F-86362F97857E}"/>
              </a:ext>
            </a:extLst>
          </p:cNvPr>
          <p:cNvGrpSpPr/>
          <p:nvPr/>
        </p:nvGrpSpPr>
        <p:grpSpPr>
          <a:xfrm>
            <a:off x="4514770" y="5344741"/>
            <a:ext cx="946321" cy="789653"/>
            <a:chOff x="5983163" y="5344741"/>
            <a:chExt cx="946321" cy="789653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9C75707-7844-E74B-8371-0AF730427B80}"/>
                </a:ext>
              </a:extLst>
            </p:cNvPr>
            <p:cNvCxnSpPr>
              <a:cxnSpLocks/>
            </p:cNvCxnSpPr>
            <p:nvPr/>
          </p:nvCxnSpPr>
          <p:spPr>
            <a:xfrm>
              <a:off x="5983163" y="6134394"/>
              <a:ext cx="94632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5FDE63A3-1B82-7A44-8DE8-8339F55397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53581" y="5344741"/>
              <a:ext cx="738579" cy="552491"/>
            </a:xfrm>
            <a:prstGeom prst="rect">
              <a:avLst/>
            </a:prstGeom>
          </p:spPr>
        </p:pic>
      </p:grpSp>
      <p:grpSp>
        <p:nvGrpSpPr>
          <p:cNvPr id="2" name="Group 1"/>
          <p:cNvGrpSpPr/>
          <p:nvPr/>
        </p:nvGrpSpPr>
        <p:grpSpPr>
          <a:xfrm>
            <a:off x="6654585" y="4968724"/>
            <a:ext cx="1845626" cy="1165670"/>
            <a:chOff x="6654585" y="4968724"/>
            <a:chExt cx="1845626" cy="1165670"/>
          </a:xfrm>
        </p:grpSpPr>
        <p:cxnSp>
          <p:nvCxnSpPr>
            <p:cNvPr id="56" name="Straight Connector 55"/>
            <p:cNvCxnSpPr>
              <a:cxnSpLocks/>
            </p:cNvCxnSpPr>
            <p:nvPr/>
          </p:nvCxnSpPr>
          <p:spPr>
            <a:xfrm>
              <a:off x="6655452" y="6134394"/>
              <a:ext cx="184389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7" name="Imatge 3" descr="Imatge que conté gabinet, interior, porta, centre d'oci&#10;&#10;Descripció generada automàticament">
              <a:extLst>
                <a:ext uri="{FF2B5EF4-FFF2-40B4-BE49-F238E27FC236}">
                  <a16:creationId xmlns:a16="http://schemas.microsoft.com/office/drawing/2014/main" id="{D63A4F6F-6557-5246-842F-D8C6EFC0C6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654585" y="4968724"/>
              <a:ext cx="1845626" cy="1104684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EC84F0A-3B0E-5047-B68D-E4CDD1D82D99}"/>
              </a:ext>
            </a:extLst>
          </p:cNvPr>
          <p:cNvGrpSpPr/>
          <p:nvPr/>
        </p:nvGrpSpPr>
        <p:grpSpPr>
          <a:xfrm>
            <a:off x="5352585" y="5314368"/>
            <a:ext cx="1081168" cy="820026"/>
            <a:chOff x="5132366" y="5314368"/>
            <a:chExt cx="1081168" cy="820026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61A61F86-D7CA-734E-AA1E-C247CEC57A79}"/>
                </a:ext>
              </a:extLst>
            </p:cNvPr>
            <p:cNvCxnSpPr>
              <a:cxnSpLocks/>
            </p:cNvCxnSpPr>
            <p:nvPr/>
          </p:nvCxnSpPr>
          <p:spPr>
            <a:xfrm>
              <a:off x="5328016" y="6134394"/>
              <a:ext cx="651016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838D8197-3670-BF49-9F0D-FE1BED9D6EA0}"/>
                </a:ext>
              </a:extLst>
            </p:cNvPr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132DE925-68A2-F54A-B084-3F7C7DCD85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F5EE4EA3-C10B-2242-870C-B530F741DA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D304686F-2F52-244F-932E-13E55A73FE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185428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tge 2" descr="Imatge que conté porta&#10;&#10;Descripció generada automàticament">
            <a:extLst>
              <a:ext uri="{FF2B5EF4-FFF2-40B4-BE49-F238E27FC236}">
                <a16:creationId xmlns:a16="http://schemas.microsoft.com/office/drawing/2014/main" id="{7B0B4AB4-0582-B49E-63A7-AB140AD699D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2431" y="271825"/>
            <a:ext cx="6144443" cy="4334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9571" y="6236665"/>
            <a:ext cx="10326029" cy="373523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ca-ES" sz="2200" spc="50" dirty="0">
                <a:latin typeface="Calibri" charset="0"/>
                <a:ea typeface="Calibri" charset="0"/>
                <a:cs typeface="Calibri" charset="0"/>
              </a:rPr>
              <a:t>A LA PLANTA 1 A LA DRETA DE LA SALA ANGLADA HI HA ELS BANYS 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28" name="Rectangle 27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ca-ES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BANYS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710E60B-124A-E140-8A5B-33997B5F4616}"/>
              </a:ext>
            </a:extLst>
          </p:cNvPr>
          <p:cNvGrpSpPr/>
          <p:nvPr/>
        </p:nvGrpSpPr>
        <p:grpSpPr>
          <a:xfrm>
            <a:off x="1982279" y="5267704"/>
            <a:ext cx="1143814" cy="866690"/>
            <a:chOff x="2134642" y="5267704"/>
            <a:chExt cx="1143814" cy="866690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351950CA-B317-5F48-8C1F-AB547015FF1C}"/>
                </a:ext>
              </a:extLst>
            </p:cNvPr>
            <p:cNvCxnSpPr>
              <a:cxnSpLocks/>
            </p:cNvCxnSpPr>
            <p:nvPr/>
          </p:nvCxnSpPr>
          <p:spPr>
            <a:xfrm>
              <a:off x="2167983" y="6134394"/>
              <a:ext cx="111047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C4F65DEE-4735-7B45-982B-6B9B8AF47014}"/>
                </a:ext>
              </a:extLst>
            </p:cNvPr>
            <p:cNvGrpSpPr/>
            <p:nvPr/>
          </p:nvGrpSpPr>
          <p:grpSpPr>
            <a:xfrm>
              <a:off x="2134642" y="5267704"/>
              <a:ext cx="951685" cy="709116"/>
              <a:chOff x="3555093" y="1228320"/>
              <a:chExt cx="707159" cy="526916"/>
            </a:xfrm>
          </p:grpSpPr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C8C8877E-414F-F04A-811C-33970DF729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35336" y="1228320"/>
                <a:ext cx="526916" cy="526916"/>
              </a:xfrm>
              <a:prstGeom prst="rect">
                <a:avLst/>
              </a:prstGeom>
            </p:spPr>
          </p:pic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272D5211-309F-B144-A9ED-9EE2B92890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555093" y="1427625"/>
                <a:ext cx="137740" cy="137740"/>
              </a:xfrm>
              <a:prstGeom prst="rect">
                <a:avLst/>
              </a:prstGeom>
            </p:spPr>
          </p:pic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764A0ADB-EC62-074B-BA87-ADCF0B420246}"/>
                  </a:ext>
                </a:extLst>
              </p:cNvPr>
              <p:cNvSpPr/>
              <p:nvPr/>
            </p:nvSpPr>
            <p:spPr>
              <a:xfrm>
                <a:off x="3729228" y="1447170"/>
                <a:ext cx="530105" cy="93626"/>
              </a:xfrm>
              <a:prstGeom prst="roundRect">
                <a:avLst/>
              </a:prstGeom>
              <a:noFill/>
              <a:ln w="19050" cap="rnd">
                <a:solidFill>
                  <a:srgbClr val="B448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87BEC38-73B5-204A-98FA-A8EF1F78F987}"/>
              </a:ext>
            </a:extLst>
          </p:cNvPr>
          <p:cNvGrpSpPr/>
          <p:nvPr/>
        </p:nvGrpSpPr>
        <p:grpSpPr>
          <a:xfrm>
            <a:off x="8466642" y="5297619"/>
            <a:ext cx="827850" cy="836775"/>
            <a:chOff x="8731657" y="5297619"/>
            <a:chExt cx="827850" cy="836775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4F20AE06-C15C-3B4F-BF8D-A82B48F38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93154" y="5297619"/>
              <a:ext cx="704857" cy="630527"/>
            </a:xfrm>
            <a:prstGeom prst="rect">
              <a:avLst/>
            </a:prstGeom>
          </p:spPr>
        </p:pic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AF7F4BF-EBA7-C440-AC78-F31F037BD5CA}"/>
                </a:ext>
              </a:extLst>
            </p:cNvPr>
            <p:cNvCxnSpPr/>
            <p:nvPr/>
          </p:nvCxnSpPr>
          <p:spPr>
            <a:xfrm>
              <a:off x="8731657" y="6134394"/>
              <a:ext cx="82785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73E7B01-EF37-BE43-A5C5-8C0DCEE59B7A}"/>
              </a:ext>
            </a:extLst>
          </p:cNvPr>
          <p:cNvGrpSpPr/>
          <p:nvPr/>
        </p:nvGrpSpPr>
        <p:grpSpPr>
          <a:xfrm>
            <a:off x="7227939" y="5314368"/>
            <a:ext cx="1081168" cy="820026"/>
            <a:chOff x="5132366" y="5314368"/>
            <a:chExt cx="1081168" cy="820026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2ED5166-636D-9C40-8498-5D1560E55BCD}"/>
                </a:ext>
              </a:extLst>
            </p:cNvPr>
            <p:cNvCxnSpPr/>
            <p:nvPr/>
          </p:nvCxnSpPr>
          <p:spPr>
            <a:xfrm>
              <a:off x="5228883" y="6134394"/>
              <a:ext cx="57611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BA87E3C-1420-C44F-838E-F99AD0D97626}"/>
                </a:ext>
              </a:extLst>
            </p:cNvPr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BC0BE030-C32A-704A-997C-6335125AF8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DB09306D-D2A2-3743-AFC9-8EC513C18A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D47317DB-40C3-B540-9A4C-8E2C1FA3C1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  <p:sp>
        <p:nvSpPr>
          <p:cNvPr id="46" name="Rectangle 45"/>
          <p:cNvSpPr/>
          <p:nvPr/>
        </p:nvSpPr>
        <p:spPr>
          <a:xfrm>
            <a:off x="0" y="917815"/>
            <a:ext cx="1132514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1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3686498" y="5294954"/>
            <a:ext cx="1005892" cy="839440"/>
            <a:chOff x="1553401" y="5294954"/>
            <a:chExt cx="1005892" cy="839440"/>
          </a:xfrm>
        </p:grpSpPr>
        <p:cxnSp>
          <p:nvCxnSpPr>
            <p:cNvPr id="47" name="Straight Connector 46"/>
            <p:cNvCxnSpPr/>
            <p:nvPr/>
          </p:nvCxnSpPr>
          <p:spPr>
            <a:xfrm>
              <a:off x="1675530" y="6134394"/>
              <a:ext cx="76163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Group 47"/>
            <p:cNvGrpSpPr/>
            <p:nvPr/>
          </p:nvGrpSpPr>
          <p:grpSpPr>
            <a:xfrm>
              <a:off x="1553401" y="5294954"/>
              <a:ext cx="1005892" cy="718743"/>
              <a:chOff x="4890374" y="5724275"/>
              <a:chExt cx="905568" cy="647058"/>
            </a:xfrm>
          </p:grpSpPr>
          <p:pic>
            <p:nvPicPr>
              <p:cNvPr id="56" name="Picture 55"/>
              <p:cNvPicPr>
                <a:picLocks noChangeAspect="1"/>
              </p:cNvPicPr>
              <p:nvPr/>
            </p:nvPicPr>
            <p:blipFill>
              <a:blip r:embed="rId8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24047" y="5724276"/>
                <a:ext cx="471895" cy="471895"/>
              </a:xfrm>
              <a:prstGeom prst="rect">
                <a:avLst/>
              </a:prstGeom>
            </p:spPr>
          </p:pic>
          <p:pic>
            <p:nvPicPr>
              <p:cNvPr id="57" name="Picture 56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4890374" y="5724275"/>
                <a:ext cx="475200" cy="475200"/>
              </a:xfrm>
              <a:prstGeom prst="rect">
                <a:avLst/>
              </a:prstGeom>
            </p:spPr>
          </p:pic>
          <p:pic>
            <p:nvPicPr>
              <p:cNvPr id="58" name="Picture 57"/>
              <p:cNvPicPr>
                <a:picLocks noChangeAspect="1"/>
              </p:cNvPicPr>
              <p:nvPr/>
            </p:nvPicPr>
            <p:blipFill>
              <a:blip r:embed="rId9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5482334" y="6172179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59" name="Group 58"/>
          <p:cNvGrpSpPr/>
          <p:nvPr/>
        </p:nvGrpSpPr>
        <p:grpSpPr>
          <a:xfrm>
            <a:off x="5364129" y="4968724"/>
            <a:ext cx="1845626" cy="1165670"/>
            <a:chOff x="6654585" y="4968724"/>
            <a:chExt cx="1845626" cy="1165670"/>
          </a:xfrm>
        </p:grpSpPr>
        <p:cxnSp>
          <p:nvCxnSpPr>
            <p:cNvPr id="60" name="Straight Connector 59"/>
            <p:cNvCxnSpPr>
              <a:cxnSpLocks/>
            </p:cNvCxnSpPr>
            <p:nvPr/>
          </p:nvCxnSpPr>
          <p:spPr>
            <a:xfrm>
              <a:off x="6655452" y="6134394"/>
              <a:ext cx="184389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1" name="Imatge 3" descr="Imatge que conté gabinet, interior, porta, centre d'oci&#10;&#10;Descripció generada automàticament">
              <a:extLst>
                <a:ext uri="{FF2B5EF4-FFF2-40B4-BE49-F238E27FC236}">
                  <a16:creationId xmlns:a16="http://schemas.microsoft.com/office/drawing/2014/main" id="{D63A4F6F-6557-5246-842F-D8C6EFC0C6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654585" y="4968724"/>
              <a:ext cx="1845626" cy="11046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59180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tge 3" descr="Imatge que conté interior, de fusta, fusta&#10;&#10;Descripció generada automàticament">
            <a:extLst>
              <a:ext uri="{FF2B5EF4-FFF2-40B4-BE49-F238E27FC236}">
                <a16:creationId xmlns:a16="http://schemas.microsoft.com/office/drawing/2014/main" id="{6EE654E3-96F1-78A9-8202-CEDB5D16B2F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2432" y="271825"/>
            <a:ext cx="6144442" cy="4334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9571" y="6236665"/>
            <a:ext cx="10326029" cy="373523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ca-ES" sz="2200" spc="50" dirty="0">
                <a:latin typeface="Calibri" charset="0"/>
                <a:ea typeface="Calibri" charset="0"/>
                <a:cs typeface="Calibri" charset="0"/>
              </a:rPr>
              <a:t>A LA PLANTA 2 A L’ESQUERRA DE </a:t>
            </a:r>
            <a:r>
              <a:rPr lang="ca-ES" sz="2200" spc="50" dirty="0">
                <a:latin typeface="Calibri" charset="0"/>
                <a:cs typeface="Calibri" charset="0"/>
              </a:rPr>
              <a:t>LES ESCALES HI HA LA </a:t>
            </a:r>
            <a:r>
              <a:rPr lang="ca-ES" sz="2200" spc="50" dirty="0">
                <a:latin typeface="Calibri" charset="0"/>
                <a:ea typeface="Calibri" charset="0"/>
                <a:cs typeface="Calibri" charset="0"/>
              </a:rPr>
              <a:t>SALA S. RUSIÑOL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28" name="Rectangle 27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ca-ES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SALA SANTIAGO RUSIÑOL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710E60B-124A-E140-8A5B-33997B5F4616}"/>
              </a:ext>
            </a:extLst>
          </p:cNvPr>
          <p:cNvGrpSpPr/>
          <p:nvPr/>
        </p:nvGrpSpPr>
        <p:grpSpPr>
          <a:xfrm>
            <a:off x="1609208" y="5267704"/>
            <a:ext cx="1214845" cy="866690"/>
            <a:chOff x="2134642" y="5267704"/>
            <a:chExt cx="1214845" cy="866690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351950CA-B317-5F48-8C1F-AB547015FF1C}"/>
                </a:ext>
              </a:extLst>
            </p:cNvPr>
            <p:cNvCxnSpPr/>
            <p:nvPr/>
          </p:nvCxnSpPr>
          <p:spPr>
            <a:xfrm>
              <a:off x="2167983" y="6134394"/>
              <a:ext cx="118150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C4F65DEE-4735-7B45-982B-6B9B8AF47014}"/>
                </a:ext>
              </a:extLst>
            </p:cNvPr>
            <p:cNvGrpSpPr/>
            <p:nvPr/>
          </p:nvGrpSpPr>
          <p:grpSpPr>
            <a:xfrm>
              <a:off x="2134642" y="5267704"/>
              <a:ext cx="951685" cy="709116"/>
              <a:chOff x="3555093" y="1228320"/>
              <a:chExt cx="707159" cy="526916"/>
            </a:xfrm>
          </p:grpSpPr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C8C8877E-414F-F04A-811C-33970DF729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35336" y="1228320"/>
                <a:ext cx="526916" cy="526916"/>
              </a:xfrm>
              <a:prstGeom prst="rect">
                <a:avLst/>
              </a:prstGeom>
            </p:spPr>
          </p:pic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272D5211-309F-B144-A9ED-9EE2B92890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555093" y="1347131"/>
                <a:ext cx="137740" cy="137740"/>
              </a:xfrm>
              <a:prstGeom prst="rect">
                <a:avLst/>
              </a:prstGeom>
            </p:spPr>
          </p:pic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764A0ADB-EC62-074B-BA87-ADCF0B420246}"/>
                  </a:ext>
                </a:extLst>
              </p:cNvPr>
              <p:cNvSpPr/>
              <p:nvPr/>
            </p:nvSpPr>
            <p:spPr>
              <a:xfrm>
                <a:off x="3729228" y="1366675"/>
                <a:ext cx="530105" cy="93626"/>
              </a:xfrm>
              <a:prstGeom prst="roundRect">
                <a:avLst/>
              </a:prstGeom>
              <a:noFill/>
              <a:ln w="19050" cap="rnd">
                <a:solidFill>
                  <a:srgbClr val="B448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7672665" y="4968207"/>
            <a:ext cx="1931349" cy="1166187"/>
            <a:chOff x="7990318" y="4968207"/>
            <a:chExt cx="1931349" cy="116618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F5774D6-A8AA-C041-B4F3-8A6FF316B3D3}"/>
                </a:ext>
              </a:extLst>
            </p:cNvPr>
            <p:cNvCxnSpPr>
              <a:cxnSpLocks/>
            </p:cNvCxnSpPr>
            <p:nvPr/>
          </p:nvCxnSpPr>
          <p:spPr>
            <a:xfrm>
              <a:off x="7990318" y="6134394"/>
              <a:ext cx="1931349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Imatge 3" descr="Imatge que conté interior, de fusta, fusta&#10;&#10;Descripció generada automàticament">
              <a:extLst>
                <a:ext uri="{FF2B5EF4-FFF2-40B4-BE49-F238E27FC236}">
                  <a16:creationId xmlns:a16="http://schemas.microsoft.com/office/drawing/2014/main" id="{6EE654E3-96F1-78A9-8202-CEDB5D16B2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990318" y="4968207"/>
              <a:ext cx="1931349" cy="1104684"/>
            </a:xfrm>
            <a:prstGeom prst="rect">
              <a:avLst/>
            </a:prstGeom>
          </p:spPr>
        </p:pic>
      </p:grpSp>
      <p:sp>
        <p:nvSpPr>
          <p:cNvPr id="34" name="Rectangle 33"/>
          <p:cNvSpPr/>
          <p:nvPr/>
        </p:nvSpPr>
        <p:spPr>
          <a:xfrm>
            <a:off x="0" y="917815"/>
            <a:ext cx="1132514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2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3280153" y="5294954"/>
            <a:ext cx="1282950" cy="839440"/>
            <a:chOff x="2118873" y="5294954"/>
            <a:chExt cx="1282950" cy="839440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2118873" y="6134394"/>
              <a:ext cx="128295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oup 36"/>
            <p:cNvGrpSpPr/>
            <p:nvPr/>
          </p:nvGrpSpPr>
          <p:grpSpPr>
            <a:xfrm flipH="1">
              <a:off x="2305703" y="5294954"/>
              <a:ext cx="1004400" cy="718743"/>
              <a:chOff x="4890374" y="5724275"/>
              <a:chExt cx="905568" cy="647058"/>
            </a:xfrm>
          </p:grpSpPr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6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24047" y="5724276"/>
                <a:ext cx="471895" cy="471895"/>
              </a:xfrm>
              <a:prstGeom prst="rect">
                <a:avLst/>
              </a:prstGeom>
            </p:spPr>
          </p:pic>
          <p:pic>
            <p:nvPicPr>
              <p:cNvPr id="39" name="Picture 38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4890374" y="5724275"/>
                <a:ext cx="475200" cy="475200"/>
              </a:xfrm>
              <a:prstGeom prst="rect">
                <a:avLst/>
              </a:prstGeom>
            </p:spPr>
          </p:pic>
          <p:pic>
            <p:nvPicPr>
              <p:cNvPr id="40" name="Picture 39"/>
              <p:cNvPicPr>
                <a:picLocks noChangeAspect="1"/>
              </p:cNvPicPr>
              <p:nvPr/>
            </p:nvPicPr>
            <p:blipFill>
              <a:blip r:embed="rId7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5482334" y="6172179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CEE175C-20A0-1B4F-9496-2B367FCCB821}"/>
              </a:ext>
            </a:extLst>
          </p:cNvPr>
          <p:cNvGrpSpPr/>
          <p:nvPr/>
        </p:nvGrpSpPr>
        <p:grpSpPr>
          <a:xfrm>
            <a:off x="5482756" y="5344741"/>
            <a:ext cx="946321" cy="789653"/>
            <a:chOff x="5983163" y="5344741"/>
            <a:chExt cx="946321" cy="789653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D7A865F-577E-E941-85D7-FFE032C59515}"/>
                </a:ext>
              </a:extLst>
            </p:cNvPr>
            <p:cNvCxnSpPr>
              <a:cxnSpLocks/>
            </p:cNvCxnSpPr>
            <p:nvPr/>
          </p:nvCxnSpPr>
          <p:spPr>
            <a:xfrm>
              <a:off x="5983163" y="6134394"/>
              <a:ext cx="94632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83A662DF-A4D2-B948-BA9D-6532A1E501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53581" y="5344741"/>
              <a:ext cx="738579" cy="552491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1A5B7F9-388D-5646-96AF-76FBA47ADCFA}"/>
              </a:ext>
            </a:extLst>
          </p:cNvPr>
          <p:cNvGrpSpPr/>
          <p:nvPr/>
        </p:nvGrpSpPr>
        <p:grpSpPr>
          <a:xfrm>
            <a:off x="6320571" y="5314368"/>
            <a:ext cx="1081168" cy="820026"/>
            <a:chOff x="5132366" y="5314368"/>
            <a:chExt cx="1081168" cy="820026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5FD37C9-2442-614A-8C70-A5D4A6D8EF75}"/>
                </a:ext>
              </a:extLst>
            </p:cNvPr>
            <p:cNvCxnSpPr>
              <a:cxnSpLocks/>
            </p:cNvCxnSpPr>
            <p:nvPr/>
          </p:nvCxnSpPr>
          <p:spPr>
            <a:xfrm>
              <a:off x="5328016" y="6134394"/>
              <a:ext cx="651016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AFCF4E92-B07A-9648-A4F0-7E59DC77EB2F}"/>
                </a:ext>
              </a:extLst>
            </p:cNvPr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DCC3B4C1-DDFB-B24F-B761-672AC1124E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63" name="Picture 62">
                <a:extLst>
                  <a:ext uri="{FF2B5EF4-FFF2-40B4-BE49-F238E27FC236}">
                    <a16:creationId xmlns:a16="http://schemas.microsoft.com/office/drawing/2014/main" id="{0FF7B2F6-966B-0741-8EA3-66D67CB38F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64" name="Picture 63">
                <a:extLst>
                  <a:ext uri="{FF2B5EF4-FFF2-40B4-BE49-F238E27FC236}">
                    <a16:creationId xmlns:a16="http://schemas.microsoft.com/office/drawing/2014/main" id="{0FE02D6E-675C-2B44-9F20-1146CE4D8F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7991015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tge 2" descr="Imatge que conté pis, interior, paret, sala&#10;&#10;Descripció generada automàticament">
            <a:extLst>
              <a:ext uri="{FF2B5EF4-FFF2-40B4-BE49-F238E27FC236}">
                <a16:creationId xmlns:a16="http://schemas.microsoft.com/office/drawing/2014/main" id="{AA6B0411-8FAD-6F93-4ADD-52D0A9D3D6B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2431" y="271825"/>
            <a:ext cx="6144442" cy="4334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9571" y="6236665"/>
            <a:ext cx="10326029" cy="373523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ca-ES" sz="2200" spc="50" dirty="0">
                <a:latin typeface="Calibri" charset="0"/>
                <a:ea typeface="Calibri" charset="0"/>
                <a:cs typeface="Calibri" charset="0"/>
              </a:rPr>
              <a:t>DAVANT LES </a:t>
            </a:r>
            <a:r>
              <a:rPr lang="ca-ES" sz="2200" spc="50" dirty="0">
                <a:latin typeface="Calibri" charset="0"/>
                <a:cs typeface="Calibri" charset="0"/>
              </a:rPr>
              <a:t>ESCALES HI HA L’ESPAI </a:t>
            </a:r>
            <a:r>
              <a:rPr lang="ca-ES" sz="2200" spc="50" dirty="0">
                <a:latin typeface="Calibri" charset="0"/>
                <a:ea typeface="Calibri" charset="0"/>
                <a:cs typeface="Calibri" charset="0"/>
              </a:rPr>
              <a:t>MÉLIÈS 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28" name="Rectangle 27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ca-ES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ESPAI MÉLIÈS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F5774D6-A8AA-C041-B4F3-8A6FF316B3D3}"/>
              </a:ext>
            </a:extLst>
          </p:cNvPr>
          <p:cNvCxnSpPr>
            <a:cxnSpLocks/>
          </p:cNvCxnSpPr>
          <p:nvPr/>
        </p:nvCxnSpPr>
        <p:spPr>
          <a:xfrm>
            <a:off x="6158755" y="6134394"/>
            <a:ext cx="188890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Imatge 2" descr="Imatge que conté pis, interior, paret, sala&#10;&#10;Descripció generada automàticament">
            <a:extLst>
              <a:ext uri="{FF2B5EF4-FFF2-40B4-BE49-F238E27FC236}">
                <a16:creationId xmlns:a16="http://schemas.microsoft.com/office/drawing/2014/main" id="{AA6B0411-8FAD-6F93-4ADD-52D0A9D3D6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1658" y="4968723"/>
            <a:ext cx="1566000" cy="1104684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2829827" y="5114940"/>
            <a:ext cx="943276" cy="1019454"/>
            <a:chOff x="2286513" y="5114940"/>
            <a:chExt cx="943276" cy="1019454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2286513" y="6134394"/>
              <a:ext cx="943276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53645BF-CCA2-9C40-865C-34B5EDE60361}"/>
                </a:ext>
              </a:extLst>
            </p:cNvPr>
            <p:cNvGrpSpPr/>
            <p:nvPr/>
          </p:nvGrpSpPr>
          <p:grpSpPr>
            <a:xfrm rot="16200000">
              <a:off x="2318910" y="5357031"/>
              <a:ext cx="915899" cy="431717"/>
              <a:chOff x="7757785" y="5886192"/>
              <a:chExt cx="508365" cy="239621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4B663E15-5102-194E-BA49-2889E127D71C}"/>
                  </a:ext>
                </a:extLst>
              </p:cNvPr>
              <p:cNvSpPr/>
              <p:nvPr/>
            </p:nvSpPr>
            <p:spPr>
              <a:xfrm>
                <a:off x="7757785" y="5886192"/>
                <a:ext cx="239621" cy="23962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0FF778D2-8018-254A-ACD4-739BE0310264}"/>
                  </a:ext>
                </a:extLst>
              </p:cNvPr>
              <p:cNvSpPr/>
              <p:nvPr/>
            </p:nvSpPr>
            <p:spPr>
              <a:xfrm>
                <a:off x="8026529" y="5886192"/>
                <a:ext cx="239621" cy="239621"/>
              </a:xfrm>
              <a:prstGeom prst="ellipse">
                <a:avLst/>
              </a:prstGeom>
              <a:solidFill>
                <a:srgbClr val="B448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</p:grpSp>
      <p:sp>
        <p:nvSpPr>
          <p:cNvPr id="25" name="Rectangle 24"/>
          <p:cNvSpPr/>
          <p:nvPr/>
        </p:nvSpPr>
        <p:spPr>
          <a:xfrm>
            <a:off x="0" y="917815"/>
            <a:ext cx="1132514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2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A1ABAC5-73BE-0B4A-A129-9747871D3821}"/>
              </a:ext>
            </a:extLst>
          </p:cNvPr>
          <p:cNvGrpSpPr/>
          <p:nvPr/>
        </p:nvGrpSpPr>
        <p:grpSpPr>
          <a:xfrm>
            <a:off x="4340492" y="5344741"/>
            <a:ext cx="946321" cy="789653"/>
            <a:chOff x="5983163" y="5344741"/>
            <a:chExt cx="946321" cy="789653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987C235-C40B-144A-B434-544AE4314E23}"/>
                </a:ext>
              </a:extLst>
            </p:cNvPr>
            <p:cNvCxnSpPr>
              <a:cxnSpLocks/>
            </p:cNvCxnSpPr>
            <p:nvPr/>
          </p:nvCxnSpPr>
          <p:spPr>
            <a:xfrm>
              <a:off x="5983163" y="6134394"/>
              <a:ext cx="94632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7BEB9385-E71D-5443-82AC-A01559C016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53581" y="5344741"/>
              <a:ext cx="738579" cy="552491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5D9A443-DB2C-AF42-B309-07940BBD1244}"/>
              </a:ext>
            </a:extLst>
          </p:cNvPr>
          <p:cNvGrpSpPr/>
          <p:nvPr/>
        </p:nvGrpSpPr>
        <p:grpSpPr>
          <a:xfrm>
            <a:off x="5178307" y="5314368"/>
            <a:ext cx="1081168" cy="820026"/>
            <a:chOff x="5132366" y="5314368"/>
            <a:chExt cx="1081168" cy="820026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4AFC2FB5-8F54-1B4F-B992-F0A16C6BFE7C}"/>
                </a:ext>
              </a:extLst>
            </p:cNvPr>
            <p:cNvCxnSpPr>
              <a:cxnSpLocks/>
            </p:cNvCxnSpPr>
            <p:nvPr/>
          </p:nvCxnSpPr>
          <p:spPr>
            <a:xfrm>
              <a:off x="5328016" y="6134394"/>
              <a:ext cx="651016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A177352-3B24-9E48-9AA0-E245716F2D18}"/>
                </a:ext>
              </a:extLst>
            </p:cNvPr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FEF372FE-A0FC-7D4F-9AB2-FA589FABB8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29291C70-7DB7-DF4F-841A-CD1FEAD605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317DEB0D-F093-2E45-A332-F5C7842406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7034255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tge 3" descr="Imatge que conté interior, porta&#10;&#10;Descripció generada automàticament">
            <a:extLst>
              <a:ext uri="{FF2B5EF4-FFF2-40B4-BE49-F238E27FC236}">
                <a16:creationId xmlns:a16="http://schemas.microsoft.com/office/drawing/2014/main" id="{A6776A54-9750-AF4D-3405-307C2C635A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2431" y="271825"/>
            <a:ext cx="6144442" cy="4334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9571" y="6236665"/>
            <a:ext cx="10326029" cy="373523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ca-ES" sz="2200" spc="70" dirty="0">
                <a:latin typeface="Calibri" charset="0"/>
                <a:ea typeface="Calibri" charset="0"/>
                <a:cs typeface="Calibri" charset="0"/>
              </a:rPr>
              <a:t>DAVANT L’ESPAI </a:t>
            </a:r>
            <a:r>
              <a:rPr lang="ca-ES" sz="2200" spc="70" dirty="0">
                <a:latin typeface="Calibri" charset="0"/>
                <a:cs typeface="Calibri" charset="0"/>
              </a:rPr>
              <a:t>MÉLIÈS HI HA LA </a:t>
            </a:r>
            <a:r>
              <a:rPr lang="ca-ES" sz="2200" spc="70" dirty="0">
                <a:latin typeface="Calibri" charset="0"/>
                <a:ea typeface="Calibri" charset="0"/>
                <a:cs typeface="Calibri" charset="0"/>
              </a:rPr>
              <a:t>SALA MARGARET D’ESTE</a:t>
            </a:r>
            <a:endParaRPr lang="ca-ES" sz="2200" spc="70" dirty="0">
              <a:highlight>
                <a:srgbClr val="FFFF00"/>
              </a:highlight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28" name="Rectangle 27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ca-ES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SALA MARGARET D’ESTE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1838945" y="5481794"/>
            <a:ext cx="1037600" cy="652600"/>
            <a:chOff x="3934978" y="5481794"/>
            <a:chExt cx="1037600" cy="652600"/>
          </a:xfrm>
        </p:grpSpPr>
        <p:cxnSp>
          <p:nvCxnSpPr>
            <p:cNvPr id="19" name="Straight Connector 18"/>
            <p:cNvCxnSpPr>
              <a:cxnSpLocks/>
            </p:cNvCxnSpPr>
            <p:nvPr/>
          </p:nvCxnSpPr>
          <p:spPr>
            <a:xfrm>
              <a:off x="3934978" y="6134394"/>
              <a:ext cx="103760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EF82FAA9-D197-4B43-8245-73DF765B903F}"/>
                </a:ext>
              </a:extLst>
            </p:cNvPr>
            <p:cNvGrpSpPr/>
            <p:nvPr/>
          </p:nvGrpSpPr>
          <p:grpSpPr>
            <a:xfrm>
              <a:off x="4134157" y="5481794"/>
              <a:ext cx="649043" cy="432000"/>
              <a:chOff x="9186534" y="5886192"/>
              <a:chExt cx="361323" cy="239621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E5326E8C-921C-154B-B704-E9DAAA5D0AB3}"/>
                  </a:ext>
                </a:extLst>
              </p:cNvPr>
              <p:cNvSpPr/>
              <p:nvPr/>
            </p:nvSpPr>
            <p:spPr>
              <a:xfrm>
                <a:off x="9186534" y="5886192"/>
                <a:ext cx="239621" cy="23962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CCBE5F58-64E0-DA4C-8003-4951BD6878B0}"/>
                  </a:ext>
                </a:extLst>
              </p:cNvPr>
              <p:cNvSpPr/>
              <p:nvPr/>
            </p:nvSpPr>
            <p:spPr>
              <a:xfrm>
                <a:off x="9308236" y="5886192"/>
                <a:ext cx="239621" cy="239621"/>
              </a:xfrm>
              <a:prstGeom prst="ellipse">
                <a:avLst/>
              </a:prstGeom>
              <a:solidFill>
                <a:srgbClr val="B448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</p:grpSp>
      <p:grpSp>
        <p:nvGrpSpPr>
          <p:cNvPr id="2" name="Group 1"/>
          <p:cNvGrpSpPr/>
          <p:nvPr/>
        </p:nvGrpSpPr>
        <p:grpSpPr>
          <a:xfrm>
            <a:off x="2949379" y="4968723"/>
            <a:ext cx="1747749" cy="1165671"/>
            <a:chOff x="3232593" y="4968723"/>
            <a:chExt cx="1747749" cy="1165671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F5774D6-A8AA-C041-B4F3-8A6FF316B3D3}"/>
                </a:ext>
              </a:extLst>
            </p:cNvPr>
            <p:cNvCxnSpPr>
              <a:cxnSpLocks/>
            </p:cNvCxnSpPr>
            <p:nvPr/>
          </p:nvCxnSpPr>
          <p:spPr>
            <a:xfrm>
              <a:off x="3232593" y="6134394"/>
              <a:ext cx="1747749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Imatge 2" descr="Imatge que conté pis, interior, paret, sala&#10;&#10;Descripció generada automàticament">
              <a:extLst>
                <a:ext uri="{FF2B5EF4-FFF2-40B4-BE49-F238E27FC236}">
                  <a16:creationId xmlns:a16="http://schemas.microsoft.com/office/drawing/2014/main" id="{AA6B0411-8FAD-6F93-4ADD-52D0A9D3D6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232593" y="4968723"/>
              <a:ext cx="1566000" cy="1104684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5921767" y="4969239"/>
            <a:ext cx="2937703" cy="1165155"/>
            <a:chOff x="5931392" y="4969239"/>
            <a:chExt cx="2937703" cy="1165155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F5774D6-A8AA-C041-B4F3-8A6FF316B3D3}"/>
                </a:ext>
              </a:extLst>
            </p:cNvPr>
            <p:cNvCxnSpPr>
              <a:cxnSpLocks/>
            </p:cNvCxnSpPr>
            <p:nvPr/>
          </p:nvCxnSpPr>
          <p:spPr>
            <a:xfrm>
              <a:off x="5931392" y="6134394"/>
              <a:ext cx="293770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" name="Imatge 3" descr="Imatge que conté interior, porta&#10;&#10;Descripció generada automàticament">
              <a:extLst>
                <a:ext uri="{FF2B5EF4-FFF2-40B4-BE49-F238E27FC236}">
                  <a16:creationId xmlns:a16="http://schemas.microsoft.com/office/drawing/2014/main" id="{A6776A54-9750-AF4D-3405-307C2C635A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1" r="-1375"/>
            <a:stretch/>
          </p:blipFill>
          <p:spPr>
            <a:xfrm>
              <a:off x="6363892" y="4969239"/>
              <a:ext cx="2103112" cy="1104684"/>
            </a:xfrm>
            <a:prstGeom prst="rect">
              <a:avLst/>
            </a:prstGeom>
          </p:spPr>
        </p:pic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ADBC50AA-6484-CC49-8C8C-24CCEF4BFD52}"/>
              </a:ext>
            </a:extLst>
          </p:cNvPr>
          <p:cNvSpPr/>
          <p:nvPr/>
        </p:nvSpPr>
        <p:spPr>
          <a:xfrm>
            <a:off x="0" y="917815"/>
            <a:ext cx="1132514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2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DA73CA3-9E47-6542-A159-F469825E9BAA}"/>
              </a:ext>
            </a:extLst>
          </p:cNvPr>
          <p:cNvGrpSpPr/>
          <p:nvPr/>
        </p:nvGrpSpPr>
        <p:grpSpPr>
          <a:xfrm>
            <a:off x="4570463" y="5314368"/>
            <a:ext cx="1081168" cy="820026"/>
            <a:chOff x="5132366" y="5314368"/>
            <a:chExt cx="1081168" cy="820026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BFF02808-1118-0142-8686-C627AE55AE7B}"/>
                </a:ext>
              </a:extLst>
            </p:cNvPr>
            <p:cNvCxnSpPr>
              <a:cxnSpLocks/>
            </p:cNvCxnSpPr>
            <p:nvPr/>
          </p:nvCxnSpPr>
          <p:spPr>
            <a:xfrm>
              <a:off x="5328016" y="6134394"/>
              <a:ext cx="651016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F6906AEF-0702-BE4A-83C5-6538774EA96E}"/>
                </a:ext>
              </a:extLst>
            </p:cNvPr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36E9D34E-357A-2149-B29F-2452CC48C8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id="{BB00D6BF-4540-9943-9C02-C47D362A0F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DA9E6E4D-674A-5F41-9680-FFBBF2BF37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893984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tge 2" descr="Imatge que conté interior, paret, pis, sala&#10;&#10;Descripció generada automàticament">
            <a:extLst>
              <a:ext uri="{FF2B5EF4-FFF2-40B4-BE49-F238E27FC236}">
                <a16:creationId xmlns:a16="http://schemas.microsoft.com/office/drawing/2014/main" id="{4E1D0E59-C6BD-CAD9-4B43-BB0D48EEC65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2432" y="271825"/>
            <a:ext cx="6144442" cy="4334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9571" y="6236665"/>
            <a:ext cx="10326029" cy="373523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ca-ES" sz="2200" spc="50" dirty="0">
                <a:latin typeface="Calibri" charset="0"/>
                <a:ea typeface="Calibri" charset="0"/>
                <a:cs typeface="Calibri" charset="0"/>
              </a:rPr>
              <a:t>A LA DRETA DE LES </a:t>
            </a:r>
            <a:r>
              <a:rPr lang="ca-ES" sz="2200" spc="50" dirty="0">
                <a:latin typeface="Calibri" charset="0"/>
                <a:cs typeface="Calibri" charset="0"/>
              </a:rPr>
              <a:t>ESCALES HI HA LA </a:t>
            </a:r>
            <a:r>
              <a:rPr lang="ca-ES" sz="2200" spc="50" dirty="0">
                <a:latin typeface="Calibri" charset="0"/>
                <a:ea typeface="Calibri" charset="0"/>
                <a:cs typeface="Calibri" charset="0"/>
              </a:rPr>
              <a:t>SALA ALEXANDRE ROSSELLÓ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28" name="Rectangle 27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ca-ES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SALA ALEXANDRE ROSSELLÓ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5913170" y="4969239"/>
            <a:ext cx="3336836" cy="1165155"/>
            <a:chOff x="6208816" y="4969239"/>
            <a:chExt cx="3336836" cy="1165155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F5774D6-A8AA-C041-B4F3-8A6FF316B3D3}"/>
                </a:ext>
              </a:extLst>
            </p:cNvPr>
            <p:cNvCxnSpPr>
              <a:cxnSpLocks/>
            </p:cNvCxnSpPr>
            <p:nvPr/>
          </p:nvCxnSpPr>
          <p:spPr>
            <a:xfrm>
              <a:off x="6208816" y="6134394"/>
              <a:ext cx="3336836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" name="Imatge 2" descr="Imatge que conté interior, paret, pis, sala&#10;&#10;Descripció generada automàticament">
              <a:extLst>
                <a:ext uri="{FF2B5EF4-FFF2-40B4-BE49-F238E27FC236}">
                  <a16:creationId xmlns:a16="http://schemas.microsoft.com/office/drawing/2014/main" id="{4E1D0E59-C6BD-CAD9-4B43-BB0D48EEC6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695804" y="4969239"/>
              <a:ext cx="2362860" cy="1104684"/>
            </a:xfrm>
            <a:prstGeom prst="rect">
              <a:avLst/>
            </a:prstGeom>
          </p:spPr>
        </p:pic>
      </p:grpSp>
      <p:grpSp>
        <p:nvGrpSpPr>
          <p:cNvPr id="32" name="Group 31"/>
          <p:cNvGrpSpPr/>
          <p:nvPr/>
        </p:nvGrpSpPr>
        <p:grpSpPr>
          <a:xfrm>
            <a:off x="1925572" y="5294954"/>
            <a:ext cx="1005892" cy="839440"/>
            <a:chOff x="1553401" y="5294954"/>
            <a:chExt cx="1005892" cy="839440"/>
          </a:xfrm>
        </p:grpSpPr>
        <p:cxnSp>
          <p:nvCxnSpPr>
            <p:cNvPr id="35" name="Straight Connector 34"/>
            <p:cNvCxnSpPr/>
            <p:nvPr/>
          </p:nvCxnSpPr>
          <p:spPr>
            <a:xfrm>
              <a:off x="1675530" y="6134394"/>
              <a:ext cx="76163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35"/>
            <p:cNvGrpSpPr/>
            <p:nvPr/>
          </p:nvGrpSpPr>
          <p:grpSpPr>
            <a:xfrm>
              <a:off x="1553401" y="5294954"/>
              <a:ext cx="1005892" cy="718743"/>
              <a:chOff x="4890374" y="5724275"/>
              <a:chExt cx="905568" cy="647058"/>
            </a:xfrm>
          </p:grpSpPr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4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24047" y="5724276"/>
                <a:ext cx="471895" cy="471895"/>
              </a:xfrm>
              <a:prstGeom prst="rect">
                <a:avLst/>
              </a:prstGeom>
            </p:spPr>
          </p:pic>
          <p:pic>
            <p:nvPicPr>
              <p:cNvPr id="42" name="Picture 41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4890374" y="5724275"/>
                <a:ext cx="475200" cy="475200"/>
              </a:xfrm>
              <a:prstGeom prst="rect">
                <a:avLst/>
              </a:prstGeom>
            </p:spPr>
          </p:pic>
          <p:pic>
            <p:nvPicPr>
              <p:cNvPr id="43" name="Picture 42"/>
              <p:cNvPicPr>
                <a:picLocks noChangeAspect="1"/>
              </p:cNvPicPr>
              <p:nvPr/>
            </p:nvPicPr>
            <p:blipFill>
              <a:blip r:embed="rId5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5482334" y="6172179"/>
                <a:ext cx="199154" cy="199154"/>
              </a:xfrm>
              <a:prstGeom prst="rect">
                <a:avLst/>
              </a:prstGeom>
            </p:spPr>
          </p:pic>
        </p:grp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72146E6D-E111-9A49-887A-C9DE72ACE047}"/>
              </a:ext>
            </a:extLst>
          </p:cNvPr>
          <p:cNvSpPr/>
          <p:nvPr/>
        </p:nvSpPr>
        <p:spPr>
          <a:xfrm>
            <a:off x="0" y="917815"/>
            <a:ext cx="1132514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2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516375B-14C8-544C-8C80-3248B0C1F7DC}"/>
              </a:ext>
            </a:extLst>
          </p:cNvPr>
          <p:cNvGrpSpPr/>
          <p:nvPr/>
        </p:nvGrpSpPr>
        <p:grpSpPr>
          <a:xfrm>
            <a:off x="3739772" y="5344741"/>
            <a:ext cx="946321" cy="789653"/>
            <a:chOff x="5983163" y="5344741"/>
            <a:chExt cx="946321" cy="789653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F89F0D4-652A-BE49-8CD2-3DF703F85439}"/>
                </a:ext>
              </a:extLst>
            </p:cNvPr>
            <p:cNvCxnSpPr>
              <a:cxnSpLocks/>
            </p:cNvCxnSpPr>
            <p:nvPr/>
          </p:nvCxnSpPr>
          <p:spPr>
            <a:xfrm>
              <a:off x="5983163" y="6134394"/>
              <a:ext cx="94632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3CBDF653-4F93-6746-ACBB-F7B4721598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53581" y="5344741"/>
              <a:ext cx="738579" cy="552491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5D445A7-E279-004C-B85A-7E53CE9FA05F}"/>
              </a:ext>
            </a:extLst>
          </p:cNvPr>
          <p:cNvGrpSpPr/>
          <p:nvPr/>
        </p:nvGrpSpPr>
        <p:grpSpPr>
          <a:xfrm>
            <a:off x="4599889" y="5314368"/>
            <a:ext cx="1081168" cy="820026"/>
            <a:chOff x="5132366" y="5314368"/>
            <a:chExt cx="1081168" cy="820026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4FC8F7C4-37A5-C44C-8E8A-4BF1BD42FBEA}"/>
                </a:ext>
              </a:extLst>
            </p:cNvPr>
            <p:cNvCxnSpPr>
              <a:cxnSpLocks/>
            </p:cNvCxnSpPr>
            <p:nvPr/>
          </p:nvCxnSpPr>
          <p:spPr>
            <a:xfrm>
              <a:off x="5328016" y="6134394"/>
              <a:ext cx="651016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B2211576-2355-464A-B0DD-45F3F579FD61}"/>
                </a:ext>
              </a:extLst>
            </p:cNvPr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56" name="Picture 55">
                <a:extLst>
                  <a:ext uri="{FF2B5EF4-FFF2-40B4-BE49-F238E27FC236}">
                    <a16:creationId xmlns:a16="http://schemas.microsoft.com/office/drawing/2014/main" id="{C4C5B0D1-0201-0545-A183-B64AC5E322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0D62D4DD-25C0-3D44-89E1-BC0D0268AC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EE3ED8A9-F303-114E-B546-AF7DFE5CE5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2809669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tge 3" descr="Imatge que conté bany&#10;&#10;Descripció generada automàticament">
            <a:extLst>
              <a:ext uri="{FF2B5EF4-FFF2-40B4-BE49-F238E27FC236}">
                <a16:creationId xmlns:a16="http://schemas.microsoft.com/office/drawing/2014/main" id="{2DB9F892-BB9B-192B-446D-F74B553EBE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2431" y="271825"/>
            <a:ext cx="6144442" cy="4334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9571" y="6236665"/>
            <a:ext cx="10326029" cy="373523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ca-ES" sz="2200" spc="50" dirty="0">
                <a:latin typeface="Calibri" charset="0"/>
                <a:ea typeface="Calibri" charset="0"/>
                <a:cs typeface="Calibri" charset="0"/>
              </a:rPr>
              <a:t>A LA DRETA DE LA SALA ALEXANDRE ROSSELLÓ HI HA ELS BANYS 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28" name="Rectangle 27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ca-ES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BANYS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A0FBA23-6A1B-8F4F-AE99-DD0240748926}"/>
              </a:ext>
            </a:extLst>
          </p:cNvPr>
          <p:cNvGrpSpPr/>
          <p:nvPr/>
        </p:nvGrpSpPr>
        <p:grpSpPr>
          <a:xfrm>
            <a:off x="8346365" y="5297619"/>
            <a:ext cx="827850" cy="836775"/>
            <a:chOff x="8731657" y="5297619"/>
            <a:chExt cx="827850" cy="836775"/>
          </a:xfrm>
        </p:grpSpPr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93154" y="5297619"/>
              <a:ext cx="704857" cy="630527"/>
            </a:xfrm>
            <a:prstGeom prst="rect">
              <a:avLst/>
            </a:prstGeom>
          </p:spPr>
        </p:pic>
        <p:cxnSp>
          <p:nvCxnSpPr>
            <p:cNvPr id="56" name="Straight Connector 55"/>
            <p:cNvCxnSpPr/>
            <p:nvPr/>
          </p:nvCxnSpPr>
          <p:spPr>
            <a:xfrm>
              <a:off x="8731657" y="6134394"/>
              <a:ext cx="82785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/>
          <p:nvPr/>
        </p:nvGrpSpPr>
        <p:grpSpPr>
          <a:xfrm>
            <a:off x="3719279" y="4969239"/>
            <a:ext cx="3336836" cy="1165155"/>
            <a:chOff x="6208816" y="4969239"/>
            <a:chExt cx="3336836" cy="1165155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F5774D6-A8AA-C041-B4F3-8A6FF316B3D3}"/>
                </a:ext>
              </a:extLst>
            </p:cNvPr>
            <p:cNvCxnSpPr>
              <a:cxnSpLocks/>
            </p:cNvCxnSpPr>
            <p:nvPr/>
          </p:nvCxnSpPr>
          <p:spPr>
            <a:xfrm>
              <a:off x="6208816" y="6134394"/>
              <a:ext cx="3336836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2" name="Imatge 2" descr="Imatge que conté interior, paret, pis, sala&#10;&#10;Descripció generada automàticament">
              <a:extLst>
                <a:ext uri="{FF2B5EF4-FFF2-40B4-BE49-F238E27FC236}">
                  <a16:creationId xmlns:a16="http://schemas.microsoft.com/office/drawing/2014/main" id="{4E1D0E59-C6BD-CAD9-4B43-BB0D48EEC6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695804" y="4969239"/>
              <a:ext cx="2362860" cy="1104684"/>
            </a:xfrm>
            <a:prstGeom prst="rect">
              <a:avLst/>
            </a:prstGeom>
          </p:spPr>
        </p:pic>
      </p:grpSp>
      <p:grpSp>
        <p:nvGrpSpPr>
          <p:cNvPr id="33" name="Group 32"/>
          <p:cNvGrpSpPr/>
          <p:nvPr/>
        </p:nvGrpSpPr>
        <p:grpSpPr>
          <a:xfrm>
            <a:off x="2013829" y="5294954"/>
            <a:ext cx="1005892" cy="839440"/>
            <a:chOff x="1553401" y="5294954"/>
            <a:chExt cx="1005892" cy="839440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1675530" y="6134394"/>
              <a:ext cx="76163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Group 34"/>
            <p:cNvGrpSpPr/>
            <p:nvPr/>
          </p:nvGrpSpPr>
          <p:grpSpPr>
            <a:xfrm>
              <a:off x="1553401" y="5294954"/>
              <a:ext cx="1005892" cy="718743"/>
              <a:chOff x="4890374" y="5724275"/>
              <a:chExt cx="905568" cy="647058"/>
            </a:xfrm>
          </p:grpSpPr>
          <p:pic>
            <p:nvPicPr>
              <p:cNvPr id="36" name="Picture 35"/>
              <p:cNvPicPr>
                <a:picLocks noChangeAspect="1"/>
              </p:cNvPicPr>
              <p:nvPr/>
            </p:nvPicPr>
            <p:blipFill>
              <a:blip r:embed="rId5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24047" y="5724276"/>
                <a:ext cx="471895" cy="471895"/>
              </a:xfrm>
              <a:prstGeom prst="rect">
                <a:avLst/>
              </a:prstGeom>
            </p:spPr>
          </p:pic>
          <p:pic>
            <p:nvPicPr>
              <p:cNvPr id="37" name="Picture 36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4890374" y="5724275"/>
                <a:ext cx="475200" cy="475200"/>
              </a:xfrm>
              <a:prstGeom prst="rect">
                <a:avLst/>
              </a:prstGeom>
            </p:spPr>
          </p:pic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6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5482334" y="6172179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A7B571C-A5C1-E94B-B1D8-5A521AEA9FB8}"/>
              </a:ext>
            </a:extLst>
          </p:cNvPr>
          <p:cNvGrpSpPr/>
          <p:nvPr/>
        </p:nvGrpSpPr>
        <p:grpSpPr>
          <a:xfrm>
            <a:off x="6967160" y="5314368"/>
            <a:ext cx="1081168" cy="820026"/>
            <a:chOff x="5132366" y="5314368"/>
            <a:chExt cx="1081168" cy="820026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3A457E7-41B7-654A-A7A6-5531944CCA91}"/>
                </a:ext>
              </a:extLst>
            </p:cNvPr>
            <p:cNvCxnSpPr>
              <a:cxnSpLocks/>
            </p:cNvCxnSpPr>
            <p:nvPr/>
          </p:nvCxnSpPr>
          <p:spPr>
            <a:xfrm>
              <a:off x="5361469" y="6134394"/>
              <a:ext cx="543009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0BDE473-9898-8145-BF1B-C920C68CE3B8}"/>
                </a:ext>
              </a:extLst>
            </p:cNvPr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123CCC58-87F2-0944-8F64-ADC844B237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55" name="Picture 54">
                <a:extLst>
                  <a:ext uri="{FF2B5EF4-FFF2-40B4-BE49-F238E27FC236}">
                    <a16:creationId xmlns:a16="http://schemas.microsoft.com/office/drawing/2014/main" id="{6DCA8753-0D4A-D84C-BCBD-19F06159B9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2C0B3943-426A-F941-9905-0DFCDC367B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834D7AB1-294D-4649-B255-881D3C5DF739}"/>
              </a:ext>
            </a:extLst>
          </p:cNvPr>
          <p:cNvSpPr/>
          <p:nvPr/>
        </p:nvSpPr>
        <p:spPr>
          <a:xfrm>
            <a:off x="0" y="917815"/>
            <a:ext cx="1132514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2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7124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89571" y="6236665"/>
            <a:ext cx="10326029" cy="373523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ca-ES" sz="2200" dirty="0">
                <a:latin typeface="Calibri" charset="0"/>
                <a:ea typeface="Calibri" charset="0"/>
                <a:cs typeface="Calibri" charset="0"/>
              </a:rPr>
              <a:t>A LA PLANTA 3 A L’ESQUERRA DE LES </a:t>
            </a:r>
            <a:r>
              <a:rPr lang="ca-ES" sz="2200" dirty="0">
                <a:latin typeface="Calibri" charset="0"/>
                <a:cs typeface="Calibri" charset="0"/>
              </a:rPr>
              <a:t>ESCALES HI HA LA SALA </a:t>
            </a:r>
            <a:r>
              <a:rPr lang="ca-ES" sz="2200" dirty="0">
                <a:latin typeface="Calibri" charset="0"/>
                <a:ea typeface="Calibri" charset="0"/>
                <a:cs typeface="Calibri" charset="0"/>
              </a:rPr>
              <a:t>M. DEL SANTS OLIVER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28" name="Rectangle 27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es-ES_tradnl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SALA MIQUEL DELS SANTS OLIVER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710E60B-124A-E140-8A5B-33997B5F4616}"/>
              </a:ext>
            </a:extLst>
          </p:cNvPr>
          <p:cNvGrpSpPr/>
          <p:nvPr/>
        </p:nvGrpSpPr>
        <p:grpSpPr>
          <a:xfrm>
            <a:off x="1188033" y="5267704"/>
            <a:ext cx="1112405" cy="866690"/>
            <a:chOff x="2134642" y="5267704"/>
            <a:chExt cx="1112405" cy="866690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351950CA-B317-5F48-8C1F-AB547015FF1C}"/>
                </a:ext>
              </a:extLst>
            </p:cNvPr>
            <p:cNvCxnSpPr/>
            <p:nvPr/>
          </p:nvCxnSpPr>
          <p:spPr>
            <a:xfrm>
              <a:off x="2167983" y="6134394"/>
              <a:ext cx="107906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C4F65DEE-4735-7B45-982B-6B9B8AF47014}"/>
                </a:ext>
              </a:extLst>
            </p:cNvPr>
            <p:cNvGrpSpPr/>
            <p:nvPr/>
          </p:nvGrpSpPr>
          <p:grpSpPr>
            <a:xfrm>
              <a:off x="2134642" y="5267704"/>
              <a:ext cx="951685" cy="709116"/>
              <a:chOff x="3555093" y="1228320"/>
              <a:chExt cx="707159" cy="526916"/>
            </a:xfrm>
          </p:grpSpPr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C8C8877E-414F-F04A-811C-33970DF729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35336" y="1228320"/>
                <a:ext cx="526916" cy="526916"/>
              </a:xfrm>
              <a:prstGeom prst="rect">
                <a:avLst/>
              </a:prstGeom>
            </p:spPr>
          </p:pic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272D5211-309F-B144-A9ED-9EE2B92890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555093" y="1270774"/>
                <a:ext cx="137740" cy="137740"/>
              </a:xfrm>
              <a:prstGeom prst="rect">
                <a:avLst/>
              </a:prstGeom>
            </p:spPr>
          </p:pic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764A0ADB-EC62-074B-BA87-ADCF0B420246}"/>
                  </a:ext>
                </a:extLst>
              </p:cNvPr>
              <p:cNvSpPr/>
              <p:nvPr/>
            </p:nvSpPr>
            <p:spPr>
              <a:xfrm>
                <a:off x="3729228" y="1290319"/>
                <a:ext cx="530105" cy="93626"/>
              </a:xfrm>
              <a:prstGeom prst="roundRect">
                <a:avLst/>
              </a:prstGeom>
              <a:noFill/>
              <a:ln w="19050" cap="rnd">
                <a:solidFill>
                  <a:srgbClr val="B44800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</p:grp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F5774D6-A8AA-C041-B4F3-8A6FF316B3D3}"/>
              </a:ext>
            </a:extLst>
          </p:cNvPr>
          <p:cNvCxnSpPr>
            <a:cxnSpLocks/>
          </p:cNvCxnSpPr>
          <p:nvPr/>
        </p:nvCxnSpPr>
        <p:spPr>
          <a:xfrm>
            <a:off x="6957389" y="6134394"/>
            <a:ext cx="308531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0" y="917815"/>
            <a:ext cx="1132514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3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65D8BD0-9448-2448-BF8F-86362F97857E}"/>
              </a:ext>
            </a:extLst>
          </p:cNvPr>
          <p:cNvGrpSpPr/>
          <p:nvPr/>
        </p:nvGrpSpPr>
        <p:grpSpPr>
          <a:xfrm>
            <a:off x="4884496" y="5344741"/>
            <a:ext cx="946321" cy="789653"/>
            <a:chOff x="5983163" y="5344741"/>
            <a:chExt cx="946321" cy="789653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B9C75707-7844-E74B-8371-0AF730427B80}"/>
                </a:ext>
              </a:extLst>
            </p:cNvPr>
            <p:cNvCxnSpPr>
              <a:cxnSpLocks/>
            </p:cNvCxnSpPr>
            <p:nvPr/>
          </p:nvCxnSpPr>
          <p:spPr>
            <a:xfrm>
              <a:off x="5983163" y="6134394"/>
              <a:ext cx="94632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5FDE63A3-1B82-7A44-8DE8-8339F55397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87034" y="5344741"/>
              <a:ext cx="738579" cy="552491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A7B571C-A5C1-E94B-B1D8-5A521AEA9FB8}"/>
              </a:ext>
            </a:extLst>
          </p:cNvPr>
          <p:cNvGrpSpPr/>
          <p:nvPr/>
        </p:nvGrpSpPr>
        <p:grpSpPr>
          <a:xfrm>
            <a:off x="5708308" y="5314368"/>
            <a:ext cx="1081168" cy="820026"/>
            <a:chOff x="5132366" y="5314368"/>
            <a:chExt cx="1081168" cy="820026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3A457E7-41B7-654A-A7A6-5531944CCA91}"/>
                </a:ext>
              </a:extLst>
            </p:cNvPr>
            <p:cNvCxnSpPr>
              <a:cxnSpLocks/>
            </p:cNvCxnSpPr>
            <p:nvPr/>
          </p:nvCxnSpPr>
          <p:spPr>
            <a:xfrm>
              <a:off x="5361469" y="6134394"/>
              <a:ext cx="543009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80BDE473-9898-8145-BF1B-C920C68CE3B8}"/>
                </a:ext>
              </a:extLst>
            </p:cNvPr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56" name="Picture 55">
                <a:extLst>
                  <a:ext uri="{FF2B5EF4-FFF2-40B4-BE49-F238E27FC236}">
                    <a16:creationId xmlns:a16="http://schemas.microsoft.com/office/drawing/2014/main" id="{123CCC58-87F2-0944-8F64-ADC844B237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57" name="Picture 56">
                <a:extLst>
                  <a:ext uri="{FF2B5EF4-FFF2-40B4-BE49-F238E27FC236}">
                    <a16:creationId xmlns:a16="http://schemas.microsoft.com/office/drawing/2014/main" id="{6DCA8753-0D4A-D84C-BCBD-19F06159B9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2C0B3943-426A-F941-9905-0DFCDC367B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59" name="Group 58"/>
          <p:cNvGrpSpPr/>
          <p:nvPr/>
        </p:nvGrpSpPr>
        <p:grpSpPr>
          <a:xfrm>
            <a:off x="2736829" y="5294954"/>
            <a:ext cx="1282950" cy="839440"/>
            <a:chOff x="2118873" y="5294954"/>
            <a:chExt cx="1282950" cy="839440"/>
          </a:xfrm>
        </p:grpSpPr>
        <p:cxnSp>
          <p:nvCxnSpPr>
            <p:cNvPr id="60" name="Straight Connector 59"/>
            <p:cNvCxnSpPr/>
            <p:nvPr/>
          </p:nvCxnSpPr>
          <p:spPr>
            <a:xfrm>
              <a:off x="2118873" y="6134394"/>
              <a:ext cx="128295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" name="Group 60"/>
            <p:cNvGrpSpPr/>
            <p:nvPr/>
          </p:nvGrpSpPr>
          <p:grpSpPr>
            <a:xfrm flipH="1">
              <a:off x="2305703" y="5294954"/>
              <a:ext cx="1004400" cy="718743"/>
              <a:chOff x="4890374" y="5724275"/>
              <a:chExt cx="905568" cy="647058"/>
            </a:xfrm>
          </p:grpSpPr>
          <p:pic>
            <p:nvPicPr>
              <p:cNvPr id="68" name="Picture 67"/>
              <p:cNvPicPr>
                <a:picLocks noChangeAspect="1"/>
              </p:cNvPicPr>
              <p:nvPr/>
            </p:nvPicPr>
            <p:blipFill>
              <a:blip r:embed="rId7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24047" y="5724276"/>
                <a:ext cx="471895" cy="471895"/>
              </a:xfrm>
              <a:prstGeom prst="rect">
                <a:avLst/>
              </a:prstGeom>
            </p:spPr>
          </p:pic>
          <p:pic>
            <p:nvPicPr>
              <p:cNvPr id="69" name="Picture 68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4890374" y="5724275"/>
                <a:ext cx="475200" cy="475200"/>
              </a:xfrm>
              <a:prstGeom prst="rect">
                <a:avLst/>
              </a:prstGeom>
            </p:spPr>
          </p:pic>
          <p:pic>
            <p:nvPicPr>
              <p:cNvPr id="70" name="Picture 69"/>
              <p:cNvPicPr>
                <a:picLocks noChangeAspect="1"/>
              </p:cNvPicPr>
              <p:nvPr/>
            </p:nvPicPr>
            <p:blipFill>
              <a:blip r:embed="rId8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5482334" y="6172179"/>
                <a:ext cx="199154" cy="199154"/>
              </a:xfrm>
              <a:prstGeom prst="rect">
                <a:avLst/>
              </a:prstGeom>
            </p:spPr>
          </p:pic>
        </p:grp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5E2811B5-31F0-3241-9254-A0678FD29BD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2432" y="271825"/>
            <a:ext cx="6145200" cy="433493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0135375-8360-3640-A84E-84AFE827AC1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01695" y="4969239"/>
            <a:ext cx="2174400" cy="1104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3705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tge 3" descr="Imatge que conté pis, interior, de fusta, fusta&#10;&#10;Descripció generada automàticament">
            <a:extLst>
              <a:ext uri="{FF2B5EF4-FFF2-40B4-BE49-F238E27FC236}">
                <a16:creationId xmlns:a16="http://schemas.microsoft.com/office/drawing/2014/main" id="{0C939806-6952-D45B-0890-0285205C861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2432" y="271825"/>
            <a:ext cx="6144442" cy="4334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9571" y="6236665"/>
            <a:ext cx="10326029" cy="373523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ca-ES" sz="2200" spc="50" dirty="0">
                <a:latin typeface="Calibri" charset="0"/>
                <a:ea typeface="Calibri" charset="0"/>
                <a:cs typeface="Calibri" charset="0"/>
              </a:rPr>
              <a:t>DAVANT DE LES </a:t>
            </a:r>
            <a:r>
              <a:rPr lang="ca-ES" sz="2200" spc="50" dirty="0">
                <a:latin typeface="Calibri" charset="0"/>
                <a:cs typeface="Calibri" charset="0"/>
              </a:rPr>
              <a:t>ESCALES HI HA LA </a:t>
            </a:r>
            <a:r>
              <a:rPr lang="ca-ES" sz="2200" spc="50" dirty="0">
                <a:latin typeface="Calibri" charset="0"/>
                <a:ea typeface="Calibri" charset="0"/>
                <a:cs typeface="Calibri" charset="0"/>
              </a:rPr>
              <a:t>SALA GEORGES BERNANOS 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28" name="Rectangle 27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es-ES_tradnl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SALA GEORGES BERNANOS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1694045" y="5114940"/>
            <a:ext cx="976205" cy="1019454"/>
            <a:chOff x="2265287" y="5114940"/>
            <a:chExt cx="976205" cy="1019454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2265287" y="6134394"/>
              <a:ext cx="976205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53645BF-CCA2-9C40-865C-34B5EDE60361}"/>
                </a:ext>
              </a:extLst>
            </p:cNvPr>
            <p:cNvGrpSpPr/>
            <p:nvPr/>
          </p:nvGrpSpPr>
          <p:grpSpPr>
            <a:xfrm rot="16200000">
              <a:off x="2318910" y="5357031"/>
              <a:ext cx="915899" cy="431717"/>
              <a:chOff x="7757785" y="5886192"/>
              <a:chExt cx="508365" cy="239621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4B663E15-5102-194E-BA49-2889E127D71C}"/>
                  </a:ext>
                </a:extLst>
              </p:cNvPr>
              <p:cNvSpPr/>
              <p:nvPr/>
            </p:nvSpPr>
            <p:spPr>
              <a:xfrm>
                <a:off x="7757785" y="5886192"/>
                <a:ext cx="239621" cy="23962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0FF778D2-8018-254A-ACD4-739BE0310264}"/>
                  </a:ext>
                </a:extLst>
              </p:cNvPr>
              <p:cNvSpPr/>
              <p:nvPr/>
            </p:nvSpPr>
            <p:spPr>
              <a:xfrm>
                <a:off x="8026529" y="5886192"/>
                <a:ext cx="239621" cy="239621"/>
              </a:xfrm>
              <a:prstGeom prst="ellipse">
                <a:avLst/>
              </a:prstGeom>
              <a:solidFill>
                <a:srgbClr val="B448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5790410" y="4969239"/>
            <a:ext cx="3161944" cy="1165155"/>
            <a:chOff x="6050422" y="4969239"/>
            <a:chExt cx="3161944" cy="1165155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F5774D6-A8AA-C041-B4F3-8A6FF316B3D3}"/>
                </a:ext>
              </a:extLst>
            </p:cNvPr>
            <p:cNvCxnSpPr>
              <a:cxnSpLocks/>
            </p:cNvCxnSpPr>
            <p:nvPr/>
          </p:nvCxnSpPr>
          <p:spPr>
            <a:xfrm>
              <a:off x="6050422" y="6134394"/>
              <a:ext cx="316194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7" name="Imatge 3" descr="Imatge que conté pis, interior, de fusta, fusta&#10;&#10;Descripció generada automàticament">
              <a:extLst>
                <a:ext uri="{FF2B5EF4-FFF2-40B4-BE49-F238E27FC236}">
                  <a16:creationId xmlns:a16="http://schemas.microsoft.com/office/drawing/2014/main" id="{0C939806-6952-D45B-0890-0285205C86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643194" y="4969239"/>
              <a:ext cx="1976400" cy="1105142"/>
            </a:xfrm>
            <a:prstGeom prst="rect">
              <a:avLst/>
            </a:prstGeom>
          </p:spPr>
        </p:pic>
      </p:grpSp>
      <p:sp>
        <p:nvSpPr>
          <p:cNvPr id="38" name="Rectangle 37"/>
          <p:cNvSpPr/>
          <p:nvPr/>
        </p:nvSpPr>
        <p:spPr>
          <a:xfrm>
            <a:off x="0" y="917815"/>
            <a:ext cx="1132514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3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D15989B-33CF-564C-B73E-320543C67CAE}"/>
              </a:ext>
            </a:extLst>
          </p:cNvPr>
          <p:cNvGrpSpPr/>
          <p:nvPr/>
        </p:nvGrpSpPr>
        <p:grpSpPr>
          <a:xfrm>
            <a:off x="3639413" y="5344741"/>
            <a:ext cx="946321" cy="789653"/>
            <a:chOff x="5983163" y="5344741"/>
            <a:chExt cx="946321" cy="789653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B6E9D768-89EF-694C-9397-9400FF1148DF}"/>
                </a:ext>
              </a:extLst>
            </p:cNvPr>
            <p:cNvCxnSpPr>
              <a:cxnSpLocks/>
            </p:cNvCxnSpPr>
            <p:nvPr/>
          </p:nvCxnSpPr>
          <p:spPr>
            <a:xfrm>
              <a:off x="5983163" y="6134394"/>
              <a:ext cx="94632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23FF1300-4BE7-2049-8D5E-3E2A6FF788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53581" y="5344741"/>
              <a:ext cx="738579" cy="552491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0A5FB58-A0FC-C443-8CB0-25E74E0D2DDA}"/>
              </a:ext>
            </a:extLst>
          </p:cNvPr>
          <p:cNvGrpSpPr/>
          <p:nvPr/>
        </p:nvGrpSpPr>
        <p:grpSpPr>
          <a:xfrm>
            <a:off x="4499530" y="5314368"/>
            <a:ext cx="1081168" cy="820026"/>
            <a:chOff x="5132366" y="5314368"/>
            <a:chExt cx="1081168" cy="820026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2E2F3741-21B5-3241-9032-AC344473E50B}"/>
                </a:ext>
              </a:extLst>
            </p:cNvPr>
            <p:cNvCxnSpPr>
              <a:cxnSpLocks/>
            </p:cNvCxnSpPr>
            <p:nvPr/>
          </p:nvCxnSpPr>
          <p:spPr>
            <a:xfrm>
              <a:off x="5328016" y="6134394"/>
              <a:ext cx="651016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963C92DE-845F-0C45-A917-21FE193A3F84}"/>
                </a:ext>
              </a:extLst>
            </p:cNvPr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CAFE75B2-E015-0F47-A48E-A11E7F48D0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4092F8E3-A498-2F4B-B994-FF5210E44E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C12A3CE1-47A2-D640-81AB-706D66E30E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0595756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tge 2" descr="Imatge que conté paret, interior, pis, mobiliari&#10;&#10;Descripció generada automàticament">
            <a:extLst>
              <a:ext uri="{FF2B5EF4-FFF2-40B4-BE49-F238E27FC236}">
                <a16:creationId xmlns:a16="http://schemas.microsoft.com/office/drawing/2014/main" id="{C73F94D1-C661-6BD0-2B37-1878C1A6C2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2432" y="271825"/>
            <a:ext cx="6144442" cy="4334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9571" y="6236665"/>
            <a:ext cx="10326029" cy="373523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ca-ES" sz="2200" spc="50" dirty="0">
                <a:latin typeface="Calibri" charset="0"/>
                <a:ea typeface="Calibri" charset="0"/>
                <a:cs typeface="Calibri" charset="0"/>
              </a:rPr>
              <a:t>AL COSTAT DE LA SALA G. </a:t>
            </a:r>
            <a:r>
              <a:rPr lang="ca-ES" sz="2200" spc="50" dirty="0">
                <a:latin typeface="Calibri" charset="0"/>
                <a:cs typeface="Calibri" charset="0"/>
              </a:rPr>
              <a:t>BERNANOS HI HA LA </a:t>
            </a:r>
            <a:r>
              <a:rPr lang="ca-ES" sz="2200" spc="50" dirty="0">
                <a:latin typeface="Calibri" charset="0"/>
                <a:ea typeface="Calibri" charset="0"/>
                <a:cs typeface="Calibri" charset="0"/>
              </a:rPr>
              <a:t>ZONA RELAXADA 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28" name="Rectangle 27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ca-ES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ZONA RELAXADA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9B6BC1C-3A23-7249-B66B-11F96ADEB9C6}"/>
              </a:ext>
            </a:extLst>
          </p:cNvPr>
          <p:cNvGrpSpPr/>
          <p:nvPr/>
        </p:nvGrpSpPr>
        <p:grpSpPr>
          <a:xfrm>
            <a:off x="5955766" y="5314368"/>
            <a:ext cx="1081168" cy="820026"/>
            <a:chOff x="5132366" y="5314368"/>
            <a:chExt cx="1081168" cy="820026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F2E4487-D0F7-A44C-A138-96B9098E0FE9}"/>
                </a:ext>
              </a:extLst>
            </p:cNvPr>
            <p:cNvCxnSpPr>
              <a:cxnSpLocks/>
            </p:cNvCxnSpPr>
            <p:nvPr/>
          </p:nvCxnSpPr>
          <p:spPr>
            <a:xfrm>
              <a:off x="5210984" y="6134394"/>
              <a:ext cx="605167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1E759B7D-D2E9-4448-8412-BCDB43AD9613}"/>
                </a:ext>
              </a:extLst>
            </p:cNvPr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65" name="Picture 64">
                <a:extLst>
                  <a:ext uri="{FF2B5EF4-FFF2-40B4-BE49-F238E27FC236}">
                    <a16:creationId xmlns:a16="http://schemas.microsoft.com/office/drawing/2014/main" id="{FCEBFE1C-5286-3146-B24B-159B8B0D89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66" name="Picture 65">
                <a:extLst>
                  <a:ext uri="{FF2B5EF4-FFF2-40B4-BE49-F238E27FC236}">
                    <a16:creationId xmlns:a16="http://schemas.microsoft.com/office/drawing/2014/main" id="{39A2A4FC-64CC-AF47-BC5D-074384D61E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67" name="Picture 66">
                <a:extLst>
                  <a:ext uri="{FF2B5EF4-FFF2-40B4-BE49-F238E27FC236}">
                    <a16:creationId xmlns:a16="http://schemas.microsoft.com/office/drawing/2014/main" id="{D1EAB27C-2A69-2A4D-BE18-142E1CB980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23" name="Group 22"/>
          <p:cNvGrpSpPr/>
          <p:nvPr/>
        </p:nvGrpSpPr>
        <p:grpSpPr>
          <a:xfrm>
            <a:off x="7130444" y="5326244"/>
            <a:ext cx="1946423" cy="808150"/>
            <a:chOff x="7816948" y="5326244"/>
            <a:chExt cx="1946423" cy="808150"/>
          </a:xfrm>
        </p:grpSpPr>
        <p:cxnSp>
          <p:nvCxnSpPr>
            <p:cNvPr id="24" name="Straight Connector 23"/>
            <p:cNvCxnSpPr>
              <a:cxnSpLocks/>
            </p:cNvCxnSpPr>
            <p:nvPr/>
          </p:nvCxnSpPr>
          <p:spPr>
            <a:xfrm>
              <a:off x="7816948" y="6134394"/>
              <a:ext cx="1946423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98624" y="5326244"/>
              <a:ext cx="583070" cy="583070"/>
            </a:xfrm>
            <a:prstGeom prst="rect">
              <a:avLst/>
            </a:prstGeom>
          </p:spPr>
        </p:pic>
      </p:grpSp>
      <p:grpSp>
        <p:nvGrpSpPr>
          <p:cNvPr id="32" name="Group 31"/>
          <p:cNvGrpSpPr/>
          <p:nvPr/>
        </p:nvGrpSpPr>
        <p:grpSpPr>
          <a:xfrm>
            <a:off x="1934212" y="5480507"/>
            <a:ext cx="915899" cy="653887"/>
            <a:chOff x="1373159" y="5480507"/>
            <a:chExt cx="915899" cy="653887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1392878" y="6134394"/>
              <a:ext cx="848055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53645BF-CCA2-9C40-865C-34B5EDE60361}"/>
                </a:ext>
              </a:extLst>
            </p:cNvPr>
            <p:cNvGrpSpPr/>
            <p:nvPr/>
          </p:nvGrpSpPr>
          <p:grpSpPr>
            <a:xfrm>
              <a:off x="1373159" y="5480507"/>
              <a:ext cx="915899" cy="431717"/>
              <a:chOff x="7757785" y="5886192"/>
              <a:chExt cx="508365" cy="239621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4B663E15-5102-194E-BA49-2889E127D71C}"/>
                  </a:ext>
                </a:extLst>
              </p:cNvPr>
              <p:cNvSpPr/>
              <p:nvPr/>
            </p:nvSpPr>
            <p:spPr>
              <a:xfrm>
                <a:off x="7757785" y="5886192"/>
                <a:ext cx="239621" cy="239621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0FF778D2-8018-254A-ACD4-739BE0310264}"/>
                  </a:ext>
                </a:extLst>
              </p:cNvPr>
              <p:cNvSpPr/>
              <p:nvPr/>
            </p:nvSpPr>
            <p:spPr>
              <a:xfrm>
                <a:off x="8026529" y="5886192"/>
                <a:ext cx="239621" cy="239621"/>
              </a:xfrm>
              <a:prstGeom prst="ellipse">
                <a:avLst/>
              </a:prstGeom>
              <a:solidFill>
                <a:srgbClr val="B448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_tradnl"/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3623308" y="4969239"/>
            <a:ext cx="2312519" cy="1165155"/>
            <a:chOff x="3613683" y="4969239"/>
            <a:chExt cx="2312519" cy="1165155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F5774D6-A8AA-C041-B4F3-8A6FF316B3D3}"/>
                </a:ext>
              </a:extLst>
            </p:cNvPr>
            <p:cNvCxnSpPr>
              <a:cxnSpLocks/>
            </p:cNvCxnSpPr>
            <p:nvPr/>
          </p:nvCxnSpPr>
          <p:spPr>
            <a:xfrm>
              <a:off x="3613683" y="6134394"/>
              <a:ext cx="2312519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8" name="Imatge 3" descr="Imatge que conté pis, interior, de fusta, fusta&#10;&#10;Descripció generada automàticament">
              <a:extLst>
                <a:ext uri="{FF2B5EF4-FFF2-40B4-BE49-F238E27FC236}">
                  <a16:creationId xmlns:a16="http://schemas.microsoft.com/office/drawing/2014/main" id="{0C939806-6952-D45B-0890-0285205C86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81742" y="4969239"/>
              <a:ext cx="1976400" cy="1105142"/>
            </a:xfrm>
            <a:prstGeom prst="rect">
              <a:avLst/>
            </a:prstGeom>
          </p:spPr>
        </p:pic>
      </p:grpSp>
      <p:sp>
        <p:nvSpPr>
          <p:cNvPr id="30" name="Rectangle 29"/>
          <p:cNvSpPr/>
          <p:nvPr/>
        </p:nvSpPr>
        <p:spPr>
          <a:xfrm>
            <a:off x="0" y="917815"/>
            <a:ext cx="1132514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3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1188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tge 2" descr="Imatge que conté interior, porta&#10;&#10;Descripció generada automàticament">
            <a:extLst>
              <a:ext uri="{FF2B5EF4-FFF2-40B4-BE49-F238E27FC236}">
                <a16:creationId xmlns:a16="http://schemas.microsoft.com/office/drawing/2014/main" id="{2D13029E-D3FE-8601-0BCE-7466D99993A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2431" y="271825"/>
            <a:ext cx="6144442" cy="4334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89571" y="6236665"/>
            <a:ext cx="10326029" cy="373523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pPr algn="ctr"/>
            <a:r>
              <a:rPr lang="ca-ES" sz="2200" spc="50" dirty="0">
                <a:latin typeface="Calibri" charset="0"/>
                <a:ea typeface="Calibri" charset="0"/>
                <a:cs typeface="Calibri" charset="0"/>
              </a:rPr>
              <a:t>A LA DRETA DE LES </a:t>
            </a:r>
            <a:r>
              <a:rPr lang="ca-ES" sz="2200" spc="50" dirty="0">
                <a:latin typeface="Calibri" charset="0"/>
                <a:cs typeface="Calibri" charset="0"/>
              </a:rPr>
              <a:t>ESCALES HI HA LA SALA </a:t>
            </a:r>
            <a:r>
              <a:rPr lang="ca-ES" sz="2200" spc="50" dirty="0">
                <a:latin typeface="Calibri" charset="0"/>
                <a:ea typeface="Calibri" charset="0"/>
                <a:cs typeface="Calibri" charset="0"/>
              </a:rPr>
              <a:t>JOAN ALCOVER I ELS BANYS 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307905" y="4718106"/>
            <a:ext cx="1007896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/>
          <p:cNvGrpSpPr/>
          <p:nvPr/>
        </p:nvGrpSpPr>
        <p:grpSpPr>
          <a:xfrm>
            <a:off x="524712" y="3130079"/>
            <a:ext cx="3490881" cy="716707"/>
            <a:chOff x="524712" y="3130079"/>
            <a:chExt cx="3490881" cy="716707"/>
          </a:xfrm>
        </p:grpSpPr>
        <p:sp>
          <p:nvSpPr>
            <p:cNvPr id="28" name="Rectangle 27"/>
            <p:cNvSpPr/>
            <p:nvPr/>
          </p:nvSpPr>
          <p:spPr>
            <a:xfrm>
              <a:off x="524712" y="3130079"/>
              <a:ext cx="2666966" cy="716707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r">
                <a:lnSpc>
                  <a:spcPts val="3300"/>
                </a:lnSpc>
              </a:pPr>
              <a:r>
                <a:rPr lang="ca-ES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SALA JOAN ALCOVER </a:t>
              </a:r>
              <a:br>
                <a:rPr lang="ca-ES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</a:br>
              <a:r>
                <a:rPr lang="ca-ES" sz="3300" cap="all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 Light" charset="0"/>
                  <a:ea typeface="Calibri Light" charset="0"/>
                  <a:cs typeface="Calibri Light" charset="0"/>
                </a:rPr>
                <a:t>I BANYS</a:t>
              </a:r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3422965" y="3449951"/>
              <a:ext cx="592628" cy="0"/>
            </a:xfrm>
            <a:prstGeom prst="straightConnector1">
              <a:avLst/>
            </a:prstGeom>
            <a:ln w="76200" cap="rnd">
              <a:solidFill>
                <a:schemeClr val="bg1">
                  <a:lumMod val="75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A0FBA23-6A1B-8F4F-AE99-DD0240748926}"/>
              </a:ext>
            </a:extLst>
          </p:cNvPr>
          <p:cNvGrpSpPr/>
          <p:nvPr/>
        </p:nvGrpSpPr>
        <p:grpSpPr>
          <a:xfrm>
            <a:off x="8760175" y="5297619"/>
            <a:ext cx="827850" cy="836775"/>
            <a:chOff x="8731657" y="5297619"/>
            <a:chExt cx="827850" cy="836775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93154" y="5297619"/>
              <a:ext cx="704857" cy="630527"/>
            </a:xfrm>
            <a:prstGeom prst="rect">
              <a:avLst/>
            </a:prstGeom>
          </p:spPr>
        </p:pic>
        <p:cxnSp>
          <p:nvCxnSpPr>
            <p:cNvPr id="34" name="Straight Connector 33"/>
            <p:cNvCxnSpPr/>
            <p:nvPr/>
          </p:nvCxnSpPr>
          <p:spPr>
            <a:xfrm>
              <a:off x="8731657" y="6134394"/>
              <a:ext cx="827850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/>
          <p:cNvGrpSpPr/>
          <p:nvPr/>
        </p:nvGrpSpPr>
        <p:grpSpPr>
          <a:xfrm>
            <a:off x="5627036" y="4969239"/>
            <a:ext cx="2473111" cy="1165155"/>
            <a:chOff x="5655911" y="4969239"/>
            <a:chExt cx="2473111" cy="1165155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4D2523E5-2D10-8E4B-9802-B5B89F4804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55911" y="4969239"/>
              <a:ext cx="2471360" cy="1104685"/>
            </a:xfrm>
            <a:prstGeom prst="rect">
              <a:avLst/>
            </a:prstGeom>
          </p:spPr>
        </p:pic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3F5774D6-A8AA-C041-B4F3-8A6FF316B3D3}"/>
                </a:ext>
              </a:extLst>
            </p:cNvPr>
            <p:cNvCxnSpPr>
              <a:cxnSpLocks/>
            </p:cNvCxnSpPr>
            <p:nvPr/>
          </p:nvCxnSpPr>
          <p:spPr>
            <a:xfrm>
              <a:off x="5655911" y="6134394"/>
              <a:ext cx="247311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Rectangle 37"/>
          <p:cNvSpPr/>
          <p:nvPr/>
        </p:nvSpPr>
        <p:spPr>
          <a:xfrm>
            <a:off x="0" y="917815"/>
            <a:ext cx="1132514" cy="27275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72000" tIns="36000" rIns="72000" bIns="36000">
            <a:spAutoFit/>
          </a:bodyPr>
          <a:lstStyle/>
          <a:p>
            <a:pPr marL="288000"/>
            <a:r>
              <a:rPr lang="en-US" sz="1300" cap="all" spc="50">
                <a:solidFill>
                  <a:schemeClr val="tx1">
                    <a:lumMod val="65000"/>
                    <a:lumOff val="3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Planta 3</a:t>
            </a:r>
            <a:endParaRPr lang="es-ES_tradnl" sz="1300" cap="all" spc="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1615907" y="5294954"/>
            <a:ext cx="1005892" cy="839440"/>
            <a:chOff x="1553401" y="5294954"/>
            <a:chExt cx="1005892" cy="839440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1675530" y="6134394"/>
              <a:ext cx="761634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 40"/>
            <p:cNvGrpSpPr/>
            <p:nvPr/>
          </p:nvGrpSpPr>
          <p:grpSpPr>
            <a:xfrm>
              <a:off x="1553401" y="5294954"/>
              <a:ext cx="1005892" cy="718743"/>
              <a:chOff x="4890374" y="5724275"/>
              <a:chExt cx="905568" cy="647058"/>
            </a:xfrm>
          </p:grpSpPr>
          <p:pic>
            <p:nvPicPr>
              <p:cNvPr id="42" name="Picture 41"/>
              <p:cNvPicPr>
                <a:picLocks noChangeAspect="1"/>
              </p:cNvPicPr>
              <p:nvPr/>
            </p:nvPicPr>
            <p:blipFill>
              <a:blip r:embed="rId5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24047" y="5724276"/>
                <a:ext cx="471895" cy="471895"/>
              </a:xfrm>
              <a:prstGeom prst="rect">
                <a:avLst/>
              </a:prstGeom>
            </p:spPr>
          </p:pic>
          <p:pic>
            <p:nvPicPr>
              <p:cNvPr id="43" name="Picture 42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4890374" y="5724275"/>
                <a:ext cx="475200" cy="475200"/>
              </a:xfrm>
              <a:prstGeom prst="rect">
                <a:avLst/>
              </a:prstGeom>
            </p:spPr>
          </p:pic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6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5482334" y="6172179"/>
                <a:ext cx="199154" cy="199154"/>
              </a:xfrm>
              <a:prstGeom prst="rect">
                <a:avLst/>
              </a:prstGeom>
            </p:spPr>
          </p:pic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2A09178-05FE-CD46-89CE-CC2FF44AD0EA}"/>
              </a:ext>
            </a:extLst>
          </p:cNvPr>
          <p:cNvGrpSpPr/>
          <p:nvPr/>
        </p:nvGrpSpPr>
        <p:grpSpPr>
          <a:xfrm>
            <a:off x="3445267" y="5344741"/>
            <a:ext cx="946321" cy="789653"/>
            <a:chOff x="5983163" y="5344741"/>
            <a:chExt cx="946321" cy="789653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1512F59-7ACA-6C4D-9478-15F61E5E311B}"/>
                </a:ext>
              </a:extLst>
            </p:cNvPr>
            <p:cNvCxnSpPr>
              <a:cxnSpLocks/>
            </p:cNvCxnSpPr>
            <p:nvPr/>
          </p:nvCxnSpPr>
          <p:spPr>
            <a:xfrm>
              <a:off x="5983163" y="6134394"/>
              <a:ext cx="94632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49EA4F7A-984F-6E41-9346-370E2B334E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53581" y="5344741"/>
              <a:ext cx="738579" cy="552491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DC5C4D8-29B1-2B44-A9DF-FF92D20C658E}"/>
              </a:ext>
            </a:extLst>
          </p:cNvPr>
          <p:cNvGrpSpPr/>
          <p:nvPr/>
        </p:nvGrpSpPr>
        <p:grpSpPr>
          <a:xfrm>
            <a:off x="4305384" y="5314368"/>
            <a:ext cx="1081168" cy="820026"/>
            <a:chOff x="5132366" y="5314368"/>
            <a:chExt cx="1081168" cy="820026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F83F0213-45AD-9B4F-A947-E6441948A8A5}"/>
                </a:ext>
              </a:extLst>
            </p:cNvPr>
            <p:cNvCxnSpPr>
              <a:cxnSpLocks/>
            </p:cNvCxnSpPr>
            <p:nvPr/>
          </p:nvCxnSpPr>
          <p:spPr>
            <a:xfrm>
              <a:off x="5328016" y="6134394"/>
              <a:ext cx="651016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A52CFCF0-3D5A-7B4A-806E-B64CEEF4312B}"/>
                </a:ext>
              </a:extLst>
            </p:cNvPr>
            <p:cNvGrpSpPr/>
            <p:nvPr/>
          </p:nvGrpSpPr>
          <p:grpSpPr>
            <a:xfrm>
              <a:off x="5132366" y="5314368"/>
              <a:ext cx="1081168" cy="606822"/>
              <a:chOff x="7603987" y="4260259"/>
              <a:chExt cx="851923" cy="478155"/>
            </a:xfrm>
          </p:grpSpPr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id="{CBADC4F7-1FFE-624B-B0DC-BDB19A58EA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603987" y="4260259"/>
                <a:ext cx="851923" cy="478155"/>
              </a:xfrm>
              <a:prstGeom prst="rect">
                <a:avLst/>
              </a:prstGeom>
            </p:spPr>
          </p:pic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A039C064-1121-384B-B56E-CF6A8D2FB4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7735815" y="4289235"/>
                <a:ext cx="199154" cy="199154"/>
              </a:xfrm>
              <a:prstGeom prst="rect">
                <a:avLst/>
              </a:prstGeom>
            </p:spPr>
          </p:pic>
          <p:pic>
            <p:nvPicPr>
              <p:cNvPr id="55" name="Picture 54">
                <a:extLst>
                  <a:ext uri="{FF2B5EF4-FFF2-40B4-BE49-F238E27FC236}">
                    <a16:creationId xmlns:a16="http://schemas.microsoft.com/office/drawing/2014/main" id="{51BAB6C0-CC22-7E49-B099-72EA032A60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5400000">
                <a:off x="8134000" y="4289235"/>
                <a:ext cx="199154" cy="19915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8809211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92964" y="861766"/>
            <a:ext cx="10093911" cy="60030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6" name="Rectangle 5"/>
          <p:cNvSpPr/>
          <p:nvPr/>
        </p:nvSpPr>
        <p:spPr>
          <a:xfrm>
            <a:off x="1514707" y="240101"/>
            <a:ext cx="8872166" cy="382781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ts val="2800"/>
              </a:lnSpc>
            </a:pPr>
            <a:r>
              <a:rPr lang="ca-ES" sz="2000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PLÀNOL / </a:t>
            </a:r>
            <a:r>
              <a:rPr lang="ca-ES" sz="2000" cap="all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caixaforum</a:t>
            </a:r>
            <a:r>
              <a:rPr lang="ca-ES" sz="2000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 PALMA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9344025" y="6448333"/>
            <a:ext cx="1042848" cy="283022"/>
            <a:chOff x="9344025" y="6448333"/>
            <a:chExt cx="1042848" cy="283022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A1B81C03-FFB9-5543-A983-04F230AFA7DE}"/>
                </a:ext>
              </a:extLst>
            </p:cNvPr>
            <p:cNvSpPr/>
            <p:nvPr/>
          </p:nvSpPr>
          <p:spPr>
            <a:xfrm>
              <a:off x="9503628" y="6451508"/>
              <a:ext cx="883245" cy="279847"/>
            </a:xfrm>
            <a:prstGeom prst="rect">
              <a:avLst/>
            </a:prstGeom>
          </p:spPr>
          <p:txBody>
            <a:bodyPr wrap="square" lIns="0" tIns="0" rIns="0" bIns="0" anchor="t">
              <a:noAutofit/>
            </a:bodyPr>
            <a:lstStyle/>
            <a:p>
              <a:pPr>
                <a:lnSpc>
                  <a:spcPts val="900"/>
                </a:lnSpc>
              </a:pPr>
              <a:r>
                <a:rPr lang="ca-ES" sz="1000" b="1" cap="all" dirty="0">
                  <a:latin typeface="Calibri Light" charset="0"/>
                  <a:ea typeface="Calibri Light" charset="0"/>
                  <a:cs typeface="Calibri Light" charset="0"/>
                </a:rPr>
                <a:t>ESPAI NO ACCESSIBLE </a:t>
              </a:r>
              <a:br>
                <a:rPr lang="ca-ES" sz="1000" b="1" cap="all" dirty="0">
                  <a:latin typeface="Calibri Light" charset="0"/>
                  <a:ea typeface="Calibri Light" charset="0"/>
                  <a:cs typeface="Calibri Light" charset="0"/>
                </a:rPr>
              </a:br>
              <a:r>
                <a:rPr lang="ca-ES" sz="1000" b="1" cap="all" dirty="0">
                  <a:latin typeface="Calibri Light" charset="0"/>
                  <a:ea typeface="Calibri Light" charset="0"/>
                  <a:cs typeface="Calibri Light" charset="0"/>
                </a:rPr>
                <a:t>AL PÚBLIC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344025" y="6448333"/>
              <a:ext cx="107447" cy="107447"/>
            </a:xfrm>
            <a:prstGeom prst="rect">
              <a:avLst/>
            </a:prstGeom>
            <a:solidFill>
              <a:srgbClr val="F2E4C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936" y="1094906"/>
            <a:ext cx="7139371" cy="471386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4440226" y="5011053"/>
            <a:ext cx="883245" cy="129658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ca-ES" sz="1000" b="1" cap="all" dirty="0">
                <a:latin typeface="Calibri Light" charset="0"/>
                <a:ea typeface="Calibri Light" charset="0"/>
                <a:cs typeface="Calibri Light" charset="0"/>
              </a:rPr>
              <a:t>Vestíbul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4578677" y="3726496"/>
            <a:ext cx="1108620" cy="523200"/>
            <a:chOff x="4861807" y="2130684"/>
            <a:chExt cx="1108620" cy="523200"/>
          </a:xfrm>
        </p:grpSpPr>
        <p:sp>
          <p:nvSpPr>
            <p:cNvPr id="21" name="Rectangle 20"/>
            <p:cNvSpPr/>
            <p:nvPr/>
          </p:nvSpPr>
          <p:spPr>
            <a:xfrm>
              <a:off x="4877701" y="2130684"/>
              <a:ext cx="1092726" cy="279847"/>
            </a:xfrm>
            <a:prstGeom prst="rect">
              <a:avLst/>
            </a:prstGeom>
          </p:spPr>
          <p:txBody>
            <a:bodyPr wrap="square" lIns="0" tIns="0" rIns="0" bIns="0" anchor="t">
              <a:noAutofit/>
            </a:bodyPr>
            <a:lstStyle/>
            <a:p>
              <a:pPr>
                <a:lnSpc>
                  <a:spcPts val="900"/>
                </a:lnSpc>
              </a:pPr>
              <a:r>
                <a:rPr lang="ca-ES" sz="1000" b="1" cap="all" dirty="0">
                  <a:solidFill>
                    <a:srgbClr val="B44800"/>
                  </a:solidFill>
                  <a:latin typeface="Calibri Light" charset="0"/>
                  <a:ea typeface="Calibri Light" charset="0"/>
                  <a:cs typeface="Calibri Light" charset="0"/>
                </a:rPr>
                <a:t>Recepció</a:t>
              </a:r>
              <a:br>
                <a:rPr lang="ca-ES" sz="1000" b="1" cap="all" dirty="0">
                  <a:solidFill>
                    <a:srgbClr val="B44800"/>
                  </a:solidFill>
                  <a:latin typeface="Calibri Light" charset="0"/>
                  <a:ea typeface="Calibri Light" charset="0"/>
                  <a:cs typeface="Calibri Light" charset="0"/>
                </a:rPr>
              </a:br>
              <a:r>
                <a:rPr lang="ca-ES" sz="1000" b="1" cap="all" dirty="0">
                  <a:solidFill>
                    <a:srgbClr val="B44800"/>
                  </a:solidFill>
                  <a:latin typeface="Calibri Light" charset="0"/>
                  <a:ea typeface="Calibri Light" charset="0"/>
                  <a:cs typeface="Calibri Light" charset="0"/>
                </a:rPr>
                <a:t>informació</a:t>
              </a:r>
            </a:p>
          </p:txBody>
        </p:sp>
        <p:sp>
          <p:nvSpPr>
            <p:cNvPr id="22" name="Oval 21"/>
            <p:cNvSpPr/>
            <p:nvPr/>
          </p:nvSpPr>
          <p:spPr>
            <a:xfrm>
              <a:off x="4861807" y="2365580"/>
              <a:ext cx="288304" cy="288304"/>
            </a:xfrm>
            <a:prstGeom prst="ellipse">
              <a:avLst/>
            </a:prstGeom>
            <a:solidFill>
              <a:srgbClr val="B44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C92D2431-F3EE-D141-BBDD-A28175EC94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5917" y="2413818"/>
              <a:ext cx="178636" cy="178636"/>
            </a:xfrm>
            <a:prstGeom prst="rect">
              <a:avLst/>
            </a:prstGeom>
          </p:spPr>
        </p:pic>
      </p:grpSp>
      <p:sp>
        <p:nvSpPr>
          <p:cNvPr id="24" name="Rectangle 23"/>
          <p:cNvSpPr/>
          <p:nvPr/>
        </p:nvSpPr>
        <p:spPr>
          <a:xfrm>
            <a:off x="4431797" y="5619563"/>
            <a:ext cx="883245" cy="2798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ca-ES" sz="1000" b="1" cap="all" dirty="0">
                <a:solidFill>
                  <a:srgbClr val="B44800"/>
                </a:solidFill>
                <a:latin typeface="Calibri Light" charset="0"/>
                <a:ea typeface="Calibri Light" charset="0"/>
                <a:cs typeface="Calibri Light" charset="0"/>
              </a:rPr>
              <a:t>Porta d’entrada</a:t>
            </a:r>
          </a:p>
        </p:txBody>
      </p:sp>
      <p:grpSp>
        <p:nvGrpSpPr>
          <p:cNvPr id="25" name="Group 24"/>
          <p:cNvGrpSpPr/>
          <p:nvPr/>
        </p:nvGrpSpPr>
        <p:grpSpPr>
          <a:xfrm rot="16200000">
            <a:off x="4729267" y="5287902"/>
            <a:ext cx="288304" cy="288304"/>
            <a:chOff x="7315703" y="6285717"/>
            <a:chExt cx="288304" cy="288304"/>
          </a:xfrm>
        </p:grpSpPr>
        <p:sp>
          <p:nvSpPr>
            <p:cNvPr id="26" name="Oval 25"/>
            <p:cNvSpPr/>
            <p:nvPr/>
          </p:nvSpPr>
          <p:spPr>
            <a:xfrm>
              <a:off x="7315703" y="6285717"/>
              <a:ext cx="288304" cy="288304"/>
            </a:xfrm>
            <a:prstGeom prst="ellipse">
              <a:avLst/>
            </a:prstGeom>
            <a:solidFill>
              <a:srgbClr val="B44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529CF6F6-BF41-3346-B9C3-79D4473A8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0441" y="6330455"/>
              <a:ext cx="198826" cy="198826"/>
            </a:xfrm>
            <a:prstGeom prst="rect">
              <a:avLst/>
            </a:prstGeom>
          </p:spPr>
        </p:pic>
      </p:grpSp>
      <p:grpSp>
        <p:nvGrpSpPr>
          <p:cNvPr id="32" name="Group 31"/>
          <p:cNvGrpSpPr/>
          <p:nvPr/>
        </p:nvGrpSpPr>
        <p:grpSpPr>
          <a:xfrm>
            <a:off x="5748014" y="4234210"/>
            <a:ext cx="288304" cy="288304"/>
            <a:chOff x="3017129" y="1937388"/>
            <a:chExt cx="238513" cy="238513"/>
          </a:xfrm>
        </p:grpSpPr>
        <p:sp>
          <p:nvSpPr>
            <p:cNvPr id="33" name="Oval 32"/>
            <p:cNvSpPr/>
            <p:nvPr/>
          </p:nvSpPr>
          <p:spPr>
            <a:xfrm>
              <a:off x="3017129" y="1937388"/>
              <a:ext cx="238513" cy="23851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72358" y="1976745"/>
              <a:ext cx="152249" cy="152249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470C28E-F848-0A4E-8E5D-953EFAFBED27}"/>
              </a:ext>
            </a:extLst>
          </p:cNvPr>
          <p:cNvGrpSpPr/>
          <p:nvPr/>
        </p:nvGrpSpPr>
        <p:grpSpPr>
          <a:xfrm>
            <a:off x="5886580" y="3402266"/>
            <a:ext cx="288304" cy="288304"/>
            <a:chOff x="3369529" y="2915261"/>
            <a:chExt cx="288304" cy="288304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D08B239-28A0-454C-A7FB-D695F897808A}"/>
                </a:ext>
              </a:extLst>
            </p:cNvPr>
            <p:cNvSpPr/>
            <p:nvPr/>
          </p:nvSpPr>
          <p:spPr>
            <a:xfrm>
              <a:off x="3369529" y="2915261"/>
              <a:ext cx="288304" cy="28830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48" name="Picture 22">
              <a:extLst>
                <a:ext uri="{FF2B5EF4-FFF2-40B4-BE49-F238E27FC236}">
                  <a16:creationId xmlns:a16="http://schemas.microsoft.com/office/drawing/2014/main" id="{EA7B601A-950C-5D44-9C93-5AFA4A060D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5195"/>
            <a:stretch/>
          </p:blipFill>
          <p:spPr>
            <a:xfrm>
              <a:off x="3407573" y="2974063"/>
              <a:ext cx="204248" cy="152787"/>
            </a:xfrm>
            <a:prstGeom prst="rect">
              <a:avLst/>
            </a:prstGeom>
          </p:spPr>
        </p:pic>
      </p:grpSp>
      <p:grpSp>
        <p:nvGrpSpPr>
          <p:cNvPr id="51" name="Group 50"/>
          <p:cNvGrpSpPr/>
          <p:nvPr/>
        </p:nvGrpSpPr>
        <p:grpSpPr>
          <a:xfrm>
            <a:off x="4593961" y="4572141"/>
            <a:ext cx="288304" cy="288304"/>
            <a:chOff x="2873411" y="2747639"/>
            <a:chExt cx="238513" cy="238513"/>
          </a:xfrm>
        </p:grpSpPr>
        <p:sp>
          <p:nvSpPr>
            <p:cNvPr id="62" name="Oval 61"/>
            <p:cNvSpPr/>
            <p:nvPr/>
          </p:nvSpPr>
          <p:spPr>
            <a:xfrm>
              <a:off x="2873411" y="2747639"/>
              <a:ext cx="238513" cy="23851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64" name="Picture 63"/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20982"/>
            <a:stretch/>
          </p:blipFill>
          <p:spPr>
            <a:xfrm>
              <a:off x="2900122" y="2765717"/>
              <a:ext cx="168587" cy="213352"/>
            </a:xfrm>
            <a:prstGeom prst="rect">
              <a:avLst/>
            </a:prstGeom>
          </p:spPr>
        </p:pic>
      </p:grpSp>
      <p:sp>
        <p:nvSpPr>
          <p:cNvPr id="65" name="Rectangle 64"/>
          <p:cNvSpPr/>
          <p:nvPr/>
        </p:nvSpPr>
        <p:spPr>
          <a:xfrm>
            <a:off x="5379634" y="2552555"/>
            <a:ext cx="883245" cy="2798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ca-ES" sz="1000" b="1" cap="all" dirty="0">
                <a:latin typeface="Calibri Light" charset="0"/>
                <a:ea typeface="Calibri Light" charset="0"/>
                <a:cs typeface="Calibri Light" charset="0"/>
              </a:rPr>
              <a:t>Sala d’exposicions</a:t>
            </a: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1991F88B-A2C1-FC4A-B45A-681FC67D6861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1746" y="2095092"/>
            <a:ext cx="315220" cy="315220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7470C28E-F848-0A4E-8E5D-953EFAFBED27}"/>
              </a:ext>
            </a:extLst>
          </p:cNvPr>
          <p:cNvGrpSpPr/>
          <p:nvPr/>
        </p:nvGrpSpPr>
        <p:grpSpPr>
          <a:xfrm>
            <a:off x="3676911" y="3720752"/>
            <a:ext cx="288304" cy="288304"/>
            <a:chOff x="3369529" y="2915261"/>
            <a:chExt cx="288304" cy="288304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9D08B239-28A0-454C-A7FB-D695F897808A}"/>
                </a:ext>
              </a:extLst>
            </p:cNvPr>
            <p:cNvSpPr/>
            <p:nvPr/>
          </p:nvSpPr>
          <p:spPr>
            <a:xfrm>
              <a:off x="3369529" y="2915261"/>
              <a:ext cx="288304" cy="28830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69" name="Picture 22">
              <a:extLst>
                <a:ext uri="{FF2B5EF4-FFF2-40B4-BE49-F238E27FC236}">
                  <a16:creationId xmlns:a16="http://schemas.microsoft.com/office/drawing/2014/main" id="{EA7B601A-950C-5D44-9C93-5AFA4A060D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5195"/>
            <a:stretch/>
          </p:blipFill>
          <p:spPr>
            <a:xfrm>
              <a:off x="3407573" y="2974063"/>
              <a:ext cx="204248" cy="152787"/>
            </a:xfrm>
            <a:prstGeom prst="rect">
              <a:avLst/>
            </a:prstGeom>
          </p:spPr>
        </p:pic>
      </p:grpSp>
      <p:sp>
        <p:nvSpPr>
          <p:cNvPr id="71" name="Rectangle 70"/>
          <p:cNvSpPr/>
          <p:nvPr/>
        </p:nvSpPr>
        <p:spPr>
          <a:xfrm>
            <a:off x="5251774" y="5133330"/>
            <a:ext cx="883245" cy="2798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ca-ES" sz="1000" b="1" cap="all" dirty="0" err="1">
                <a:latin typeface="Calibri Light" charset="0"/>
                <a:ea typeface="Calibri Light" charset="0"/>
                <a:cs typeface="Calibri Light" charset="0"/>
              </a:rPr>
              <a:t>BOTIGa</a:t>
            </a:r>
            <a:r>
              <a:rPr lang="ca-ES" sz="1000" b="1" cap="all" dirty="0">
                <a:latin typeface="Calibri Light" charset="0"/>
                <a:ea typeface="Calibri Light" charset="0"/>
                <a:cs typeface="Calibri Light" charset="0"/>
              </a:rPr>
              <a:t>-</a:t>
            </a:r>
            <a:br>
              <a:rPr lang="ca-ES" sz="1000" b="1" cap="all" dirty="0">
                <a:latin typeface="Calibri Light" charset="0"/>
                <a:ea typeface="Calibri Light" charset="0"/>
                <a:cs typeface="Calibri Light" charset="0"/>
              </a:rPr>
            </a:br>
            <a:r>
              <a:rPr lang="ca-ES" sz="1000" b="1" cap="all" dirty="0" err="1">
                <a:latin typeface="Calibri Light" charset="0"/>
                <a:ea typeface="Calibri Light" charset="0"/>
                <a:cs typeface="Calibri Light" charset="0"/>
              </a:rPr>
              <a:t>lLibrerIa</a:t>
            </a:r>
            <a:endParaRPr lang="ca-ES" sz="1000" b="1" cap="all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5537" y="4773171"/>
            <a:ext cx="255720" cy="255720"/>
          </a:xfrm>
          <a:prstGeom prst="rect">
            <a:avLst/>
          </a:prstGeom>
        </p:spPr>
      </p:pic>
      <p:sp>
        <p:nvSpPr>
          <p:cNvPr id="75" name="Rectangle 74"/>
          <p:cNvSpPr/>
          <p:nvPr/>
        </p:nvSpPr>
        <p:spPr>
          <a:xfrm>
            <a:off x="3573526" y="5068588"/>
            <a:ext cx="883245" cy="2798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ca-ES" sz="1000" b="1" cap="all" dirty="0">
                <a:latin typeface="Calibri Light" charset="0"/>
                <a:ea typeface="Calibri Light" charset="0"/>
                <a:cs typeface="Calibri Light" charset="0"/>
              </a:rPr>
              <a:t>Cafeteria</a:t>
            </a: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70AB9825-74D3-8740-A168-9991022AE50B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8106" y="4727245"/>
            <a:ext cx="266400" cy="266400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3443" y="5919260"/>
            <a:ext cx="1878354" cy="829773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37B02323-0B40-D94F-AC5A-3108FD1BC71C}"/>
              </a:ext>
            </a:extLst>
          </p:cNvPr>
          <p:cNvSpPr/>
          <p:nvPr/>
        </p:nvSpPr>
        <p:spPr>
          <a:xfrm>
            <a:off x="3972864" y="3509612"/>
            <a:ext cx="608930" cy="28992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>
              <a:lnSpc>
                <a:spcPts val="900"/>
              </a:lnSpc>
            </a:pPr>
            <a:r>
              <a:rPr lang="ca-ES" sz="1000" b="1" cap="all" dirty="0">
                <a:solidFill>
                  <a:srgbClr val="B44800"/>
                </a:solidFill>
                <a:latin typeface="Calibri Light" charset="0"/>
                <a:ea typeface="Calibri Light" charset="0"/>
                <a:cs typeface="Calibri Light" charset="0"/>
              </a:rPr>
              <a:t>ACCÉS </a:t>
            </a:r>
            <a:br>
              <a:rPr lang="ca-ES" sz="1000" b="1" cap="all" dirty="0">
                <a:solidFill>
                  <a:srgbClr val="B44800"/>
                </a:solidFill>
                <a:latin typeface="Calibri Light" charset="0"/>
                <a:ea typeface="Calibri Light" charset="0"/>
                <a:cs typeface="Calibri Light" charset="0"/>
              </a:rPr>
            </a:br>
            <a:r>
              <a:rPr lang="ca-ES" sz="1000" b="1" cap="all" dirty="0">
                <a:solidFill>
                  <a:srgbClr val="B44800"/>
                </a:solidFill>
                <a:latin typeface="Calibri Light" charset="0"/>
                <a:ea typeface="Calibri Light" charset="0"/>
                <a:cs typeface="Calibri Light" charset="0"/>
              </a:rPr>
              <a:t>A BANYS</a:t>
            </a:r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72CD468F-C353-CC4B-A0BA-B30FDC820B77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898" y="2254126"/>
            <a:ext cx="315220" cy="315220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3155965" y="2932453"/>
            <a:ext cx="883245" cy="627653"/>
            <a:chOff x="3240238" y="2875431"/>
            <a:chExt cx="883245" cy="627653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62D866B-5FC6-7F4B-B59F-9AF73549C280}"/>
                </a:ext>
              </a:extLst>
            </p:cNvPr>
            <p:cNvSpPr/>
            <p:nvPr/>
          </p:nvSpPr>
          <p:spPr>
            <a:xfrm>
              <a:off x="3240238" y="3223237"/>
              <a:ext cx="883245" cy="279847"/>
            </a:xfrm>
            <a:prstGeom prst="rect">
              <a:avLst/>
            </a:prstGeom>
          </p:spPr>
          <p:txBody>
            <a:bodyPr wrap="square" lIns="0" tIns="0" rIns="0" bIns="0" anchor="t">
              <a:noAutofit/>
            </a:bodyPr>
            <a:lstStyle/>
            <a:p>
              <a:pPr algn="ctr">
                <a:lnSpc>
                  <a:spcPts val="900"/>
                </a:lnSpc>
              </a:pPr>
              <a:r>
                <a:rPr lang="es-ES_tradnl" sz="1000" b="1" cap="all" dirty="0">
                  <a:latin typeface="Calibri Light" charset="0"/>
                  <a:ea typeface="Calibri Light" charset="0"/>
                  <a:cs typeface="Calibri Light" charset="0"/>
                </a:rPr>
                <a:t>RESTAURANT</a:t>
              </a:r>
            </a:p>
          </p:txBody>
        </p: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5F6B5344-1F13-034E-9553-B9B04C290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48660" y="2875431"/>
              <a:ext cx="266400" cy="266400"/>
            </a:xfrm>
            <a:prstGeom prst="rect">
              <a:avLst/>
            </a:prstGeom>
          </p:spPr>
        </p:pic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AC0004E2-4EBE-3846-8D75-3E4E2BC3710A}"/>
              </a:ext>
            </a:extLst>
          </p:cNvPr>
          <p:cNvSpPr/>
          <p:nvPr/>
        </p:nvSpPr>
        <p:spPr>
          <a:xfrm>
            <a:off x="5379634" y="3911294"/>
            <a:ext cx="782324" cy="2798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ts val="900"/>
              </a:lnSpc>
            </a:pPr>
            <a:r>
              <a:rPr lang="ca-ES" sz="1000" b="1" cap="all" dirty="0" err="1">
                <a:solidFill>
                  <a:srgbClr val="B44800"/>
                </a:solidFill>
                <a:latin typeface="Calibri Light" charset="0"/>
                <a:ea typeface="Calibri Light" charset="0"/>
                <a:cs typeface="Calibri Light" charset="0"/>
              </a:rPr>
              <a:t>AccÉs</a:t>
            </a:r>
            <a:r>
              <a:rPr lang="ca-ES" sz="1000" b="1" cap="all" dirty="0">
                <a:solidFill>
                  <a:srgbClr val="B44800"/>
                </a:solidFill>
                <a:latin typeface="Calibri Light" charset="0"/>
                <a:ea typeface="Calibri Light" charset="0"/>
                <a:cs typeface="Calibri Light" charset="0"/>
              </a:rPr>
              <a:t> </a:t>
            </a:r>
            <a:br>
              <a:rPr lang="ca-ES" sz="1000" b="1" cap="all" dirty="0">
                <a:solidFill>
                  <a:srgbClr val="B44800"/>
                </a:solidFill>
                <a:latin typeface="Calibri Light" charset="0"/>
                <a:ea typeface="Calibri Light" charset="0"/>
                <a:cs typeface="Calibri Light" charset="0"/>
              </a:rPr>
            </a:br>
            <a:r>
              <a:rPr lang="ca-ES" sz="1000" b="1" cap="all" dirty="0">
                <a:solidFill>
                  <a:srgbClr val="B44800"/>
                </a:solidFill>
                <a:latin typeface="Calibri Light" charset="0"/>
                <a:ea typeface="Calibri Light" charset="0"/>
                <a:cs typeface="Calibri Light" charset="0"/>
              </a:rPr>
              <a:t>a PLANTA –1</a:t>
            </a: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BD1AC43C-F8CE-8E4D-ACE1-DBC05B0DC920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6098949" y="3753591"/>
            <a:ext cx="240728" cy="240728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BD1AC43C-F8CE-8E4D-ACE1-DBC05B0DC920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0604" y="3315742"/>
            <a:ext cx="240728" cy="240728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AC0004E2-4EBE-3846-8D75-3E4E2BC3710A}"/>
              </a:ext>
            </a:extLst>
          </p:cNvPr>
          <p:cNvSpPr/>
          <p:nvPr/>
        </p:nvSpPr>
        <p:spPr>
          <a:xfrm>
            <a:off x="4653894" y="3362993"/>
            <a:ext cx="782324" cy="2798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ts val="900"/>
              </a:lnSpc>
            </a:pPr>
            <a:r>
              <a:rPr lang="ca-ES" sz="1000" b="1" cap="all" dirty="0" err="1">
                <a:solidFill>
                  <a:srgbClr val="B44800"/>
                </a:solidFill>
                <a:latin typeface="Calibri Light" charset="0"/>
                <a:ea typeface="Calibri Light" charset="0"/>
                <a:cs typeface="Calibri Light" charset="0"/>
              </a:rPr>
              <a:t>AccÉS</a:t>
            </a:r>
            <a:r>
              <a:rPr lang="ca-ES" sz="1000" b="1" cap="all" dirty="0">
                <a:solidFill>
                  <a:srgbClr val="B44800"/>
                </a:solidFill>
                <a:latin typeface="Calibri Light" charset="0"/>
                <a:ea typeface="Calibri Light" charset="0"/>
                <a:cs typeface="Calibri Light" charset="0"/>
              </a:rPr>
              <a:t> </a:t>
            </a:r>
            <a:br>
              <a:rPr lang="ca-ES" sz="1000" b="1" cap="all" dirty="0">
                <a:solidFill>
                  <a:srgbClr val="B44800"/>
                </a:solidFill>
                <a:latin typeface="Calibri Light" charset="0"/>
                <a:ea typeface="Calibri Light" charset="0"/>
                <a:cs typeface="Calibri Light" charset="0"/>
              </a:rPr>
            </a:br>
            <a:r>
              <a:rPr lang="ca-ES" sz="1000" b="1" cap="all" dirty="0">
                <a:solidFill>
                  <a:srgbClr val="B44800"/>
                </a:solidFill>
                <a:latin typeface="Calibri Light" charset="0"/>
                <a:ea typeface="Calibri Light" charset="0"/>
                <a:cs typeface="Calibri Light" charset="0"/>
              </a:rPr>
              <a:t>a PLANTA 1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BD1AC43C-F8CE-8E4D-ACE1-DBC05B0DC920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709593" y="3432151"/>
            <a:ext cx="240728" cy="240728"/>
          </a:xfrm>
          <a:prstGeom prst="rect">
            <a:avLst/>
          </a:prstGeom>
        </p:spPr>
      </p:pic>
      <p:sp>
        <p:nvSpPr>
          <p:cNvPr id="49" name="Rectangle 48"/>
          <p:cNvSpPr/>
          <p:nvPr/>
        </p:nvSpPr>
        <p:spPr>
          <a:xfrm>
            <a:off x="674526" y="1137271"/>
            <a:ext cx="1458050" cy="71670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>
              <a:lnSpc>
                <a:spcPts val="2800"/>
              </a:lnSpc>
            </a:pPr>
            <a:r>
              <a:rPr lang="ca-ES" sz="3000" b="1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Planta </a:t>
            </a:r>
            <a:br>
              <a:rPr lang="ca-ES" sz="3000" b="1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</a:br>
            <a:r>
              <a:rPr lang="ca-ES" sz="3000" b="1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baixa</a:t>
            </a:r>
          </a:p>
        </p:txBody>
      </p:sp>
      <p:cxnSp>
        <p:nvCxnSpPr>
          <p:cNvPr id="54" name="Straight Connector 53"/>
          <p:cNvCxnSpPr/>
          <p:nvPr/>
        </p:nvCxnSpPr>
        <p:spPr>
          <a:xfrm>
            <a:off x="674526" y="1977510"/>
            <a:ext cx="144593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69927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92964" y="861766"/>
            <a:ext cx="10093911" cy="60030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639" y="1094906"/>
            <a:ext cx="6681640" cy="471386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14707" y="240101"/>
            <a:ext cx="8872166" cy="382781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ts val="2800"/>
              </a:lnSpc>
            </a:pPr>
            <a:r>
              <a:rPr lang="ca-ES" sz="2000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PLÀNOL / </a:t>
            </a:r>
            <a:r>
              <a:rPr lang="ca-ES" sz="2000" cap="all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caixaforum</a:t>
            </a:r>
            <a:r>
              <a:rPr lang="ca-ES" sz="2000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 PALMA</a:t>
            </a:r>
          </a:p>
        </p:txBody>
      </p:sp>
      <p:sp>
        <p:nvSpPr>
          <p:cNvPr id="9" name="Rectangle 8"/>
          <p:cNvSpPr/>
          <p:nvPr/>
        </p:nvSpPr>
        <p:spPr>
          <a:xfrm>
            <a:off x="674526" y="1137271"/>
            <a:ext cx="2666966" cy="71670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>
              <a:lnSpc>
                <a:spcPts val="2800"/>
              </a:lnSpc>
            </a:pPr>
            <a:r>
              <a:rPr lang="en-US" sz="3000" b="1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Planta –1</a:t>
            </a:r>
          </a:p>
        </p:txBody>
      </p:sp>
      <p:cxnSp>
        <p:nvCxnSpPr>
          <p:cNvPr id="72" name="Straight Connector 71"/>
          <p:cNvCxnSpPr/>
          <p:nvPr/>
        </p:nvCxnSpPr>
        <p:spPr>
          <a:xfrm>
            <a:off x="674526" y="1553998"/>
            <a:ext cx="161147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9344025" y="6448333"/>
            <a:ext cx="1042848" cy="283022"/>
            <a:chOff x="9344025" y="6448333"/>
            <a:chExt cx="1042848" cy="283022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A1B81C03-FFB9-5543-A983-04F230AFA7DE}"/>
                </a:ext>
              </a:extLst>
            </p:cNvPr>
            <p:cNvSpPr/>
            <p:nvPr/>
          </p:nvSpPr>
          <p:spPr>
            <a:xfrm>
              <a:off x="9503628" y="6451508"/>
              <a:ext cx="883245" cy="279847"/>
            </a:xfrm>
            <a:prstGeom prst="rect">
              <a:avLst/>
            </a:prstGeom>
          </p:spPr>
          <p:txBody>
            <a:bodyPr wrap="square" lIns="0" tIns="0" rIns="0" bIns="0" anchor="t">
              <a:noAutofit/>
            </a:bodyPr>
            <a:lstStyle/>
            <a:p>
              <a:pPr>
                <a:lnSpc>
                  <a:spcPts val="900"/>
                </a:lnSpc>
              </a:pPr>
              <a:r>
                <a:rPr lang="es-ES_tradnl" sz="1000" b="1" cap="all" dirty="0">
                  <a:latin typeface="Calibri Light" charset="0"/>
                  <a:ea typeface="Calibri Light" charset="0"/>
                  <a:cs typeface="Calibri Light" charset="0"/>
                </a:rPr>
                <a:t>ESPAI NO ACCESSIBLE </a:t>
              </a:r>
              <a:br>
                <a:rPr lang="es-ES_tradnl" sz="1000" b="1" cap="all" dirty="0">
                  <a:latin typeface="Calibri Light" charset="0"/>
                  <a:ea typeface="Calibri Light" charset="0"/>
                  <a:cs typeface="Calibri Light" charset="0"/>
                </a:rPr>
              </a:br>
              <a:r>
                <a:rPr lang="es-ES_tradnl" sz="1000" b="1" cap="all" dirty="0">
                  <a:latin typeface="Calibri Light" charset="0"/>
                  <a:ea typeface="Calibri Light" charset="0"/>
                  <a:cs typeface="Calibri Light" charset="0"/>
                </a:rPr>
                <a:t>AL PÚBLIC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344025" y="6448333"/>
              <a:ext cx="107447" cy="107447"/>
            </a:xfrm>
            <a:prstGeom prst="rect">
              <a:avLst/>
            </a:prstGeom>
            <a:solidFill>
              <a:srgbClr val="F2E4C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748014" y="4251302"/>
            <a:ext cx="288304" cy="288304"/>
            <a:chOff x="3017129" y="1937388"/>
            <a:chExt cx="238513" cy="238513"/>
          </a:xfrm>
        </p:grpSpPr>
        <p:sp>
          <p:nvSpPr>
            <p:cNvPr id="33" name="Oval 32"/>
            <p:cNvSpPr/>
            <p:nvPr/>
          </p:nvSpPr>
          <p:spPr>
            <a:xfrm>
              <a:off x="3017129" y="1937388"/>
              <a:ext cx="238513" cy="23851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72358" y="1976745"/>
              <a:ext cx="152249" cy="152249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470C28E-F848-0A4E-8E5D-953EFAFBED27}"/>
              </a:ext>
            </a:extLst>
          </p:cNvPr>
          <p:cNvGrpSpPr/>
          <p:nvPr/>
        </p:nvGrpSpPr>
        <p:grpSpPr>
          <a:xfrm>
            <a:off x="5550598" y="3395515"/>
            <a:ext cx="288304" cy="288304"/>
            <a:chOff x="3369529" y="2915261"/>
            <a:chExt cx="288304" cy="288304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D08B239-28A0-454C-A7FB-D695F897808A}"/>
                </a:ext>
              </a:extLst>
            </p:cNvPr>
            <p:cNvSpPr/>
            <p:nvPr/>
          </p:nvSpPr>
          <p:spPr>
            <a:xfrm>
              <a:off x="3369529" y="2915261"/>
              <a:ext cx="288304" cy="28830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48" name="Picture 22">
              <a:extLst>
                <a:ext uri="{FF2B5EF4-FFF2-40B4-BE49-F238E27FC236}">
                  <a16:creationId xmlns:a16="http://schemas.microsoft.com/office/drawing/2014/main" id="{EA7B601A-950C-5D44-9C93-5AFA4A060D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5195"/>
            <a:stretch/>
          </p:blipFill>
          <p:spPr>
            <a:xfrm>
              <a:off x="3407573" y="2974063"/>
              <a:ext cx="204248" cy="152787"/>
            </a:xfrm>
            <a:prstGeom prst="rect">
              <a:avLst/>
            </a:prstGeom>
          </p:spPr>
        </p:pic>
      </p:grpSp>
      <p:grpSp>
        <p:nvGrpSpPr>
          <p:cNvPr id="53" name="Group 52"/>
          <p:cNvGrpSpPr/>
          <p:nvPr/>
        </p:nvGrpSpPr>
        <p:grpSpPr>
          <a:xfrm>
            <a:off x="5556910" y="4762238"/>
            <a:ext cx="288304" cy="288304"/>
            <a:chOff x="2660144" y="2168158"/>
            <a:chExt cx="238513" cy="238513"/>
          </a:xfrm>
        </p:grpSpPr>
        <p:sp>
          <p:nvSpPr>
            <p:cNvPr id="60" name="Oval 59"/>
            <p:cNvSpPr/>
            <p:nvPr/>
          </p:nvSpPr>
          <p:spPr>
            <a:xfrm>
              <a:off x="2660144" y="2168158"/>
              <a:ext cx="238513" cy="23851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99163" y="2210474"/>
              <a:ext cx="172021" cy="153880"/>
            </a:xfrm>
            <a:prstGeom prst="rect">
              <a:avLst/>
            </a:prstGeom>
          </p:spPr>
        </p:pic>
      </p:grpSp>
      <p:grpSp>
        <p:nvGrpSpPr>
          <p:cNvPr id="54" name="Group 53"/>
          <p:cNvGrpSpPr/>
          <p:nvPr/>
        </p:nvGrpSpPr>
        <p:grpSpPr>
          <a:xfrm>
            <a:off x="3829277" y="4660957"/>
            <a:ext cx="288304" cy="288304"/>
            <a:chOff x="2660144" y="2168158"/>
            <a:chExt cx="238513" cy="238513"/>
          </a:xfrm>
        </p:grpSpPr>
        <p:sp>
          <p:nvSpPr>
            <p:cNvPr id="55" name="Oval 54"/>
            <p:cNvSpPr/>
            <p:nvPr/>
          </p:nvSpPr>
          <p:spPr>
            <a:xfrm>
              <a:off x="2660144" y="2168158"/>
              <a:ext cx="238513" cy="23851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56" name="Picture 55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99163" y="2210474"/>
              <a:ext cx="172021" cy="153880"/>
            </a:xfrm>
            <a:prstGeom prst="rect">
              <a:avLst/>
            </a:prstGeom>
          </p:spPr>
        </p:pic>
      </p:grpSp>
      <p:sp>
        <p:nvSpPr>
          <p:cNvPr id="57" name="Rectangle 56"/>
          <p:cNvSpPr/>
          <p:nvPr/>
        </p:nvSpPr>
        <p:spPr>
          <a:xfrm>
            <a:off x="3642522" y="2530861"/>
            <a:ext cx="883245" cy="15809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es-ES_tradnl" sz="1000" b="1" i="1" cap="all" dirty="0">
                <a:latin typeface="Calibri Light" charset="0"/>
                <a:ea typeface="Calibri Light" charset="0"/>
                <a:cs typeface="Calibri Light" charset="0"/>
              </a:rPr>
              <a:t>foyer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037609" y="2204278"/>
            <a:ext cx="883245" cy="780766"/>
            <a:chOff x="6068605" y="2204278"/>
            <a:chExt cx="883245" cy="780766"/>
          </a:xfrm>
        </p:grpSpPr>
        <p:sp>
          <p:nvSpPr>
            <p:cNvPr id="58" name="Rectangle 57"/>
            <p:cNvSpPr/>
            <p:nvPr/>
          </p:nvSpPr>
          <p:spPr>
            <a:xfrm>
              <a:off x="6068605" y="2705197"/>
              <a:ext cx="883245" cy="279847"/>
            </a:xfrm>
            <a:prstGeom prst="rect">
              <a:avLst/>
            </a:prstGeom>
          </p:spPr>
          <p:txBody>
            <a:bodyPr wrap="square" lIns="0" tIns="0" rIns="0" bIns="0" anchor="t">
              <a:noAutofit/>
            </a:bodyPr>
            <a:lstStyle/>
            <a:p>
              <a:pPr algn="ctr">
                <a:lnSpc>
                  <a:spcPts val="900"/>
                </a:lnSpc>
              </a:pPr>
              <a:r>
                <a:rPr lang="ca-ES" sz="1000" b="1" cap="all" dirty="0">
                  <a:latin typeface="Calibri Light" charset="0"/>
                  <a:ea typeface="Calibri Light" charset="0"/>
                  <a:cs typeface="Calibri Light" charset="0"/>
                </a:rPr>
                <a:t>auditori</a:t>
              </a:r>
            </a:p>
          </p:txBody>
        </p:sp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16207" y="2204278"/>
              <a:ext cx="412525" cy="412525"/>
            </a:xfrm>
            <a:prstGeom prst="rect">
              <a:avLst/>
            </a:prstGeom>
          </p:spPr>
        </p:pic>
      </p:grpSp>
      <p:sp>
        <p:nvSpPr>
          <p:cNvPr id="63" name="Rectangle 62"/>
          <p:cNvSpPr/>
          <p:nvPr/>
        </p:nvSpPr>
        <p:spPr>
          <a:xfrm>
            <a:off x="4361110" y="3755384"/>
            <a:ext cx="883245" cy="2798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ca-ES" sz="1000" b="1" cap="all" dirty="0">
                <a:latin typeface="Calibri Light" charset="0"/>
                <a:ea typeface="Calibri Light" charset="0"/>
                <a:cs typeface="Calibri Light" charset="0"/>
              </a:rPr>
              <a:t>Vestíbul</a:t>
            </a:r>
          </a:p>
        </p:txBody>
      </p:sp>
    </p:spTree>
    <p:extLst>
      <p:ext uri="{BB962C8B-B14F-4D97-AF65-F5344CB8AC3E}">
        <p14:creationId xmlns:p14="http://schemas.microsoft.com/office/powerpoint/2010/main" val="19989811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92964" y="861766"/>
            <a:ext cx="10093911" cy="60030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081" y="1098525"/>
            <a:ext cx="7124476" cy="46271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14707" y="240101"/>
            <a:ext cx="8872166" cy="382781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ts val="2800"/>
              </a:lnSpc>
            </a:pPr>
            <a:r>
              <a:rPr lang="ca-ES" sz="2000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PLÀNOL / </a:t>
            </a:r>
            <a:r>
              <a:rPr lang="ca-ES" sz="2000" cap="all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caixaforum</a:t>
            </a:r>
            <a:r>
              <a:rPr lang="ca-ES" sz="2000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 PALMA</a:t>
            </a:r>
          </a:p>
        </p:txBody>
      </p:sp>
      <p:sp>
        <p:nvSpPr>
          <p:cNvPr id="9" name="Rectangle 8"/>
          <p:cNvSpPr/>
          <p:nvPr/>
        </p:nvSpPr>
        <p:spPr>
          <a:xfrm>
            <a:off x="674526" y="1137271"/>
            <a:ext cx="2666966" cy="71670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>
              <a:lnSpc>
                <a:spcPts val="2800"/>
              </a:lnSpc>
            </a:pPr>
            <a:r>
              <a:rPr lang="en-US" sz="3000" b="1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Planta 1</a:t>
            </a:r>
          </a:p>
        </p:txBody>
      </p:sp>
      <p:cxnSp>
        <p:nvCxnSpPr>
          <p:cNvPr id="72" name="Straight Connector 71"/>
          <p:cNvCxnSpPr/>
          <p:nvPr/>
        </p:nvCxnSpPr>
        <p:spPr>
          <a:xfrm>
            <a:off x="674526" y="1553998"/>
            <a:ext cx="144874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9344025" y="6448333"/>
            <a:ext cx="1042848" cy="283022"/>
            <a:chOff x="9344025" y="6448333"/>
            <a:chExt cx="1042848" cy="283022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A1B81C03-FFB9-5543-A983-04F230AFA7DE}"/>
                </a:ext>
              </a:extLst>
            </p:cNvPr>
            <p:cNvSpPr/>
            <p:nvPr/>
          </p:nvSpPr>
          <p:spPr>
            <a:xfrm>
              <a:off x="9503628" y="6451508"/>
              <a:ext cx="883245" cy="279847"/>
            </a:xfrm>
            <a:prstGeom prst="rect">
              <a:avLst/>
            </a:prstGeom>
          </p:spPr>
          <p:txBody>
            <a:bodyPr wrap="square" lIns="0" tIns="0" rIns="0" bIns="0" anchor="t">
              <a:noAutofit/>
            </a:bodyPr>
            <a:lstStyle/>
            <a:p>
              <a:pPr>
                <a:lnSpc>
                  <a:spcPts val="900"/>
                </a:lnSpc>
              </a:pPr>
              <a:r>
                <a:rPr lang="es-ES_tradnl" sz="1000" b="1" cap="all" dirty="0">
                  <a:latin typeface="Calibri Light" charset="0"/>
                  <a:ea typeface="Calibri Light" charset="0"/>
                  <a:cs typeface="Calibri Light" charset="0"/>
                </a:rPr>
                <a:t>ESPAI NO ACCESSIBLE </a:t>
              </a:r>
              <a:br>
                <a:rPr lang="es-ES_tradnl" sz="1000" b="1" cap="all" dirty="0">
                  <a:latin typeface="Calibri Light" charset="0"/>
                  <a:ea typeface="Calibri Light" charset="0"/>
                  <a:cs typeface="Calibri Light" charset="0"/>
                </a:rPr>
              </a:br>
              <a:r>
                <a:rPr lang="es-ES_tradnl" sz="1000" b="1" cap="all" dirty="0">
                  <a:latin typeface="Calibri Light" charset="0"/>
                  <a:ea typeface="Calibri Light" charset="0"/>
                  <a:cs typeface="Calibri Light" charset="0"/>
                </a:rPr>
                <a:t>AL PÚBLIC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344025" y="6448333"/>
              <a:ext cx="107447" cy="107447"/>
            </a:xfrm>
            <a:prstGeom prst="rect">
              <a:avLst/>
            </a:prstGeom>
            <a:solidFill>
              <a:srgbClr val="F2E4C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748014" y="4234210"/>
            <a:ext cx="288304" cy="288304"/>
            <a:chOff x="3017129" y="1937388"/>
            <a:chExt cx="238513" cy="238513"/>
          </a:xfrm>
        </p:grpSpPr>
        <p:sp>
          <p:nvSpPr>
            <p:cNvPr id="33" name="Oval 32"/>
            <p:cNvSpPr/>
            <p:nvPr/>
          </p:nvSpPr>
          <p:spPr>
            <a:xfrm>
              <a:off x="3017129" y="1937388"/>
              <a:ext cx="238513" cy="23851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72358" y="1976745"/>
              <a:ext cx="152249" cy="152249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470C28E-F848-0A4E-8E5D-953EFAFBED27}"/>
              </a:ext>
            </a:extLst>
          </p:cNvPr>
          <p:cNvGrpSpPr/>
          <p:nvPr/>
        </p:nvGrpSpPr>
        <p:grpSpPr>
          <a:xfrm>
            <a:off x="5911257" y="3571431"/>
            <a:ext cx="288304" cy="288304"/>
            <a:chOff x="3369529" y="2915261"/>
            <a:chExt cx="288304" cy="288304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D08B239-28A0-454C-A7FB-D695F897808A}"/>
                </a:ext>
              </a:extLst>
            </p:cNvPr>
            <p:cNvSpPr/>
            <p:nvPr/>
          </p:nvSpPr>
          <p:spPr>
            <a:xfrm>
              <a:off x="3369529" y="2915261"/>
              <a:ext cx="288304" cy="28830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48" name="Picture 22">
              <a:extLst>
                <a:ext uri="{FF2B5EF4-FFF2-40B4-BE49-F238E27FC236}">
                  <a16:creationId xmlns:a16="http://schemas.microsoft.com/office/drawing/2014/main" id="{EA7B601A-950C-5D44-9C93-5AFA4A060D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5195"/>
            <a:stretch/>
          </p:blipFill>
          <p:spPr>
            <a:xfrm>
              <a:off x="3407573" y="2974063"/>
              <a:ext cx="204248" cy="152787"/>
            </a:xfrm>
            <a:prstGeom prst="rect">
              <a:avLst/>
            </a:prstGeom>
          </p:spPr>
        </p:pic>
      </p:grpSp>
      <p:sp>
        <p:nvSpPr>
          <p:cNvPr id="63" name="Rectangle 62"/>
          <p:cNvSpPr/>
          <p:nvPr/>
        </p:nvSpPr>
        <p:spPr>
          <a:xfrm>
            <a:off x="4512174" y="3693392"/>
            <a:ext cx="883245" cy="2798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ca-ES" sz="1000" b="1" cap="all" dirty="0">
                <a:latin typeface="Calibri Light" charset="0"/>
                <a:ea typeface="Calibri Light" charset="0"/>
                <a:cs typeface="Calibri Light" charset="0"/>
              </a:rPr>
              <a:t>Pati </a:t>
            </a:r>
            <a:br>
              <a:rPr lang="ca-ES" sz="1000" b="1" cap="all" dirty="0">
                <a:latin typeface="Calibri Light" charset="0"/>
                <a:ea typeface="Calibri Light" charset="0"/>
                <a:cs typeface="Calibri Light" charset="0"/>
              </a:rPr>
            </a:br>
            <a:r>
              <a:rPr lang="ca-ES" sz="1000" b="1" cap="all" dirty="0">
                <a:latin typeface="Calibri Light" charset="0"/>
                <a:ea typeface="Calibri Light" charset="0"/>
                <a:cs typeface="Calibri Light" charset="0"/>
              </a:rPr>
              <a:t>central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388391" y="5251708"/>
            <a:ext cx="883245" cy="2798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es-ES_tradnl" sz="1000" b="1" cap="all" dirty="0">
                <a:latin typeface="Calibri Light" charset="0"/>
                <a:ea typeface="Calibri Light" charset="0"/>
                <a:cs typeface="Calibri Light" charset="0"/>
              </a:rPr>
              <a:t>Sala </a:t>
            </a:r>
            <a:r>
              <a:rPr lang="es-ES_tradnl" sz="1000" b="1" cap="all" dirty="0" err="1">
                <a:latin typeface="Calibri Light" charset="0"/>
                <a:ea typeface="Calibri Light" charset="0"/>
                <a:cs typeface="Calibri Light" charset="0"/>
              </a:rPr>
              <a:t>d’exposicions</a:t>
            </a:r>
            <a:r>
              <a:rPr lang="es-ES_tradnl" sz="1000" b="1" cap="all" dirty="0">
                <a:latin typeface="Calibri Light" charset="0"/>
                <a:ea typeface="Calibri Light" charset="0"/>
                <a:cs typeface="Calibri Light" charset="0"/>
              </a:rPr>
              <a:t> 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1991F88B-A2C1-FC4A-B45A-681FC67D686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9150" y="4803962"/>
            <a:ext cx="315220" cy="315220"/>
          </a:xfrm>
          <a:prstGeom prst="rect">
            <a:avLst/>
          </a:prstGeom>
        </p:spPr>
      </p:pic>
      <p:grpSp>
        <p:nvGrpSpPr>
          <p:cNvPr id="39" name="Group 38"/>
          <p:cNvGrpSpPr/>
          <p:nvPr/>
        </p:nvGrpSpPr>
        <p:grpSpPr>
          <a:xfrm>
            <a:off x="7474428" y="3559336"/>
            <a:ext cx="288304" cy="288304"/>
            <a:chOff x="2660144" y="2168158"/>
            <a:chExt cx="238513" cy="238513"/>
          </a:xfrm>
        </p:grpSpPr>
        <p:sp>
          <p:nvSpPr>
            <p:cNvPr id="40" name="Oval 39"/>
            <p:cNvSpPr/>
            <p:nvPr/>
          </p:nvSpPr>
          <p:spPr>
            <a:xfrm>
              <a:off x="2660144" y="2168158"/>
              <a:ext cx="238513" cy="23851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99163" y="2210474"/>
              <a:ext cx="172021" cy="153880"/>
            </a:xfrm>
            <a:prstGeom prst="rect">
              <a:avLst/>
            </a:prstGeom>
          </p:spPr>
        </p:pic>
      </p:grpSp>
      <p:sp>
        <p:nvSpPr>
          <p:cNvPr id="42" name="Rectangle 41"/>
          <p:cNvSpPr/>
          <p:nvPr/>
        </p:nvSpPr>
        <p:spPr>
          <a:xfrm>
            <a:off x="5373149" y="2451768"/>
            <a:ext cx="883245" cy="2798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es-ES_tradnl" sz="1000" b="1" cap="all" dirty="0">
                <a:latin typeface="Calibri Light" charset="0"/>
                <a:ea typeface="Calibri Light" charset="0"/>
                <a:cs typeface="Calibri Light" charset="0"/>
              </a:rPr>
              <a:t>Sala </a:t>
            </a:r>
            <a:br>
              <a:rPr lang="es-ES_tradnl" sz="1000" b="1" cap="all" dirty="0">
                <a:latin typeface="Calibri Light" charset="0"/>
                <a:ea typeface="Calibri Light" charset="0"/>
                <a:cs typeface="Calibri Light" charset="0"/>
              </a:rPr>
            </a:br>
            <a:r>
              <a:rPr lang="es-ES_tradnl" sz="1000" b="1" cap="all" dirty="0" err="1">
                <a:latin typeface="Calibri Light" charset="0"/>
                <a:ea typeface="Calibri Light" charset="0"/>
                <a:cs typeface="Calibri Light" charset="0"/>
              </a:rPr>
              <a:t>anglada</a:t>
            </a:r>
            <a:endParaRPr lang="es-ES_tradnl" sz="1000" b="1" cap="all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996336" y="3524865"/>
            <a:ext cx="883245" cy="2798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>
              <a:lnSpc>
                <a:spcPts val="900"/>
              </a:lnSpc>
            </a:pPr>
            <a:r>
              <a:rPr lang="ca-ES" sz="1000" b="1" cap="all" dirty="0">
                <a:latin typeface="Calibri Light" charset="0"/>
                <a:ea typeface="Calibri Light" charset="0"/>
                <a:cs typeface="Calibri Light" charset="0"/>
              </a:rPr>
              <a:t>Espai familiar </a:t>
            </a:r>
            <a:r>
              <a:rPr lang="ca-ES" sz="1000" b="1" cap="all" dirty="0" err="1">
                <a:latin typeface="Calibri Light" charset="0"/>
                <a:ea typeface="Calibri Light" charset="0"/>
                <a:cs typeface="Calibri Light" charset="0"/>
              </a:rPr>
              <a:t>anglada</a:t>
            </a:r>
            <a:endParaRPr lang="ca-ES" sz="1000" b="1" cap="all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80202B0-A485-5448-91D8-6D1E952515C5}"/>
              </a:ext>
            </a:extLst>
          </p:cNvPr>
          <p:cNvSpPr/>
          <p:nvPr/>
        </p:nvSpPr>
        <p:spPr>
          <a:xfrm>
            <a:off x="3575248" y="2298330"/>
            <a:ext cx="413453" cy="3535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4E2DFE88-C2A4-3843-B941-3D7A16E1FD1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3640" y="2280643"/>
            <a:ext cx="315220" cy="31522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66D2A500-0AAA-1548-B703-D5F0ACD41F1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5604" y="3333588"/>
            <a:ext cx="315220" cy="31522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1EF50E43-640A-AF44-8C49-4D2EAE759A6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7894" y="2060009"/>
            <a:ext cx="315220" cy="31522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D1AC43C-F8CE-8E4D-ACE1-DBC05B0DC92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9186" y="3380512"/>
            <a:ext cx="240728" cy="240728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AC0004E2-4EBE-3846-8D75-3E4E2BC3710A}"/>
              </a:ext>
            </a:extLst>
          </p:cNvPr>
          <p:cNvSpPr/>
          <p:nvPr/>
        </p:nvSpPr>
        <p:spPr>
          <a:xfrm>
            <a:off x="5423609" y="3147587"/>
            <a:ext cx="612709" cy="23292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>
              <a:lnSpc>
                <a:spcPts val="900"/>
              </a:lnSpc>
            </a:pPr>
            <a:r>
              <a:rPr lang="ca-ES" sz="1000" b="1" cap="all" dirty="0" err="1">
                <a:solidFill>
                  <a:srgbClr val="B44800"/>
                </a:solidFill>
                <a:latin typeface="Calibri Light" charset="0"/>
                <a:ea typeface="Calibri Light" charset="0"/>
                <a:cs typeface="Calibri Light" charset="0"/>
              </a:rPr>
              <a:t>AccÉs</a:t>
            </a:r>
            <a:r>
              <a:rPr lang="ca-ES" sz="1000" b="1" cap="all" dirty="0">
                <a:solidFill>
                  <a:srgbClr val="B44800"/>
                </a:solidFill>
                <a:latin typeface="Calibri Light" charset="0"/>
                <a:ea typeface="Calibri Light" charset="0"/>
                <a:cs typeface="Calibri Light" charset="0"/>
              </a:rPr>
              <a:t> </a:t>
            </a:r>
            <a:br>
              <a:rPr lang="ca-ES" sz="1000" b="1" cap="all" dirty="0">
                <a:solidFill>
                  <a:srgbClr val="B44800"/>
                </a:solidFill>
                <a:latin typeface="Calibri Light" charset="0"/>
                <a:ea typeface="Calibri Light" charset="0"/>
                <a:cs typeface="Calibri Light" charset="0"/>
              </a:rPr>
            </a:br>
            <a:r>
              <a:rPr lang="ca-ES" sz="1000" b="1" cap="all" dirty="0">
                <a:solidFill>
                  <a:srgbClr val="B44800"/>
                </a:solidFill>
                <a:latin typeface="Calibri Light" charset="0"/>
                <a:ea typeface="Calibri Light" charset="0"/>
                <a:cs typeface="Calibri Light" charset="0"/>
              </a:rPr>
              <a:t>a PLANTA 2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BD1AC43C-F8CE-8E4D-ACE1-DBC05B0DC92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27650" y="3949503"/>
            <a:ext cx="240728" cy="24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4049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92964" y="861766"/>
            <a:ext cx="10093911" cy="60030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081" y="1098525"/>
            <a:ext cx="7124475" cy="46271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14707" y="240101"/>
            <a:ext cx="8872166" cy="382781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ts val="2800"/>
              </a:lnSpc>
            </a:pPr>
            <a:r>
              <a:rPr lang="ca-ES" sz="2000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PLÀNOL / </a:t>
            </a:r>
            <a:r>
              <a:rPr lang="ca-ES" sz="2000" cap="all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caixaforum</a:t>
            </a:r>
            <a:r>
              <a:rPr lang="ca-ES" sz="2000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 PALMA</a:t>
            </a:r>
          </a:p>
        </p:txBody>
      </p:sp>
      <p:sp>
        <p:nvSpPr>
          <p:cNvPr id="9" name="Rectangle 8"/>
          <p:cNvSpPr/>
          <p:nvPr/>
        </p:nvSpPr>
        <p:spPr>
          <a:xfrm>
            <a:off x="674526" y="1137271"/>
            <a:ext cx="1781955" cy="71670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>
              <a:lnSpc>
                <a:spcPts val="2800"/>
              </a:lnSpc>
            </a:pPr>
            <a:r>
              <a:rPr lang="en-US" sz="3000" b="1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Planta 2</a:t>
            </a:r>
          </a:p>
        </p:txBody>
      </p:sp>
      <p:cxnSp>
        <p:nvCxnSpPr>
          <p:cNvPr id="72" name="Straight Connector 71"/>
          <p:cNvCxnSpPr/>
          <p:nvPr/>
        </p:nvCxnSpPr>
        <p:spPr>
          <a:xfrm>
            <a:off x="674526" y="1553998"/>
            <a:ext cx="144874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9344025" y="6448333"/>
            <a:ext cx="1042848" cy="283022"/>
            <a:chOff x="9344025" y="6448333"/>
            <a:chExt cx="1042848" cy="283022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A1B81C03-FFB9-5543-A983-04F230AFA7DE}"/>
                </a:ext>
              </a:extLst>
            </p:cNvPr>
            <p:cNvSpPr/>
            <p:nvPr/>
          </p:nvSpPr>
          <p:spPr>
            <a:xfrm>
              <a:off x="9503628" y="6451508"/>
              <a:ext cx="883245" cy="279847"/>
            </a:xfrm>
            <a:prstGeom prst="rect">
              <a:avLst/>
            </a:prstGeom>
          </p:spPr>
          <p:txBody>
            <a:bodyPr wrap="square" lIns="0" tIns="0" rIns="0" bIns="0" anchor="t">
              <a:noAutofit/>
            </a:bodyPr>
            <a:lstStyle/>
            <a:p>
              <a:pPr>
                <a:lnSpc>
                  <a:spcPts val="900"/>
                </a:lnSpc>
              </a:pPr>
              <a:r>
                <a:rPr lang="es-ES_tradnl" sz="1000" b="1" cap="all" dirty="0">
                  <a:latin typeface="Calibri Light" charset="0"/>
                  <a:ea typeface="Calibri Light" charset="0"/>
                  <a:cs typeface="Calibri Light" charset="0"/>
                </a:rPr>
                <a:t>ESPAI NO ACCESSIBLE </a:t>
              </a:r>
              <a:br>
                <a:rPr lang="es-ES_tradnl" sz="1000" b="1" cap="all" dirty="0">
                  <a:latin typeface="Calibri Light" charset="0"/>
                  <a:ea typeface="Calibri Light" charset="0"/>
                  <a:cs typeface="Calibri Light" charset="0"/>
                </a:rPr>
              </a:br>
              <a:r>
                <a:rPr lang="es-ES_tradnl" sz="1000" b="1" cap="all" dirty="0">
                  <a:latin typeface="Calibri Light" charset="0"/>
                  <a:ea typeface="Calibri Light" charset="0"/>
                  <a:cs typeface="Calibri Light" charset="0"/>
                </a:rPr>
                <a:t>AL PÚBLIC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344025" y="6448333"/>
              <a:ext cx="107447" cy="107447"/>
            </a:xfrm>
            <a:prstGeom prst="rect">
              <a:avLst/>
            </a:prstGeom>
            <a:solidFill>
              <a:srgbClr val="F2E4C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748014" y="4234210"/>
            <a:ext cx="288304" cy="288304"/>
            <a:chOff x="3017129" y="1937388"/>
            <a:chExt cx="238513" cy="238513"/>
          </a:xfrm>
        </p:grpSpPr>
        <p:sp>
          <p:nvSpPr>
            <p:cNvPr id="33" name="Oval 32"/>
            <p:cNvSpPr/>
            <p:nvPr/>
          </p:nvSpPr>
          <p:spPr>
            <a:xfrm>
              <a:off x="3017129" y="1937388"/>
              <a:ext cx="238513" cy="23851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72358" y="1976745"/>
              <a:ext cx="152249" cy="152249"/>
            </a:xfrm>
            <a:prstGeom prst="rect">
              <a:avLst/>
            </a:prstGeom>
          </p:spPr>
        </p:pic>
      </p:grpSp>
      <p:sp>
        <p:nvSpPr>
          <p:cNvPr id="63" name="Rectangle 62"/>
          <p:cNvSpPr/>
          <p:nvPr/>
        </p:nvSpPr>
        <p:spPr>
          <a:xfrm>
            <a:off x="4512174" y="3693392"/>
            <a:ext cx="883245" cy="2798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ca-ES" sz="1000" b="1" cap="all" dirty="0">
                <a:latin typeface="Calibri Light" charset="0"/>
                <a:ea typeface="Calibri Light" charset="0"/>
                <a:cs typeface="Calibri Light" charset="0"/>
              </a:rPr>
              <a:t>Pati </a:t>
            </a:r>
            <a:br>
              <a:rPr lang="ca-ES" sz="1000" b="1" cap="all" dirty="0">
                <a:latin typeface="Calibri Light" charset="0"/>
                <a:ea typeface="Calibri Light" charset="0"/>
                <a:cs typeface="Calibri Light" charset="0"/>
              </a:rPr>
            </a:br>
            <a:r>
              <a:rPr lang="ca-ES" sz="1000" b="1" cap="all" dirty="0">
                <a:latin typeface="Calibri Light" charset="0"/>
                <a:ea typeface="Calibri Light" charset="0"/>
                <a:cs typeface="Calibri Light" charset="0"/>
              </a:rPr>
              <a:t>central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405400" y="5029416"/>
            <a:ext cx="883245" cy="2798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es-ES_tradnl" sz="1000" b="1" cap="all" dirty="0">
                <a:latin typeface="Calibri Light" charset="0"/>
                <a:ea typeface="Calibri Light" charset="0"/>
                <a:cs typeface="Calibri Light" charset="0"/>
              </a:rPr>
              <a:t>Sala SANTIAGO RUSIÑOL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7482973" y="3636605"/>
            <a:ext cx="288304" cy="288304"/>
            <a:chOff x="2660144" y="2168158"/>
            <a:chExt cx="238513" cy="238513"/>
          </a:xfrm>
        </p:grpSpPr>
        <p:sp>
          <p:nvSpPr>
            <p:cNvPr id="40" name="Oval 39"/>
            <p:cNvSpPr/>
            <p:nvPr/>
          </p:nvSpPr>
          <p:spPr>
            <a:xfrm>
              <a:off x="2660144" y="2168158"/>
              <a:ext cx="238513" cy="23851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99163" y="2210474"/>
              <a:ext cx="172021" cy="153880"/>
            </a:xfrm>
            <a:prstGeom prst="rect">
              <a:avLst/>
            </a:prstGeom>
          </p:spPr>
        </p:pic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5F97C8DD-D2D2-1044-BBF5-9F439E0B9E75}"/>
              </a:ext>
            </a:extLst>
          </p:cNvPr>
          <p:cNvSpPr/>
          <p:nvPr/>
        </p:nvSpPr>
        <p:spPr>
          <a:xfrm>
            <a:off x="3161945" y="2462323"/>
            <a:ext cx="1180750" cy="2798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es-ES_tradnl" sz="1000" b="1" cap="all">
                <a:latin typeface="Calibri Light" charset="0"/>
                <a:ea typeface="Calibri Light" charset="0"/>
                <a:cs typeface="Calibri Light" charset="0"/>
              </a:rPr>
              <a:t>SALA </a:t>
            </a:r>
            <a:br>
              <a:rPr lang="es-ES_tradnl" sz="1000" b="1" cap="all">
                <a:latin typeface="Calibri Light" charset="0"/>
                <a:ea typeface="Calibri Light" charset="0"/>
                <a:cs typeface="Calibri Light" charset="0"/>
              </a:rPr>
            </a:br>
            <a:r>
              <a:rPr lang="es-ES_tradnl" sz="1000" b="1" cap="all">
                <a:latin typeface="Calibri Light" charset="0"/>
                <a:ea typeface="Calibri Light" charset="0"/>
                <a:cs typeface="Calibri Light" charset="0"/>
              </a:rPr>
              <a:t>MARGARET D’ESTE</a:t>
            </a:r>
            <a:endParaRPr lang="es-ES_tradnl" sz="1000" b="1" cap="all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D5C5A30-5C45-224F-91AF-087040C7E1AF}"/>
              </a:ext>
            </a:extLst>
          </p:cNvPr>
          <p:cNvSpPr/>
          <p:nvPr/>
        </p:nvSpPr>
        <p:spPr>
          <a:xfrm>
            <a:off x="4405401" y="2228139"/>
            <a:ext cx="883245" cy="2798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es-ES_tradnl" sz="1000" b="1" cap="all">
                <a:latin typeface="Calibri Light" charset="0"/>
                <a:ea typeface="Calibri Light" charset="0"/>
                <a:cs typeface="Calibri Light" charset="0"/>
              </a:rPr>
              <a:t>SALA ALEXANDRE ROSSELLÓ</a:t>
            </a:r>
            <a:endParaRPr lang="es-ES_tradnl" sz="1000" b="1" cap="all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0082C12-4D6C-294C-9EA7-E77FFCD65438}"/>
              </a:ext>
            </a:extLst>
          </p:cNvPr>
          <p:cNvSpPr/>
          <p:nvPr/>
        </p:nvSpPr>
        <p:spPr>
          <a:xfrm>
            <a:off x="4011855" y="3610287"/>
            <a:ext cx="883245" cy="2798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>
              <a:lnSpc>
                <a:spcPts val="900"/>
              </a:lnSpc>
            </a:pPr>
            <a:r>
              <a:rPr lang="ca-ES" sz="1000" b="1" cap="all" dirty="0">
                <a:latin typeface="Calibri Light" charset="0"/>
                <a:ea typeface="Calibri Light" charset="0"/>
                <a:cs typeface="Calibri Light" charset="0"/>
              </a:rPr>
              <a:t>ESPAI </a:t>
            </a:r>
            <a:br>
              <a:rPr lang="ca-ES" sz="1000" b="1" cap="all" dirty="0">
                <a:latin typeface="Calibri Light" charset="0"/>
                <a:ea typeface="Calibri Light" charset="0"/>
                <a:cs typeface="Calibri Light" charset="0"/>
              </a:rPr>
            </a:br>
            <a:r>
              <a:rPr lang="ca-ES" sz="1000" b="1" cap="all" dirty="0">
                <a:latin typeface="Calibri Light" charset="0"/>
                <a:ea typeface="Calibri Light" charset="0"/>
                <a:cs typeface="Calibri Light" charset="0"/>
              </a:rPr>
              <a:t>MÉLIÈS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470C28E-F848-0A4E-8E5D-953EFAFBED27}"/>
              </a:ext>
            </a:extLst>
          </p:cNvPr>
          <p:cNvGrpSpPr/>
          <p:nvPr/>
        </p:nvGrpSpPr>
        <p:grpSpPr>
          <a:xfrm>
            <a:off x="5911257" y="3571431"/>
            <a:ext cx="288304" cy="288304"/>
            <a:chOff x="3369529" y="2915261"/>
            <a:chExt cx="288304" cy="288304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9D08B239-28A0-454C-A7FB-D695F897808A}"/>
                </a:ext>
              </a:extLst>
            </p:cNvPr>
            <p:cNvSpPr/>
            <p:nvPr/>
          </p:nvSpPr>
          <p:spPr>
            <a:xfrm>
              <a:off x="3369529" y="2915261"/>
              <a:ext cx="288304" cy="28830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31" name="Picture 22">
              <a:extLst>
                <a:ext uri="{FF2B5EF4-FFF2-40B4-BE49-F238E27FC236}">
                  <a16:creationId xmlns:a16="http://schemas.microsoft.com/office/drawing/2014/main" id="{EA7B601A-950C-5D44-9C93-5AFA4A060D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5195"/>
            <a:stretch/>
          </p:blipFill>
          <p:spPr>
            <a:xfrm>
              <a:off x="3407573" y="2974063"/>
              <a:ext cx="204248" cy="152787"/>
            </a:xfrm>
            <a:prstGeom prst="rect">
              <a:avLst/>
            </a:prstGeom>
          </p:spPr>
        </p:pic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BD1AC43C-F8CE-8E4D-ACE1-DBC05B0DC92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9186" y="3380512"/>
            <a:ext cx="240728" cy="240728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AC0004E2-4EBE-3846-8D75-3E4E2BC3710A}"/>
              </a:ext>
            </a:extLst>
          </p:cNvPr>
          <p:cNvSpPr/>
          <p:nvPr/>
        </p:nvSpPr>
        <p:spPr>
          <a:xfrm>
            <a:off x="5423609" y="3147587"/>
            <a:ext cx="612709" cy="232926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>
              <a:lnSpc>
                <a:spcPts val="900"/>
              </a:lnSpc>
            </a:pPr>
            <a:r>
              <a:rPr lang="ca-ES" sz="1000" b="1" cap="all" dirty="0">
                <a:solidFill>
                  <a:srgbClr val="B44800"/>
                </a:solidFill>
                <a:latin typeface="Calibri Light" charset="0"/>
                <a:ea typeface="Calibri Light" charset="0"/>
                <a:cs typeface="Calibri Light" charset="0"/>
              </a:rPr>
              <a:t>Accés</a:t>
            </a:r>
            <a:br>
              <a:rPr lang="ca-ES" sz="1000" b="1" cap="all" dirty="0">
                <a:solidFill>
                  <a:srgbClr val="B44800"/>
                </a:solidFill>
                <a:latin typeface="Calibri Light" charset="0"/>
                <a:ea typeface="Calibri Light" charset="0"/>
                <a:cs typeface="Calibri Light" charset="0"/>
              </a:rPr>
            </a:br>
            <a:r>
              <a:rPr lang="ca-ES" sz="1000" b="1" cap="all" dirty="0">
                <a:solidFill>
                  <a:srgbClr val="B44800"/>
                </a:solidFill>
                <a:latin typeface="Calibri Light" charset="0"/>
                <a:ea typeface="Calibri Light" charset="0"/>
                <a:cs typeface="Calibri Light" charset="0"/>
              </a:rPr>
              <a:t>a PLANTA </a:t>
            </a:r>
            <a:r>
              <a:rPr lang="es-ES_tradnl" sz="1000" b="1" cap="all" dirty="0">
                <a:solidFill>
                  <a:srgbClr val="B44800"/>
                </a:solidFill>
                <a:latin typeface="Calibri Light" charset="0"/>
                <a:ea typeface="Calibri Light" charset="0"/>
                <a:cs typeface="Calibri Light" charset="0"/>
              </a:rPr>
              <a:t>3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BD1AC43C-F8CE-8E4D-ACE1-DBC05B0DC92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27650" y="3949503"/>
            <a:ext cx="240728" cy="24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8523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92964" y="861766"/>
            <a:ext cx="10093911" cy="60030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081" y="1098525"/>
            <a:ext cx="7124475" cy="462712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14707" y="240101"/>
            <a:ext cx="8872166" cy="382781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ts val="2800"/>
              </a:lnSpc>
            </a:pPr>
            <a:r>
              <a:rPr lang="ca-ES" sz="2000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PLÀNOL / </a:t>
            </a:r>
            <a:r>
              <a:rPr lang="ca-ES" sz="2000" cap="all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caixaforum</a:t>
            </a:r>
            <a:r>
              <a:rPr lang="ca-ES" sz="2000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 PALMA</a:t>
            </a:r>
          </a:p>
        </p:txBody>
      </p:sp>
      <p:sp>
        <p:nvSpPr>
          <p:cNvPr id="9" name="Rectangle 8"/>
          <p:cNvSpPr/>
          <p:nvPr/>
        </p:nvSpPr>
        <p:spPr>
          <a:xfrm>
            <a:off x="674526" y="1137271"/>
            <a:ext cx="1781955" cy="71670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>
              <a:lnSpc>
                <a:spcPts val="2800"/>
              </a:lnSpc>
            </a:pPr>
            <a:r>
              <a:rPr lang="en-US" sz="3000" b="1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charset="0"/>
                <a:ea typeface="Calibri Light" charset="0"/>
                <a:cs typeface="Calibri Light" charset="0"/>
              </a:rPr>
              <a:t>Planta 3</a:t>
            </a:r>
          </a:p>
        </p:txBody>
      </p:sp>
      <p:cxnSp>
        <p:nvCxnSpPr>
          <p:cNvPr id="72" name="Straight Connector 71"/>
          <p:cNvCxnSpPr/>
          <p:nvPr/>
        </p:nvCxnSpPr>
        <p:spPr>
          <a:xfrm>
            <a:off x="674526" y="1553998"/>
            <a:ext cx="144874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9344025" y="6448333"/>
            <a:ext cx="1042848" cy="283022"/>
            <a:chOff x="9344025" y="6448333"/>
            <a:chExt cx="1042848" cy="283022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A1B81C03-FFB9-5543-A983-04F230AFA7DE}"/>
                </a:ext>
              </a:extLst>
            </p:cNvPr>
            <p:cNvSpPr/>
            <p:nvPr/>
          </p:nvSpPr>
          <p:spPr>
            <a:xfrm>
              <a:off x="9503628" y="6451508"/>
              <a:ext cx="883245" cy="279847"/>
            </a:xfrm>
            <a:prstGeom prst="rect">
              <a:avLst/>
            </a:prstGeom>
          </p:spPr>
          <p:txBody>
            <a:bodyPr wrap="square" lIns="0" tIns="0" rIns="0" bIns="0" anchor="t">
              <a:noAutofit/>
            </a:bodyPr>
            <a:lstStyle/>
            <a:p>
              <a:pPr>
                <a:lnSpc>
                  <a:spcPts val="900"/>
                </a:lnSpc>
              </a:pPr>
              <a:r>
                <a:rPr lang="es-ES_tradnl" sz="1000" b="1" cap="all" dirty="0">
                  <a:latin typeface="Calibri Light" charset="0"/>
                  <a:ea typeface="Calibri Light" charset="0"/>
                  <a:cs typeface="Calibri Light" charset="0"/>
                </a:rPr>
                <a:t>ESPAI NO ACCESSIBLE </a:t>
              </a:r>
              <a:br>
                <a:rPr lang="es-ES_tradnl" sz="1000" b="1" cap="all" dirty="0">
                  <a:latin typeface="Calibri Light" charset="0"/>
                  <a:ea typeface="Calibri Light" charset="0"/>
                  <a:cs typeface="Calibri Light" charset="0"/>
                </a:rPr>
              </a:br>
              <a:r>
                <a:rPr lang="es-ES_tradnl" sz="1000" b="1" cap="all" dirty="0">
                  <a:latin typeface="Calibri Light" charset="0"/>
                  <a:ea typeface="Calibri Light" charset="0"/>
                  <a:cs typeface="Calibri Light" charset="0"/>
                </a:rPr>
                <a:t>AL PÚBLIC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344025" y="6448333"/>
              <a:ext cx="107447" cy="107447"/>
            </a:xfrm>
            <a:prstGeom prst="rect">
              <a:avLst/>
            </a:prstGeom>
            <a:solidFill>
              <a:srgbClr val="F2E4C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748014" y="4234210"/>
            <a:ext cx="288304" cy="288304"/>
            <a:chOff x="3017129" y="1937388"/>
            <a:chExt cx="238513" cy="238513"/>
          </a:xfrm>
        </p:grpSpPr>
        <p:sp>
          <p:nvSpPr>
            <p:cNvPr id="33" name="Oval 32"/>
            <p:cNvSpPr/>
            <p:nvPr/>
          </p:nvSpPr>
          <p:spPr>
            <a:xfrm>
              <a:off x="3017129" y="1937388"/>
              <a:ext cx="238513" cy="23851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72358" y="1976745"/>
              <a:ext cx="152249" cy="152249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470C28E-F848-0A4E-8E5D-953EFAFBED27}"/>
              </a:ext>
            </a:extLst>
          </p:cNvPr>
          <p:cNvGrpSpPr/>
          <p:nvPr/>
        </p:nvGrpSpPr>
        <p:grpSpPr>
          <a:xfrm>
            <a:off x="5920574" y="3395515"/>
            <a:ext cx="288304" cy="288304"/>
            <a:chOff x="3369529" y="2915261"/>
            <a:chExt cx="288304" cy="288304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D08B239-28A0-454C-A7FB-D695F897808A}"/>
                </a:ext>
              </a:extLst>
            </p:cNvPr>
            <p:cNvSpPr/>
            <p:nvPr/>
          </p:nvSpPr>
          <p:spPr>
            <a:xfrm>
              <a:off x="3369529" y="2915261"/>
              <a:ext cx="288304" cy="28830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48" name="Picture 22">
              <a:extLst>
                <a:ext uri="{FF2B5EF4-FFF2-40B4-BE49-F238E27FC236}">
                  <a16:creationId xmlns:a16="http://schemas.microsoft.com/office/drawing/2014/main" id="{EA7B601A-950C-5D44-9C93-5AFA4A060D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5195"/>
            <a:stretch/>
          </p:blipFill>
          <p:spPr>
            <a:xfrm>
              <a:off x="3407573" y="2974063"/>
              <a:ext cx="204248" cy="152787"/>
            </a:xfrm>
            <a:prstGeom prst="rect">
              <a:avLst/>
            </a:prstGeom>
          </p:spPr>
        </p:pic>
      </p:grpSp>
      <p:sp>
        <p:nvSpPr>
          <p:cNvPr id="63" name="Rectangle 62"/>
          <p:cNvSpPr/>
          <p:nvPr/>
        </p:nvSpPr>
        <p:spPr>
          <a:xfrm>
            <a:off x="4512174" y="3693392"/>
            <a:ext cx="883245" cy="2798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ca-ES" sz="1000" b="1" cap="all" dirty="0">
                <a:latin typeface="Calibri Light" charset="0"/>
                <a:ea typeface="Calibri Light" charset="0"/>
                <a:cs typeface="Calibri Light" charset="0"/>
              </a:rPr>
              <a:t>Pati </a:t>
            </a:r>
            <a:br>
              <a:rPr lang="ca-ES" sz="1000" b="1" cap="all" dirty="0">
                <a:latin typeface="Calibri Light" charset="0"/>
                <a:ea typeface="Calibri Light" charset="0"/>
                <a:cs typeface="Calibri Light" charset="0"/>
              </a:rPr>
            </a:br>
            <a:r>
              <a:rPr lang="ca-ES" sz="1000" b="1" cap="all" dirty="0">
                <a:latin typeface="Calibri Light" charset="0"/>
                <a:ea typeface="Calibri Light" charset="0"/>
                <a:cs typeface="Calibri Light" charset="0"/>
              </a:rPr>
              <a:t>central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128054" y="2449176"/>
            <a:ext cx="1228261" cy="2798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es-ES_tradnl" sz="1000" b="1" cap="all" dirty="0">
                <a:latin typeface="Calibri Light" charset="0"/>
                <a:ea typeface="Calibri Light" charset="0"/>
                <a:cs typeface="Calibri Light" charset="0"/>
              </a:rPr>
              <a:t>Sala </a:t>
            </a:r>
            <a:br>
              <a:rPr lang="es-ES_tradnl" sz="1000" b="1" cap="all" dirty="0">
                <a:latin typeface="Calibri Light" charset="0"/>
                <a:ea typeface="Calibri Light" charset="0"/>
                <a:cs typeface="Calibri Light" charset="0"/>
              </a:rPr>
            </a:br>
            <a:r>
              <a:rPr lang="es-ES_tradnl" sz="1000" b="1" cap="all" dirty="0">
                <a:latin typeface="Calibri Light" charset="0"/>
                <a:ea typeface="Calibri Light" charset="0"/>
                <a:cs typeface="Calibri Light" charset="0"/>
              </a:rPr>
              <a:t>GEORGES </a:t>
            </a:r>
            <a:r>
              <a:rPr lang="es-ES_tradnl" sz="1000" b="1" cap="all" dirty="0" err="1">
                <a:latin typeface="Calibri Light" charset="0"/>
                <a:ea typeface="Calibri Light" charset="0"/>
                <a:cs typeface="Calibri Light" charset="0"/>
              </a:rPr>
              <a:t>bernaNos</a:t>
            </a:r>
            <a:endParaRPr lang="es-ES_tradnl" sz="1000" b="1" cap="all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7482973" y="3636605"/>
            <a:ext cx="288304" cy="288304"/>
            <a:chOff x="2660144" y="2168158"/>
            <a:chExt cx="238513" cy="238513"/>
          </a:xfrm>
        </p:grpSpPr>
        <p:sp>
          <p:nvSpPr>
            <p:cNvPr id="40" name="Oval 39"/>
            <p:cNvSpPr/>
            <p:nvPr/>
          </p:nvSpPr>
          <p:spPr>
            <a:xfrm>
              <a:off x="2660144" y="2168158"/>
              <a:ext cx="238513" cy="23851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99163" y="2210474"/>
              <a:ext cx="172021" cy="153880"/>
            </a:xfrm>
            <a:prstGeom prst="rect">
              <a:avLst/>
            </a:prstGeom>
          </p:spPr>
        </p:pic>
      </p:grpSp>
      <p:sp>
        <p:nvSpPr>
          <p:cNvPr id="43" name="Rectangle 42"/>
          <p:cNvSpPr/>
          <p:nvPr/>
        </p:nvSpPr>
        <p:spPr>
          <a:xfrm>
            <a:off x="3674562" y="4930501"/>
            <a:ext cx="883245" cy="2798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es-ES_tradnl" sz="1000" b="1" cap="all" dirty="0">
                <a:latin typeface="Calibri Light" charset="0"/>
                <a:ea typeface="Calibri Light" charset="0"/>
                <a:cs typeface="Calibri Light" charset="0"/>
              </a:rPr>
              <a:t>SALA </a:t>
            </a:r>
            <a:br>
              <a:rPr lang="es-ES_tradnl" sz="1000" b="1" cap="all" dirty="0">
                <a:latin typeface="Calibri Light" charset="0"/>
                <a:ea typeface="Calibri Light" charset="0"/>
                <a:cs typeface="Calibri Light" charset="0"/>
              </a:rPr>
            </a:br>
            <a:r>
              <a:rPr lang="es-ES_tradnl" sz="1000" b="1" cap="all" dirty="0">
                <a:latin typeface="Calibri Light" charset="0"/>
                <a:ea typeface="Calibri Light" charset="0"/>
                <a:cs typeface="Calibri Light" charset="0"/>
              </a:rPr>
              <a:t>MIQUEL </a:t>
            </a:r>
            <a:br>
              <a:rPr lang="es-ES_tradnl" sz="1000" b="1" cap="all" dirty="0">
                <a:latin typeface="Calibri Light" charset="0"/>
                <a:ea typeface="Calibri Light" charset="0"/>
                <a:cs typeface="Calibri Light" charset="0"/>
              </a:rPr>
            </a:br>
            <a:r>
              <a:rPr lang="es-ES_tradnl" sz="1000" b="1" cap="all" dirty="0">
                <a:latin typeface="Calibri Light" charset="0"/>
                <a:ea typeface="Calibri Light" charset="0"/>
                <a:cs typeface="Calibri Light" charset="0"/>
              </a:rPr>
              <a:t>DELS SANTS OLIVER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457050" y="2258488"/>
            <a:ext cx="883245" cy="2798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ts val="900"/>
              </a:lnSpc>
            </a:pPr>
            <a:r>
              <a:rPr lang="ca-ES" sz="1000" b="1" cap="all" dirty="0">
                <a:latin typeface="Calibri Light" charset="0"/>
                <a:ea typeface="Calibri Light" charset="0"/>
                <a:cs typeface="Calibri Light" charset="0"/>
              </a:rPr>
              <a:t>Sala </a:t>
            </a:r>
            <a:br>
              <a:rPr lang="ca-ES" sz="1000" b="1" cap="all" dirty="0">
                <a:latin typeface="Calibri Light" charset="0"/>
                <a:ea typeface="Calibri Light" charset="0"/>
                <a:cs typeface="Calibri Light" charset="0"/>
              </a:rPr>
            </a:br>
            <a:r>
              <a:rPr lang="ca-ES" sz="1000" b="1" cap="all" dirty="0" err="1">
                <a:latin typeface="Calibri Light" charset="0"/>
                <a:ea typeface="Calibri Light" charset="0"/>
                <a:cs typeface="Calibri Light" charset="0"/>
              </a:rPr>
              <a:t>joan</a:t>
            </a:r>
            <a:r>
              <a:rPr lang="ca-ES" sz="1000" b="1" cap="all" dirty="0">
                <a:latin typeface="Calibri Light" charset="0"/>
                <a:ea typeface="Calibri Light" charset="0"/>
                <a:cs typeface="Calibri Light" charset="0"/>
              </a:rPr>
              <a:t> </a:t>
            </a:r>
            <a:br>
              <a:rPr lang="ca-ES" sz="1000" b="1" cap="all" dirty="0">
                <a:latin typeface="Calibri Light" charset="0"/>
                <a:ea typeface="Calibri Light" charset="0"/>
                <a:cs typeface="Calibri Light" charset="0"/>
              </a:rPr>
            </a:br>
            <a:r>
              <a:rPr lang="ca-ES" sz="1000" b="1" cap="all" dirty="0" err="1">
                <a:latin typeface="Calibri Light" charset="0"/>
                <a:ea typeface="Calibri Light" charset="0"/>
                <a:cs typeface="Calibri Light" charset="0"/>
              </a:rPr>
              <a:t>alcover</a:t>
            </a:r>
            <a:endParaRPr lang="ca-ES" sz="1000" b="1" cap="all" dirty="0"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DF8429F-B85B-1F4E-97F6-EE15B4EA4AA5}"/>
              </a:ext>
            </a:extLst>
          </p:cNvPr>
          <p:cNvSpPr/>
          <p:nvPr/>
        </p:nvSpPr>
        <p:spPr>
          <a:xfrm>
            <a:off x="4011855" y="3878668"/>
            <a:ext cx="883245" cy="279847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>
              <a:lnSpc>
                <a:spcPts val="900"/>
              </a:lnSpc>
            </a:pPr>
            <a:r>
              <a:rPr lang="ca-ES" sz="1000" b="1" cap="all" dirty="0">
                <a:latin typeface="Calibri Light" charset="0"/>
                <a:ea typeface="Calibri Light" charset="0"/>
                <a:cs typeface="Calibri Light" charset="0"/>
              </a:rPr>
              <a:t>Zona </a:t>
            </a:r>
            <a:br>
              <a:rPr lang="ca-ES" sz="1000" b="1" cap="all" dirty="0">
                <a:latin typeface="Calibri Light" charset="0"/>
                <a:ea typeface="Calibri Light" charset="0"/>
                <a:cs typeface="Calibri Light" charset="0"/>
              </a:rPr>
            </a:br>
            <a:r>
              <a:rPr lang="ca-ES" sz="1000" b="1" cap="all" dirty="0">
                <a:latin typeface="Calibri Light" charset="0"/>
                <a:ea typeface="Calibri Light" charset="0"/>
                <a:cs typeface="Calibri Light" charset="0"/>
              </a:rPr>
              <a:t>relaxada</a:t>
            </a: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BD1AC43C-F8CE-8E4D-ACE1-DBC05B0DC92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627650" y="3949503"/>
            <a:ext cx="240728" cy="24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0572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286" y="5860563"/>
            <a:ext cx="1313422" cy="367788"/>
          </a:xfrm>
          <a:prstGeom prst="rect">
            <a:avLst/>
          </a:prstGeom>
        </p:spPr>
        <p:txBody>
          <a:bodyPr wrap="square" lIns="90000">
            <a:noAutofit/>
          </a:bodyPr>
          <a:lstStyle/>
          <a:p>
            <a:r>
              <a:rPr lang="ca-ES" sz="1500" spc="50" dirty="0">
                <a:latin typeface="Calibri" charset="0"/>
                <a:ea typeface="Calibri" charset="0"/>
                <a:cs typeface="Calibri" charset="0"/>
              </a:rPr>
              <a:t>Hi col·labora: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600" y="3040279"/>
            <a:ext cx="5897880" cy="106070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92" y="6440946"/>
            <a:ext cx="1616635" cy="76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903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9094</TotalTime>
  <Words>600</Words>
  <Application>Microsoft Macintosh PowerPoint</Application>
  <PresentationFormat>Custom</PresentationFormat>
  <Paragraphs>135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Times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250</cp:revision>
  <cp:lastPrinted>2022-07-15T12:32:37Z</cp:lastPrinted>
  <dcterms:created xsi:type="dcterms:W3CDTF">2022-05-17T11:22:10Z</dcterms:created>
  <dcterms:modified xsi:type="dcterms:W3CDTF">2023-06-16T08:00:05Z</dcterms:modified>
</cp:coreProperties>
</file>