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5"/>
  </p:notesMasterIdLst>
  <p:handoutMasterIdLst>
    <p:handoutMasterId r:id="rId36"/>
  </p:handoutMasterIdLst>
  <p:sldIdLst>
    <p:sldId id="256" r:id="rId3"/>
    <p:sldId id="288" r:id="rId4"/>
    <p:sldId id="257" r:id="rId5"/>
    <p:sldId id="261" r:id="rId6"/>
    <p:sldId id="290" r:id="rId7"/>
    <p:sldId id="292" r:id="rId8"/>
    <p:sldId id="293" r:id="rId9"/>
    <p:sldId id="291" r:id="rId10"/>
    <p:sldId id="294" r:id="rId11"/>
    <p:sldId id="295" r:id="rId12"/>
    <p:sldId id="280" r:id="rId13"/>
    <p:sldId id="297" r:id="rId14"/>
    <p:sldId id="298" r:id="rId15"/>
    <p:sldId id="296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7" r:id="rId24"/>
    <p:sldId id="306" r:id="rId25"/>
    <p:sldId id="308" r:id="rId26"/>
    <p:sldId id="309" r:id="rId27"/>
    <p:sldId id="310" r:id="rId28"/>
    <p:sldId id="315" r:id="rId29"/>
    <p:sldId id="316" r:id="rId30"/>
    <p:sldId id="317" r:id="rId31"/>
    <p:sldId id="318" r:id="rId32"/>
    <p:sldId id="319" r:id="rId33"/>
    <p:sldId id="283" r:id="rId34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4CD"/>
    <a:srgbClr val="3D9553"/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02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2022.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palma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2022.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palma</a:t>
            </a: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palma</a:t>
            </a:r>
          </a:p>
        </p:txBody>
      </p: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FB23E0CC-D5D6-454C-8838-B60F0441E3EB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2022.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5885F-7A86-E64D-BBAF-3FE0730C77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7" y="171900"/>
            <a:ext cx="2858400" cy="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4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47.png"/><Relationship Id="rId10" Type="http://schemas.openxmlformats.org/officeDocument/2006/relationships/image" Target="../media/image26.png"/><Relationship Id="rId4" Type="http://schemas.openxmlformats.org/officeDocument/2006/relationships/image" Target="../media/image35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59.jpeg"/><Relationship Id="rId4" Type="http://schemas.openxmlformats.org/officeDocument/2006/relationships/image" Target="../media/image21.png"/><Relationship Id="rId9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61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61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4.png"/><Relationship Id="rId7" Type="http://schemas.openxmlformats.org/officeDocument/2006/relationships/image" Target="../media/image17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68.jpeg"/><Relationship Id="rId4" Type="http://schemas.openxmlformats.org/officeDocument/2006/relationships/image" Target="../media/image35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e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eg"/><Relationship Id="rId5" Type="http://schemas.openxmlformats.org/officeDocument/2006/relationships/image" Target="../media/image72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jpe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81.png"/><Relationship Id="rId5" Type="http://schemas.openxmlformats.org/officeDocument/2006/relationships/image" Target="../media/image77.png"/><Relationship Id="rId15" Type="http://schemas.openxmlformats.org/officeDocument/2006/relationships/image" Target="../media/image84.png"/><Relationship Id="rId10" Type="http://schemas.openxmlformats.org/officeDocument/2006/relationships/image" Target="../media/image40.png"/><Relationship Id="rId4" Type="http://schemas.microsoft.com/office/2007/relationships/hdphoto" Target="../media/hdphoto3.wdp"/><Relationship Id="rId9" Type="http://schemas.openxmlformats.org/officeDocument/2006/relationships/image" Target="../media/image80.png"/><Relationship Id="rId1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9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79.pn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6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30.jpe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8" y="2843212"/>
            <a:ext cx="10303147" cy="4536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PALMA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288594" y="653038"/>
            <a:ext cx="2098281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9" y="1173375"/>
            <a:ext cx="5261928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Guía accesible </a:t>
            </a:r>
            <a:b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s-ES_tradn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para la visita</a:t>
            </a:r>
            <a:endParaRPr lang="es-ES_tradnl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 descr="Imatge que conté paret, interior, bany, brut&#10;&#10;Descripció generada automàticament">
            <a:extLst>
              <a:ext uri="{FF2B5EF4-FFF2-40B4-BE49-F238E27FC236}">
                <a16:creationId xmlns:a16="http://schemas.microsoft.com/office/drawing/2014/main" id="{845A5279-33E2-C3B4-B717-44FBD312E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1" r="22278" b="2724"/>
          <a:stretch/>
        </p:blipFill>
        <p:spPr>
          <a:xfrm>
            <a:off x="7337614" y="268839"/>
            <a:ext cx="3049259" cy="4328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DELANTE</a:t>
            </a:r>
            <a:r>
              <a:rPr kumimoji="0" lang="en-U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DE LA RECEPCIÓN ESTÁN LAS ESCALERAS Y EL ASCENSOR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F97A7D-E805-E945-8225-7B661E3BE7EF}"/>
              </a:ext>
            </a:extLst>
          </p:cNvPr>
          <p:cNvGrpSpPr/>
          <p:nvPr/>
        </p:nvGrpSpPr>
        <p:grpSpPr>
          <a:xfrm>
            <a:off x="1393536" y="5481794"/>
            <a:ext cx="1077022" cy="652600"/>
            <a:chOff x="528754" y="5481794"/>
            <a:chExt cx="1077022" cy="6526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EB86BB-E220-3242-89F6-543D43D30C8D}"/>
                </a:ext>
              </a:extLst>
            </p:cNvPr>
            <p:cNvCxnSpPr>
              <a:cxnSpLocks/>
            </p:cNvCxnSpPr>
            <p:nvPr/>
          </p:nvCxnSpPr>
          <p:spPr>
            <a:xfrm>
              <a:off x="528754" y="6134394"/>
              <a:ext cx="10770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022070-E17A-ED42-8A5A-A128C4D77C74}"/>
                </a:ext>
              </a:extLst>
            </p:cNvPr>
            <p:cNvGrpSpPr/>
            <p:nvPr/>
          </p:nvGrpSpPr>
          <p:grpSpPr>
            <a:xfrm>
              <a:off x="742744" y="5481794"/>
              <a:ext cx="649043" cy="430430"/>
              <a:chOff x="9186534" y="5886192"/>
              <a:chExt cx="361323" cy="23962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F199D93-F122-BF43-BFEE-3621BB02468C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B71EEDC-1DDC-1543-9CA6-313C67F06D7C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7E17E8-F544-4249-9787-4A378BEFFEED}"/>
              </a:ext>
            </a:extLst>
          </p:cNvPr>
          <p:cNvGrpSpPr/>
          <p:nvPr/>
        </p:nvGrpSpPr>
        <p:grpSpPr>
          <a:xfrm>
            <a:off x="3322724" y="5287846"/>
            <a:ext cx="1316781" cy="846548"/>
            <a:chOff x="3884634" y="5287846"/>
            <a:chExt cx="1316781" cy="84654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3218F4A-A014-A447-A3BF-3533F130EC7A}"/>
                </a:ext>
              </a:extLst>
            </p:cNvPr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507E40E-B041-2540-98DF-2B0501141C12}"/>
                </a:ext>
              </a:extLst>
            </p:cNvPr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6CC7E5F-3B8B-BF40-AF03-5419AE98B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BFDC89F-6989-6F4A-9009-A7A03773C1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50E4D4-46C3-6B4D-AF28-418FEE525507}"/>
              </a:ext>
            </a:extLst>
          </p:cNvPr>
          <p:cNvGrpSpPr/>
          <p:nvPr/>
        </p:nvGrpSpPr>
        <p:grpSpPr>
          <a:xfrm>
            <a:off x="4583717" y="5314368"/>
            <a:ext cx="1081168" cy="820026"/>
            <a:chOff x="5132366" y="5314368"/>
            <a:chExt cx="1081168" cy="82002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7DB8A3A-3DCF-3F4F-808C-15E745FC8413}"/>
                </a:ext>
              </a:extLst>
            </p:cNvPr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EE8C7B-096C-6344-8386-40DB6DF492FD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CE71AE3-A5CE-724E-BBAB-4C6340A9C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A19B9AA-D1BE-DC45-A0E6-055EA2C78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505133E-A223-0F45-A2B3-249B6D2B7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8A7C4B-7361-2D42-A6E8-A96A38236C59}"/>
              </a:ext>
            </a:extLst>
          </p:cNvPr>
          <p:cNvGrpSpPr/>
          <p:nvPr/>
        </p:nvGrpSpPr>
        <p:grpSpPr>
          <a:xfrm>
            <a:off x="7999381" y="5320682"/>
            <a:ext cx="1230731" cy="813712"/>
            <a:chOff x="8392824" y="5320682"/>
            <a:chExt cx="1230731" cy="81371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0636AB-34A0-C144-8C39-1E4B6FA3F2D0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1635A88-4995-5440-8E13-E5F78AE5A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057944" y="5344741"/>
            <a:ext cx="1279670" cy="789653"/>
            <a:chOff x="5901715" y="5344741"/>
            <a:chExt cx="1279670" cy="78965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D0D70C8-B5B3-7247-AC5B-20C5D130391C}"/>
                </a:ext>
              </a:extLst>
            </p:cNvPr>
            <p:cNvCxnSpPr>
              <a:cxnSpLocks/>
            </p:cNvCxnSpPr>
            <p:nvPr/>
          </p:nvCxnSpPr>
          <p:spPr>
            <a:xfrm>
              <a:off x="5901715" y="6134394"/>
              <a:ext cx="12796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0A3AB82-BC57-FD43-89CC-E63B3C5CA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278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45" name="Rectangle 44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lvl="0" algn="r">
                <a:lnSpc>
                  <a:spcPts val="3300"/>
                </a:lnSpc>
                <a:defRPr/>
              </a:pPr>
              <a:r>
                <a:rPr lang="es-ES_tradnl" sz="3300" cap="all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ESCALERAS Y ASCENSOR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70248"/>
            <a:ext cx="3058642" cy="432579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1" y="917815"/>
            <a:ext cx="147637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–1 ESTÁ EL AUDITORIO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auditorio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9D51139-A440-5843-B376-B5FE70E0669D}"/>
              </a:ext>
            </a:extLst>
          </p:cNvPr>
          <p:cNvGrpSpPr/>
          <p:nvPr/>
        </p:nvGrpSpPr>
        <p:grpSpPr>
          <a:xfrm>
            <a:off x="6191728" y="5282695"/>
            <a:ext cx="1341792" cy="851699"/>
            <a:chOff x="6335358" y="5282695"/>
            <a:chExt cx="1341792" cy="851699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6335358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3347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451174B-C5FB-554D-AF3A-5EF5E1B4CBD8}"/>
              </a:ext>
            </a:extLst>
          </p:cNvPr>
          <p:cNvGrpSpPr/>
          <p:nvPr/>
        </p:nvGrpSpPr>
        <p:grpSpPr>
          <a:xfrm>
            <a:off x="5004760" y="5314368"/>
            <a:ext cx="1081168" cy="820026"/>
            <a:chOff x="5132366" y="5314368"/>
            <a:chExt cx="1081168" cy="82002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C45934D-DB66-9748-8DCE-8EBCEAC0B7B7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B51E4EB-BCD6-084E-A463-34BC5ED16CCE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8D09E6AC-5CF5-994E-A4A2-1E4A29F49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4048858-481D-624E-945D-C47BBB68B1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69FBEC8-4802-8349-93D4-FBB1706725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50B28-7365-4746-B4E7-407BD50BE13A}"/>
              </a:ext>
            </a:extLst>
          </p:cNvPr>
          <p:cNvGrpSpPr/>
          <p:nvPr/>
        </p:nvGrpSpPr>
        <p:grpSpPr>
          <a:xfrm>
            <a:off x="3866920" y="5246923"/>
            <a:ext cx="1206703" cy="887471"/>
            <a:chOff x="8717917" y="5246923"/>
            <a:chExt cx="1206703" cy="88747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77A4D65-0949-2149-A045-1E6765623FCD}"/>
                </a:ext>
              </a:extLst>
            </p:cNvPr>
            <p:cNvGrpSpPr/>
            <p:nvPr/>
          </p:nvGrpSpPr>
          <p:grpSpPr>
            <a:xfrm>
              <a:off x="8717917" y="5246923"/>
              <a:ext cx="1206703" cy="887471"/>
              <a:chOff x="3874257" y="5246923"/>
              <a:chExt cx="1206703" cy="88747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3C0A2E8-9F7B-1B44-B500-C067340DD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4257" y="6134394"/>
                <a:ext cx="1206703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412755C-479D-8B49-8F67-1F3D537943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8614" y="5246923"/>
                <a:ext cx="709116" cy="709116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58F095C-92C4-3A4E-BBBD-D7B616246E59}"/>
                </a:ext>
              </a:extLst>
            </p:cNvPr>
            <p:cNvGrpSpPr/>
            <p:nvPr/>
          </p:nvGrpSpPr>
          <p:grpSpPr>
            <a:xfrm>
              <a:off x="8766636" y="5917679"/>
              <a:ext cx="947757" cy="185369"/>
              <a:chOff x="2640293" y="5931533"/>
              <a:chExt cx="947757" cy="185369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1329AF9-77C9-B24F-BF59-D4B42DE58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931533"/>
                <a:ext cx="185369" cy="185369"/>
              </a:xfrm>
              <a:prstGeom prst="rect">
                <a:avLst/>
              </a:prstGeom>
            </p:spPr>
          </p:pic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4ABDB6F-AF12-914A-825F-FA99C8790870}"/>
                  </a:ext>
                </a:extLst>
              </p:cNvPr>
              <p:cNvSpPr/>
              <p:nvPr/>
            </p:nvSpPr>
            <p:spPr>
              <a:xfrm>
                <a:off x="2874642" y="5952619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2" y="267644"/>
            <a:ext cx="6127200" cy="433340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6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Imatge que conté paret, bany, ciment&#10;&#10;Descripció generada automàticament">
            <a:extLst>
              <a:ext uri="{FF2B5EF4-FFF2-40B4-BE49-F238E27FC236}">
                <a16:creationId xmlns:a16="http://schemas.microsoft.com/office/drawing/2014/main" id="{69AD5860-B3CD-616D-7A8A-339AF45CFA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68840"/>
            <a:ext cx="6144442" cy="4336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DELANTE DEL AUDITORIO ESTÁN LOS BAÑOS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</a:rPr>
                <a:t>BAÑOS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716A9F5-86DC-4C40-8D86-43C7ADABD3B5}"/>
              </a:ext>
            </a:extLst>
          </p:cNvPr>
          <p:cNvGrpSpPr/>
          <p:nvPr/>
        </p:nvGrpSpPr>
        <p:grpSpPr>
          <a:xfrm>
            <a:off x="7116113" y="5297619"/>
            <a:ext cx="827850" cy="836775"/>
            <a:chOff x="8731657" y="5297619"/>
            <a:chExt cx="827850" cy="83677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3C575C96-54C3-8E4E-B527-2CD9D0E2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42EC353-CBE6-6647-B7F5-18E8981219EB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924F5C-FCAC-FB49-BC01-D5F4D13F5052}"/>
              </a:ext>
            </a:extLst>
          </p:cNvPr>
          <p:cNvGrpSpPr/>
          <p:nvPr/>
        </p:nvGrpSpPr>
        <p:grpSpPr>
          <a:xfrm>
            <a:off x="2706036" y="5481794"/>
            <a:ext cx="1077022" cy="652600"/>
            <a:chOff x="528754" y="5481794"/>
            <a:chExt cx="1077022" cy="6526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16F8D77-EE5E-4B40-8496-6E6F4B441BE8}"/>
                </a:ext>
              </a:extLst>
            </p:cNvPr>
            <p:cNvCxnSpPr>
              <a:cxnSpLocks/>
            </p:cNvCxnSpPr>
            <p:nvPr/>
          </p:nvCxnSpPr>
          <p:spPr>
            <a:xfrm>
              <a:off x="528754" y="6134394"/>
              <a:ext cx="10770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857764-B714-4D49-BF1A-46DF57D3F119}"/>
                </a:ext>
              </a:extLst>
            </p:cNvPr>
            <p:cNvGrpSpPr/>
            <p:nvPr/>
          </p:nvGrpSpPr>
          <p:grpSpPr>
            <a:xfrm>
              <a:off x="742744" y="5481794"/>
              <a:ext cx="649043" cy="430430"/>
              <a:chOff x="9186534" y="5886192"/>
              <a:chExt cx="361323" cy="239621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00999ED-7FF5-F14B-AEBC-D50BB94EB8C5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0718417-2267-F941-B5AB-A4C748E60858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403DC2-A341-764F-ADB9-BCAE38CA6923}"/>
              </a:ext>
            </a:extLst>
          </p:cNvPr>
          <p:cNvGrpSpPr/>
          <p:nvPr/>
        </p:nvGrpSpPr>
        <p:grpSpPr>
          <a:xfrm>
            <a:off x="4353247" y="5282695"/>
            <a:ext cx="1341792" cy="851699"/>
            <a:chOff x="6335358" y="5282695"/>
            <a:chExt cx="1341792" cy="85169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C817A5-F054-4D4E-AAE8-1E8E6A2FCF3E}"/>
                </a:ext>
              </a:extLst>
            </p:cNvPr>
            <p:cNvCxnSpPr>
              <a:cxnSpLocks/>
            </p:cNvCxnSpPr>
            <p:nvPr/>
          </p:nvCxnSpPr>
          <p:spPr>
            <a:xfrm>
              <a:off x="6335358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8BCE59-8B7F-7140-A906-29F8C000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3347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60C6EB-EB1E-334C-B9B4-0D367111C263}"/>
              </a:ext>
            </a:extLst>
          </p:cNvPr>
          <p:cNvGrpSpPr/>
          <p:nvPr/>
        </p:nvGrpSpPr>
        <p:grpSpPr>
          <a:xfrm>
            <a:off x="5649372" y="5314368"/>
            <a:ext cx="1081168" cy="820026"/>
            <a:chOff x="5132366" y="5314368"/>
            <a:chExt cx="1081168" cy="82002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1B015CC-12EF-7A4D-BB41-1684128A0491}"/>
                </a:ext>
              </a:extLst>
            </p:cNvPr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9122342-5B1E-D24C-B2C4-31C84E3D3849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6B1AABA-0937-AF4F-A8CF-C564EB742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B20A270-9FE3-6041-A328-92E9DBD224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2E94907-4217-1843-A6FF-98518B543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5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8840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A LA DERECHA DEL </a:t>
            </a:r>
            <a:r>
              <a:rPr kumimoji="0" lang="en-U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AUDITORIO ESTÁ EL </a:t>
            </a:r>
            <a:r>
              <a:rPr kumimoji="0" lang="en-US" sz="22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FOYER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1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</a:rPr>
                <a:t>FOYER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0214BD-C682-914F-8A54-06616906B468}"/>
              </a:ext>
            </a:extLst>
          </p:cNvPr>
          <p:cNvGrpSpPr/>
          <p:nvPr/>
        </p:nvGrpSpPr>
        <p:grpSpPr>
          <a:xfrm>
            <a:off x="6101102" y="5314368"/>
            <a:ext cx="1081168" cy="820026"/>
            <a:chOff x="5132366" y="5314368"/>
            <a:chExt cx="1081168" cy="82002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0E5828B-6FD0-0A4A-A402-58B472C5CDE7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6025A3C-ECED-E445-B132-96BA234534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C5D2D7A-5E55-BC46-B6F5-5A4E4A1FB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CA881E4-B294-3949-9A98-A89659C61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66DB829-FC8D-3E4F-BD40-2C36ADF72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D93D5C-37BD-7F4C-8C80-1FD4807037F5}"/>
              </a:ext>
            </a:extLst>
          </p:cNvPr>
          <p:cNvGrpSpPr/>
          <p:nvPr/>
        </p:nvGrpSpPr>
        <p:grpSpPr>
          <a:xfrm>
            <a:off x="4900054" y="5282695"/>
            <a:ext cx="1341792" cy="851699"/>
            <a:chOff x="6335358" y="5282695"/>
            <a:chExt cx="1341792" cy="85169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CB6950-CC1E-2C48-BD3A-5065726F28E7}"/>
                </a:ext>
              </a:extLst>
            </p:cNvPr>
            <p:cNvCxnSpPr>
              <a:cxnSpLocks/>
            </p:cNvCxnSpPr>
            <p:nvPr/>
          </p:nvCxnSpPr>
          <p:spPr>
            <a:xfrm>
              <a:off x="6335358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22CBBF-C13F-6842-AC59-5A04A6C37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3347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92502" y="5320705"/>
            <a:ext cx="1074336" cy="813689"/>
            <a:chOff x="4248753" y="5320705"/>
            <a:chExt cx="1074336" cy="813689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4248753" y="6134394"/>
              <a:ext cx="10743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>
              <a:grpSpLocks/>
            </p:cNvGrpSpPr>
            <p:nvPr/>
          </p:nvGrpSpPr>
          <p:grpSpPr>
            <a:xfrm>
              <a:off x="4293710" y="5320705"/>
              <a:ext cx="1029378" cy="734862"/>
              <a:chOff x="4890374" y="5724275"/>
              <a:chExt cx="905568" cy="647058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7293870" y="4968724"/>
            <a:ext cx="914948" cy="1165670"/>
            <a:chOff x="7293870" y="4968724"/>
            <a:chExt cx="914948" cy="1165670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7309207" y="6134394"/>
              <a:ext cx="78502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93870" y="4968724"/>
              <a:ext cx="914948" cy="1104684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9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text, interior, fem&#10;&#10;Descripció generada automàticament">
            <a:extLst>
              <a:ext uri="{FF2B5EF4-FFF2-40B4-BE49-F238E27FC236}">
                <a16:creationId xmlns:a16="http://schemas.microsoft.com/office/drawing/2014/main" id="{1B60352B-9F27-A6A5-0893-D054829D3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9740"/>
            <a:ext cx="6144442" cy="433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20" dirty="0">
                <a:latin typeface="Calibri" charset="0"/>
                <a:ea typeface="Calibri" charset="0"/>
                <a:cs typeface="Calibri" charset="0"/>
              </a:rPr>
              <a:t>EN LA PLANTA 1 A LA IZQUIERDA DE LAS ESCALERAS ESTÁ LA SALA DE EXPOSICIONES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DE EXPOSICIONES PLANTA 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E60B-124A-E140-8A5B-33997B5F4616}"/>
              </a:ext>
            </a:extLst>
          </p:cNvPr>
          <p:cNvGrpSpPr/>
          <p:nvPr/>
        </p:nvGrpSpPr>
        <p:grpSpPr>
          <a:xfrm>
            <a:off x="1183866" y="5267704"/>
            <a:ext cx="1113285" cy="866690"/>
            <a:chOff x="2134642" y="5267704"/>
            <a:chExt cx="1113285" cy="86669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1950CA-B317-5F48-8C1F-AB547015FF1C}"/>
                </a:ext>
              </a:extLst>
            </p:cNvPr>
            <p:cNvCxnSpPr>
              <a:cxnSpLocks/>
            </p:cNvCxnSpPr>
            <p:nvPr/>
          </p:nvCxnSpPr>
          <p:spPr>
            <a:xfrm>
              <a:off x="2167983" y="6134394"/>
              <a:ext cx="10799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F65DEE-4735-7B45-982B-6B9B8AF47014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8C8877E-414F-F04A-811C-33970DF7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72D5211-309F-B144-A9ED-9EE2B9289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762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764A0ADB-EC62-074B-BA87-ADCF0B420246}"/>
                  </a:ext>
                </a:extLst>
              </p:cNvPr>
              <p:cNvSpPr/>
              <p:nvPr/>
            </p:nvSpPr>
            <p:spPr>
              <a:xfrm>
                <a:off x="3729228" y="1447170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6279719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9149EF-FC1D-484F-A92F-79FACDFC588E}"/>
              </a:ext>
            </a:extLst>
          </p:cNvPr>
          <p:cNvGrpSpPr/>
          <p:nvPr/>
        </p:nvGrpSpPr>
        <p:grpSpPr>
          <a:xfrm>
            <a:off x="7457686" y="5311077"/>
            <a:ext cx="2771262" cy="823317"/>
            <a:chOff x="7077875" y="5311077"/>
            <a:chExt cx="2771262" cy="82331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7870DFB-80DC-1848-B07A-C7AA9CDDDBBC}"/>
                </a:ext>
              </a:extLst>
            </p:cNvPr>
            <p:cNvCxnSpPr>
              <a:cxnSpLocks/>
            </p:cNvCxnSpPr>
            <p:nvPr/>
          </p:nvCxnSpPr>
          <p:spPr>
            <a:xfrm>
              <a:off x="7077875" y="6134394"/>
              <a:ext cx="2771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BFDE11C-5A36-2A44-9BAE-BCB519D0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2205" y="5311077"/>
              <a:ext cx="602602" cy="60260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0DC1C9-15B0-CC45-882B-C121ED02677B}"/>
              </a:ext>
            </a:extLst>
          </p:cNvPr>
          <p:cNvGrpSpPr/>
          <p:nvPr/>
        </p:nvGrpSpPr>
        <p:grpSpPr>
          <a:xfrm>
            <a:off x="2981739" y="5320705"/>
            <a:ext cx="1272715" cy="813689"/>
            <a:chOff x="1796754" y="5320705"/>
            <a:chExt cx="1272715" cy="8136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60F361-3A90-4E44-B03A-DED2A538B478}"/>
                </a:ext>
              </a:extLst>
            </p:cNvPr>
            <p:cNvCxnSpPr>
              <a:cxnSpLocks/>
            </p:cNvCxnSpPr>
            <p:nvPr/>
          </p:nvCxnSpPr>
          <p:spPr>
            <a:xfrm>
              <a:off x="1796754" y="6134394"/>
              <a:ext cx="12727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5CFE04-0B46-FD4D-9DE5-D27975FBC5C5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1287460-C2BA-9F45-BF4B-2FD850ABF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7DCD1BD-E0A4-D94C-98C6-B380514F5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722BFF4-6848-394E-B368-5BFFAA792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65D8BD0-9448-2448-BF8F-86362F97857E}"/>
              </a:ext>
            </a:extLst>
          </p:cNvPr>
          <p:cNvGrpSpPr/>
          <p:nvPr/>
        </p:nvGrpSpPr>
        <p:grpSpPr>
          <a:xfrm>
            <a:off x="5198165" y="5344741"/>
            <a:ext cx="1246347" cy="789653"/>
            <a:chOff x="5935038" y="5344741"/>
            <a:chExt cx="1246347" cy="78965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C75707-7844-E74B-8371-0AF730427B80}"/>
                </a:ext>
              </a:extLst>
            </p:cNvPr>
            <p:cNvCxnSpPr>
              <a:cxnSpLocks/>
            </p:cNvCxnSpPr>
            <p:nvPr/>
          </p:nvCxnSpPr>
          <p:spPr>
            <a:xfrm>
              <a:off x="5935038" y="6134394"/>
              <a:ext cx="124634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FDE63A3-1B82-7A44-8DE8-8339F5539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2780" y="5344741"/>
              <a:ext cx="738579" cy="552491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7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herba, àrea&#10;&#10;Descripció generada automàticament">
            <a:extLst>
              <a:ext uri="{FF2B5EF4-FFF2-40B4-BE49-F238E27FC236}">
                <a16:creationId xmlns:a16="http://schemas.microsoft.com/office/drawing/2014/main" id="{498D4761-2E3E-24F3-B175-9CD834C72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2275"/>
            <a:ext cx="6144442" cy="433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904" y="6236665"/>
            <a:ext cx="1007896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ENFRENTE DE LAS ESCALERAS ESTÁ EL ESPACIO FAMILIAR ANGLADA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FAMILIAR ANGLADA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4379FF-9AD1-7447-95B7-B6799C236FB6}"/>
              </a:ext>
            </a:extLst>
          </p:cNvPr>
          <p:cNvGrpSpPr/>
          <p:nvPr/>
        </p:nvGrpSpPr>
        <p:grpSpPr>
          <a:xfrm>
            <a:off x="3572733" y="5344741"/>
            <a:ext cx="1246347" cy="789653"/>
            <a:chOff x="5935038" y="5344741"/>
            <a:chExt cx="1246347" cy="78965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D8936F-546C-4F43-A212-E53CA31E6D74}"/>
                </a:ext>
              </a:extLst>
            </p:cNvPr>
            <p:cNvCxnSpPr>
              <a:cxnSpLocks/>
            </p:cNvCxnSpPr>
            <p:nvPr/>
          </p:nvCxnSpPr>
          <p:spPr>
            <a:xfrm>
              <a:off x="5935038" y="6134394"/>
              <a:ext cx="124634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146829A-58FF-9E44-B8E2-C45507364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278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5124B1-73A8-3F4A-A999-5D14F3609702}"/>
              </a:ext>
            </a:extLst>
          </p:cNvPr>
          <p:cNvGrpSpPr/>
          <p:nvPr/>
        </p:nvGrpSpPr>
        <p:grpSpPr>
          <a:xfrm>
            <a:off x="4707397" y="5314368"/>
            <a:ext cx="1081168" cy="820026"/>
            <a:chOff x="5132366" y="5314368"/>
            <a:chExt cx="1081168" cy="82002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DA0562-2437-9144-B440-2CB58564D6D0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8B03ADF-8D6A-FE40-B303-4B116E4C42BF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5342909-28BB-954D-8A2E-5022FD110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2618F9B-DB3A-5F44-B903-F4059AF78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2C82D8D-531E-C647-920E-E469F21FA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1339272" y="5114940"/>
            <a:ext cx="1198774" cy="1019454"/>
            <a:chOff x="2177472" y="5114940"/>
            <a:chExt cx="1198774" cy="101945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177472" y="6134394"/>
              <a:ext cx="11987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917766" y="4968207"/>
            <a:ext cx="3458644" cy="1166187"/>
            <a:chOff x="5917766" y="4968207"/>
            <a:chExt cx="3458644" cy="116618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5917766" y="6134394"/>
              <a:ext cx="34548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Imatge 3" descr="Imatge que conté herba, àrea&#10;&#10;Descripció generada automàticament">
              <a:extLst>
                <a:ext uri="{FF2B5EF4-FFF2-40B4-BE49-F238E27FC236}">
                  <a16:creationId xmlns:a16="http://schemas.microsoft.com/office/drawing/2014/main" id="{498D4761-2E3E-24F3-B175-9CD834C72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0410" y="4968207"/>
              <a:ext cx="3456000" cy="1106611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1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gabinet, interior, porta, centre d'oci&#10;&#10;Descripció generada automàticament">
            <a:extLst>
              <a:ext uri="{FF2B5EF4-FFF2-40B4-BE49-F238E27FC236}">
                <a16:creationId xmlns:a16="http://schemas.microsoft.com/office/drawing/2014/main" id="{0AC50454-B4A8-5AC6-105E-E174C94F3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6"/>
            <a:ext cx="6144443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DERECHA DE LAS ESCALERAS ESTÁ LA SALA ANGLADA 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954419" y="6134394"/>
            <a:ext cx="184389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ANGLADA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774401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1DB367-D000-E646-A66E-37162E712EF8}"/>
              </a:ext>
            </a:extLst>
          </p:cNvPr>
          <p:cNvGrpSpPr/>
          <p:nvPr/>
        </p:nvGrpSpPr>
        <p:grpSpPr>
          <a:xfrm>
            <a:off x="4600553" y="5344741"/>
            <a:ext cx="1246347" cy="789653"/>
            <a:chOff x="5935038" y="5344741"/>
            <a:chExt cx="1246347" cy="78965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F3186C3-27DD-7B4F-A053-D7F7170CA8B0}"/>
                </a:ext>
              </a:extLst>
            </p:cNvPr>
            <p:cNvCxnSpPr>
              <a:cxnSpLocks/>
            </p:cNvCxnSpPr>
            <p:nvPr/>
          </p:nvCxnSpPr>
          <p:spPr>
            <a:xfrm>
              <a:off x="5935038" y="6134394"/>
              <a:ext cx="124634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0D8195A-613D-9749-BFB4-79CEB3460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278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 flipH="1">
            <a:off x="2495696" y="5320705"/>
            <a:ext cx="1074336" cy="813689"/>
            <a:chOff x="1902432" y="5320705"/>
            <a:chExt cx="1073368" cy="81368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Imatge 3" descr="Imatge que conté gabinet, interior, porta, centre d'oci&#10;&#10;Descripció generada automàticament">
            <a:extLst>
              <a:ext uri="{FF2B5EF4-FFF2-40B4-BE49-F238E27FC236}">
                <a16:creationId xmlns:a16="http://schemas.microsoft.com/office/drawing/2014/main" id="{D63A4F6F-6557-5246-842F-D8C6EFC0C6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368" y="4968724"/>
            <a:ext cx="1845626" cy="11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28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porta&#10;&#10;Descripció generada automàticament">
            <a:extLst>
              <a:ext uri="{FF2B5EF4-FFF2-40B4-BE49-F238E27FC236}">
                <a16:creationId xmlns:a16="http://schemas.microsoft.com/office/drawing/2014/main" id="{7B0B4AB4-0582-B49E-63A7-AB140AD699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5"/>
            <a:ext cx="6144443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1 A LA DERECHA DE LA SALA ANGLADA ESTÁN LOS BAÑOS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E60B-124A-E140-8A5B-33997B5F4616}"/>
              </a:ext>
            </a:extLst>
          </p:cNvPr>
          <p:cNvGrpSpPr/>
          <p:nvPr/>
        </p:nvGrpSpPr>
        <p:grpSpPr>
          <a:xfrm>
            <a:off x="1766654" y="5267704"/>
            <a:ext cx="1143814" cy="866690"/>
            <a:chOff x="2134642" y="5267704"/>
            <a:chExt cx="1143814" cy="86669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1950CA-B317-5F48-8C1F-AB547015FF1C}"/>
                </a:ext>
              </a:extLst>
            </p:cNvPr>
            <p:cNvCxnSpPr>
              <a:cxnSpLocks/>
            </p:cNvCxnSpPr>
            <p:nvPr/>
          </p:nvCxnSpPr>
          <p:spPr>
            <a:xfrm>
              <a:off x="2167983" y="6134394"/>
              <a:ext cx="111047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F65DEE-4735-7B45-982B-6B9B8AF47014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8C8877E-414F-F04A-811C-33970DF7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72D5211-309F-B144-A9ED-9EE2B9289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762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764A0ADB-EC62-074B-BA87-ADCF0B420246}"/>
                  </a:ext>
                </a:extLst>
              </p:cNvPr>
              <p:cNvSpPr/>
              <p:nvPr/>
            </p:nvSpPr>
            <p:spPr>
              <a:xfrm>
                <a:off x="3729228" y="1447170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7BEC38-73B5-204A-98FA-A8EF1F78F987}"/>
              </a:ext>
            </a:extLst>
          </p:cNvPr>
          <p:cNvGrpSpPr/>
          <p:nvPr/>
        </p:nvGrpSpPr>
        <p:grpSpPr>
          <a:xfrm>
            <a:off x="8802528" y="5297619"/>
            <a:ext cx="827850" cy="836775"/>
            <a:chOff x="8731657" y="5297619"/>
            <a:chExt cx="827850" cy="8367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F20AE06-C15C-3B4F-BF8D-A82B48F38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AF7F4BF-EBA7-C440-AC78-F31F037BD5CA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3E7B01-EF37-BE43-A5C5-8C0DCEE59B7A}"/>
              </a:ext>
            </a:extLst>
          </p:cNvPr>
          <p:cNvGrpSpPr/>
          <p:nvPr/>
        </p:nvGrpSpPr>
        <p:grpSpPr>
          <a:xfrm>
            <a:off x="7419688" y="5314368"/>
            <a:ext cx="1081168" cy="820026"/>
            <a:chOff x="5132366" y="5314368"/>
            <a:chExt cx="1081168" cy="82002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ED5166-636D-9C40-8498-5D1560E55BCD}"/>
                </a:ext>
              </a:extLst>
            </p:cNvPr>
            <p:cNvCxnSpPr/>
            <p:nvPr/>
          </p:nvCxnSpPr>
          <p:spPr>
            <a:xfrm>
              <a:off x="5228883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A87E3C-1420-C44F-838E-F99AD0D97626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C0BE030-C32A-704A-997C-6335125AF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B09306D-D2A2-3743-AFC9-8EC513C18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47317DB-40C3-B540-9A4C-8E2C1FA3C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6A7AE5-455B-8442-A7B0-763550F55D2E}"/>
              </a:ext>
            </a:extLst>
          </p:cNvPr>
          <p:cNvGrpSpPr/>
          <p:nvPr/>
        </p:nvGrpSpPr>
        <p:grpSpPr>
          <a:xfrm>
            <a:off x="5550636" y="4968724"/>
            <a:ext cx="1845944" cy="1165670"/>
            <a:chOff x="6952368" y="4968724"/>
            <a:chExt cx="1845944" cy="116567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A537ABA-F2ED-964E-A326-5D91F78D25F8}"/>
                </a:ext>
              </a:extLst>
            </p:cNvPr>
            <p:cNvCxnSpPr>
              <a:cxnSpLocks/>
            </p:cNvCxnSpPr>
            <p:nvPr/>
          </p:nvCxnSpPr>
          <p:spPr>
            <a:xfrm>
              <a:off x="6954419" y="6134394"/>
              <a:ext cx="184389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tge 3" descr="Imatge que conté gabinet, interior, porta, centre d'oci&#10;&#10;Descripció generada automàticament">
              <a:extLst>
                <a:ext uri="{FF2B5EF4-FFF2-40B4-BE49-F238E27FC236}">
                  <a16:creationId xmlns:a16="http://schemas.microsoft.com/office/drawing/2014/main" id="{7198D3F6-36DF-9946-B16C-0AA2616B5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52368" y="4968724"/>
              <a:ext cx="1845626" cy="110468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 flipH="1">
            <a:off x="3636254" y="5320705"/>
            <a:ext cx="1074336" cy="813689"/>
            <a:chOff x="1902432" y="5320705"/>
            <a:chExt cx="1073368" cy="81368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46" name="Rectangle 45"/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1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2 A LA IZQUIERDA DE LAS ESCALERAS ESTÁ LA SALA S. RUSIÑOL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SANTIAGO RUSIÑOL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E60B-124A-E140-8A5B-33997B5F4616}"/>
              </a:ext>
            </a:extLst>
          </p:cNvPr>
          <p:cNvGrpSpPr/>
          <p:nvPr/>
        </p:nvGrpSpPr>
        <p:grpSpPr>
          <a:xfrm>
            <a:off x="1438793" y="5267704"/>
            <a:ext cx="1214845" cy="866690"/>
            <a:chOff x="2134642" y="5267704"/>
            <a:chExt cx="1214845" cy="86669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1950CA-B317-5F48-8C1F-AB547015FF1C}"/>
                </a:ext>
              </a:extLst>
            </p:cNvPr>
            <p:cNvCxnSpPr/>
            <p:nvPr/>
          </p:nvCxnSpPr>
          <p:spPr>
            <a:xfrm>
              <a:off x="2167983" y="6134394"/>
              <a:ext cx="11815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F65DEE-4735-7B45-982B-6B9B8AF47014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8C8877E-414F-F04A-811C-33970DF7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72D5211-309F-B144-A9ED-9EE2B9289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347131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764A0ADB-EC62-074B-BA87-ADCF0B420246}"/>
                  </a:ext>
                </a:extLst>
              </p:cNvPr>
              <p:cNvSpPr/>
              <p:nvPr/>
            </p:nvSpPr>
            <p:spPr>
              <a:xfrm>
                <a:off x="3729228" y="1366675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6715819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5583354" y="5344741"/>
            <a:ext cx="1230731" cy="789653"/>
            <a:chOff x="5600446" y="5344741"/>
            <a:chExt cx="1230731" cy="78965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5600446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27BC0F-43B0-C746-AC64-C0DDDD052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6522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291682" y="5294954"/>
            <a:ext cx="1282950" cy="839440"/>
            <a:chOff x="3291682" y="5294954"/>
            <a:chExt cx="1282950" cy="83944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291682" y="6134394"/>
              <a:ext cx="128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 flipH="1">
              <a:off x="3478512" y="5294954"/>
              <a:ext cx="1004400" cy="718743"/>
              <a:chOff x="4890374" y="5724275"/>
              <a:chExt cx="905568" cy="64705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F383ED6-5FEF-6E4B-9FE4-C167C55113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71825"/>
            <a:ext cx="6144442" cy="43344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E119BB-C1AC-CD44-9499-D08BE947BB3D}"/>
              </a:ext>
            </a:extLst>
          </p:cNvPr>
          <p:cNvGrpSpPr/>
          <p:nvPr/>
        </p:nvGrpSpPr>
        <p:grpSpPr>
          <a:xfrm>
            <a:off x="7990318" y="4968207"/>
            <a:ext cx="1931349" cy="1166187"/>
            <a:chOff x="7990318" y="4968207"/>
            <a:chExt cx="1931349" cy="116618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7990318" y="6134394"/>
              <a:ext cx="193134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AC16FD2-C150-6F4B-B93A-2AE1A8BA1A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0318" y="4968207"/>
              <a:ext cx="1929600" cy="1103684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A61BB33-C89C-904C-A11B-F0EFBBACFCD5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1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pis, interior, paret, sala&#10;&#10;Descripció generada automàticament">
            <a:extLst>
              <a:ext uri="{FF2B5EF4-FFF2-40B4-BE49-F238E27FC236}">
                <a16:creationId xmlns:a16="http://schemas.microsoft.com/office/drawing/2014/main" id="{AA6B0411-8FAD-6F93-4ADD-52D0A9D3D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ENFRENTE DE LAS ESCALERAS ESTÁ EL ESPACIO MÉLIÈS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MÉLIÈS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774401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5774D6-A8AA-C041-B4F3-8A6FF316B3D3}"/>
              </a:ext>
            </a:extLst>
          </p:cNvPr>
          <p:cNvCxnSpPr>
            <a:cxnSpLocks/>
          </p:cNvCxnSpPr>
          <p:nvPr/>
        </p:nvCxnSpPr>
        <p:spPr>
          <a:xfrm>
            <a:off x="6671500" y="6134394"/>
            <a:ext cx="19543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tge 2" descr="Imatge que conté pis, interior, paret, sala&#10;&#10;Descripció generada automàticament">
            <a:extLst>
              <a:ext uri="{FF2B5EF4-FFF2-40B4-BE49-F238E27FC236}">
                <a16:creationId xmlns:a16="http://schemas.microsoft.com/office/drawing/2014/main" id="{AA6B0411-8FAD-6F93-4ADD-52D0A9D3D6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0439" y="4968723"/>
            <a:ext cx="1566000" cy="11046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07902" y="5344741"/>
            <a:ext cx="1285654" cy="789653"/>
            <a:chOff x="4307902" y="5344741"/>
            <a:chExt cx="1285654" cy="78965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4307902" y="6134394"/>
              <a:ext cx="12856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27BC0F-43B0-C746-AC64-C0DDDD052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144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112271" y="5114940"/>
            <a:ext cx="1198774" cy="1019454"/>
            <a:chOff x="2177472" y="5114940"/>
            <a:chExt cx="1198774" cy="101945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177472" y="6134394"/>
              <a:ext cx="11987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8500520-6646-C046-9BDC-E903746B9019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2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esta guía </a:t>
            </a:r>
            <a:r>
              <a:rPr lang="es-ES_tradnl" sz="2200" cap="all" spc="50" dirty="0">
                <a:latin typeface="Calibri" charset="0"/>
                <a:cs typeface="Calibri" charset="0"/>
              </a:rPr>
              <a:t>ENCONTRARÁS información</a:t>
            </a: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referente a CaixaForum PALMA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70" y="2713756"/>
            <a:ext cx="2616268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 CaixaForum encontrarás diferentes 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espacios para visitar. Podrás visitar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los todos o crear tu propio itinerario.</a:t>
            </a:r>
          </a:p>
          <a:p>
            <a:pPr>
              <a:lnSpc>
                <a:spcPts val="1800"/>
              </a:lnSpc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Hay autobuses de línea 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que llevan a CaixaForum.</a:t>
            </a:r>
            <a:endParaRPr lang="es-ES_tradnl" sz="1600" dirty="0">
              <a:solidFill>
                <a:srgbClr val="000000"/>
              </a:solidFill>
              <a:highlight>
                <a:srgbClr val="00FFFF"/>
              </a:highlight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CaixaForum dispone de </a:t>
            </a:r>
            <a:b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parquin cercano.</a:t>
            </a:r>
            <a:endParaRPr lang="es-ES_tradnl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6273997" y="3897766"/>
            <a:ext cx="0" cy="9191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D2E64B8-E690-B848-8BA7-4851234D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380ED4-14A0-0A4A-B7DB-41BBAC9C8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498512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la web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CaixaForum puedes encontrar toda la información del centro, sus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actividades y exposiciones: </a:t>
            </a:r>
            <a:r>
              <a:rPr lang="es-ES_tradnl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/Palma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29194"/>
            <a:ext cx="2278932" cy="7181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Plaza de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Weyler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, 3</a:t>
            </a:r>
            <a:r>
              <a:rPr lang="en-U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. </a:t>
            </a:r>
          </a:p>
          <a:p>
            <a:pPr>
              <a:lnSpc>
                <a:spcPts val="1700"/>
              </a:lnSpc>
              <a:spcAft>
                <a:spcPts val="500"/>
              </a:spcAft>
            </a:pPr>
            <a:r>
              <a:rPr lang="en-U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07001 Palma</a:t>
            </a:r>
          </a:p>
          <a:p>
            <a:pPr>
              <a:lnSpc>
                <a:spcPts val="1700"/>
              </a:lnSpc>
              <a:spcAft>
                <a:spcPts val="1000"/>
              </a:spcAft>
            </a:pP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971 178 512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B269C07-6537-874A-B6CB-6E49F2275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_tradnl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BDE9C2-D12F-6543-8E47-6CF25B42A04C}"/>
              </a:ext>
            </a:extLst>
          </p:cNvPr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31E611-1307-A24F-BE86-D498F7F5E6BD}"/>
              </a:ext>
            </a:extLst>
          </p:cNvPr>
          <p:cNvCxnSpPr>
            <a:cxnSpLocks/>
          </p:cNvCxnSpPr>
          <p:nvPr/>
        </p:nvCxnSpPr>
        <p:spPr>
          <a:xfrm>
            <a:off x="1370809" y="3904820"/>
            <a:ext cx="0" cy="6812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63D203C-284F-6D4C-ABF0-E1B128489503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guía está creado como anticipación para facilitar el seguimiento de tu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Recomendamos revisar la guía antes de ir a CaixaForum para preparar la visita.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3760E85-B4FE-A643-B69D-653C8F6991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59479"/>
            <a:ext cx="438692" cy="43869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7082E3-35AD-544D-A4EC-45E960DD30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cxnSp>
        <p:nvCxnSpPr>
          <p:cNvPr id="28" name="Straight Connector 27"/>
          <p:cNvCxnSpPr>
            <a:cxnSpLocks/>
          </p:cNvCxnSpPr>
          <p:nvPr/>
        </p:nvCxnSpPr>
        <p:spPr>
          <a:xfrm>
            <a:off x="8076892" y="5362647"/>
            <a:ext cx="0" cy="684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392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interior, porta&#10;&#10;Descripció generada automàticament">
            <a:extLst>
              <a:ext uri="{FF2B5EF4-FFF2-40B4-BE49-F238E27FC236}">
                <a16:creationId xmlns:a16="http://schemas.microsoft.com/office/drawing/2014/main" id="{A6776A54-9750-AF4D-3405-307C2C635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70" dirty="0">
                <a:latin typeface="Calibri" charset="0"/>
                <a:ea typeface="Calibri" charset="0"/>
                <a:cs typeface="Calibri" charset="0"/>
              </a:rPr>
              <a:t>DELANTE DEL ESPACIO MÉLIÈS ESTÁ LA SALA MARGARET D’ESTE</a:t>
            </a:r>
            <a:endParaRPr lang="en-US" sz="2200" spc="70" dirty="0">
              <a:highlight>
                <a:srgbClr val="FFFF00"/>
              </a:highlight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MARGARET D’ESTE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000557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1519863" y="5481794"/>
            <a:ext cx="1037600" cy="652600"/>
            <a:chOff x="3934978" y="5481794"/>
            <a:chExt cx="1037600" cy="652600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3934978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4134157" y="5481794"/>
              <a:ext cx="649043" cy="432000"/>
              <a:chOff x="9186534" y="5886192"/>
              <a:chExt cx="361323" cy="23962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224047" y="4968723"/>
            <a:ext cx="1865765" cy="1165671"/>
            <a:chOff x="3232593" y="4968723"/>
            <a:chExt cx="1865765" cy="116567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3232593" y="6134394"/>
              <a:ext cx="186576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tge 2" descr="Imatge que conté pis, interior, paret, sala&#10;&#10;Descripció generada automàticament">
              <a:extLst>
                <a:ext uri="{FF2B5EF4-FFF2-40B4-BE49-F238E27FC236}">
                  <a16:creationId xmlns:a16="http://schemas.microsoft.com/office/drawing/2014/main" id="{AA6B0411-8FAD-6F93-4ADD-52D0A9D3D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2593" y="4968723"/>
              <a:ext cx="1566000" cy="1104684"/>
            </a:xfrm>
            <a:prstGeom prst="rect">
              <a:avLst/>
            </a:prstGeom>
          </p:spPr>
        </p:pic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5774D6-A8AA-C041-B4F3-8A6FF316B3D3}"/>
              </a:ext>
            </a:extLst>
          </p:cNvPr>
          <p:cNvCxnSpPr>
            <a:cxnSpLocks/>
          </p:cNvCxnSpPr>
          <p:nvPr/>
        </p:nvCxnSpPr>
        <p:spPr>
          <a:xfrm>
            <a:off x="6249026" y="6134394"/>
            <a:ext cx="293770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tge 3" descr="Imatge que conté interior, porta&#10;&#10;Descripció generada automàticament">
            <a:extLst>
              <a:ext uri="{FF2B5EF4-FFF2-40B4-BE49-F238E27FC236}">
                <a16:creationId xmlns:a16="http://schemas.microsoft.com/office/drawing/2014/main" id="{A6776A54-9750-AF4D-3405-307C2C635A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981"/>
          <a:stretch/>
        </p:blipFill>
        <p:spPr>
          <a:xfrm>
            <a:off x="6659223" y="4969239"/>
            <a:ext cx="2094935" cy="110468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771CA54-8705-CA4B-ADFD-1C4D96FB0378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interior, paret, pis, sala&#10;&#10;Descripció generada automàticament">
            <a:extLst>
              <a:ext uri="{FF2B5EF4-FFF2-40B4-BE49-F238E27FC236}">
                <a16:creationId xmlns:a16="http://schemas.microsoft.com/office/drawing/2014/main" id="{4E1D0E59-C6BD-CAD9-4B43-BB0D48EEC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DERECHA DE LAS ESCALERAS ESTÁ LA SALA ALEXANDRE ROSSELLÓ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ALEXANDRE ROSSELLÓ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127648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207964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 flipH="1">
            <a:off x="1748518" y="5320705"/>
            <a:ext cx="1074336" cy="813689"/>
            <a:chOff x="1902432" y="5320705"/>
            <a:chExt cx="1073368" cy="81368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6208816" y="4969239"/>
            <a:ext cx="3336836" cy="1165155"/>
            <a:chOff x="6208816" y="4969239"/>
            <a:chExt cx="3336836" cy="116515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6208816" y="6134394"/>
              <a:ext cx="33368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tge 2" descr="Imatge que conté interior, paret, pis, sala&#10;&#10;Descripció generada automàticament">
              <a:extLst>
                <a:ext uri="{FF2B5EF4-FFF2-40B4-BE49-F238E27FC236}">
                  <a16:creationId xmlns:a16="http://schemas.microsoft.com/office/drawing/2014/main" id="{4E1D0E59-C6BD-CAD9-4B43-BB0D48EEC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95804" y="4969239"/>
              <a:ext cx="2362860" cy="1104684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3810360" y="5344741"/>
            <a:ext cx="1285654" cy="789653"/>
            <a:chOff x="4307902" y="5344741"/>
            <a:chExt cx="1285654" cy="78965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4307902" y="6134394"/>
              <a:ext cx="12856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C27BC0F-43B0-C746-AC64-C0DDDD052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1440" y="5344741"/>
              <a:ext cx="738579" cy="552491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0586F1F-E50A-D748-8BC1-CD3DA197BFD1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66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bany&#10;&#10;Descripció generada automàticament">
            <a:extLst>
              <a:ext uri="{FF2B5EF4-FFF2-40B4-BE49-F238E27FC236}">
                <a16:creationId xmlns:a16="http://schemas.microsoft.com/office/drawing/2014/main" id="{2DB9F892-BB9B-192B-446D-F74B553EB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DERECHA DE LA SALA ALEXANDRE ROSSELLÓ ESTÁN LOS BAÑOS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flipH="1">
            <a:off x="1858195" y="5320705"/>
            <a:ext cx="1074336" cy="813689"/>
            <a:chOff x="1902432" y="5320705"/>
            <a:chExt cx="1073368" cy="81368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43837B-6D4F-0641-BDEC-5794124E489F}"/>
              </a:ext>
            </a:extLst>
          </p:cNvPr>
          <p:cNvGrpSpPr/>
          <p:nvPr/>
        </p:nvGrpSpPr>
        <p:grpSpPr>
          <a:xfrm>
            <a:off x="7108283" y="5353780"/>
            <a:ext cx="1081168" cy="780614"/>
            <a:chOff x="5102716" y="5353780"/>
            <a:chExt cx="1081168" cy="780614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7141B7-B7D7-934A-8EFB-023B4C66B605}"/>
                </a:ext>
              </a:extLst>
            </p:cNvPr>
            <p:cNvCxnSpPr/>
            <p:nvPr/>
          </p:nvCxnSpPr>
          <p:spPr>
            <a:xfrm>
              <a:off x="5270017" y="6134394"/>
              <a:ext cx="75807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E854AD-839C-2D44-B912-AEAF44ED532E}"/>
                </a:ext>
              </a:extLst>
            </p:cNvPr>
            <p:cNvGrpSpPr/>
            <p:nvPr/>
          </p:nvGrpSpPr>
          <p:grpSpPr>
            <a:xfrm>
              <a:off x="5102716" y="5353780"/>
              <a:ext cx="1081168" cy="606822"/>
              <a:chOff x="7603987" y="4260259"/>
              <a:chExt cx="851923" cy="47815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A6F9D5D8-5728-7040-A80B-C441D42D3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0B0A51A-AFA9-A34B-9DE1-44B1BDF62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3558706B-FA05-544F-8908-632FD46FB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8624199" y="5297619"/>
            <a:ext cx="827850" cy="836775"/>
            <a:chOff x="8731657" y="5297619"/>
            <a:chExt cx="827850" cy="83677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56" name="Straight Connector 55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799664" y="4969239"/>
            <a:ext cx="3336836" cy="1165155"/>
            <a:chOff x="6208816" y="4969239"/>
            <a:chExt cx="3336836" cy="116515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6208816" y="6134394"/>
              <a:ext cx="333683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Imatge 2" descr="Imatge que conté interior, paret, pis, sala&#10;&#10;Descripció generada automàticament">
              <a:extLst>
                <a:ext uri="{FF2B5EF4-FFF2-40B4-BE49-F238E27FC236}">
                  <a16:creationId xmlns:a16="http://schemas.microsoft.com/office/drawing/2014/main" id="{4E1D0E59-C6BD-CAD9-4B43-BB0D48EEC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95804" y="4969239"/>
              <a:ext cx="2362860" cy="1104684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991E768-D201-5946-92EA-29C165462EC5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1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1E4801-0540-FF49-8797-1FDFECA4E0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71825"/>
            <a:ext cx="6145200" cy="43349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EN LA PLANTA 3 A LA IZQUIERDA DE LAS ESCALERAS ESTÁ LA SALA M. DEL SANTS OLIVER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MIQUEL DELS SANTS OLIVER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10E60B-124A-E140-8A5B-33997B5F4616}"/>
              </a:ext>
            </a:extLst>
          </p:cNvPr>
          <p:cNvGrpSpPr/>
          <p:nvPr/>
        </p:nvGrpSpPr>
        <p:grpSpPr>
          <a:xfrm>
            <a:off x="1009393" y="5267704"/>
            <a:ext cx="1177545" cy="866690"/>
            <a:chOff x="2134642" y="5267704"/>
            <a:chExt cx="1177545" cy="86669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1950CA-B317-5F48-8C1F-AB547015FF1C}"/>
                </a:ext>
              </a:extLst>
            </p:cNvPr>
            <p:cNvCxnSpPr/>
            <p:nvPr/>
          </p:nvCxnSpPr>
          <p:spPr>
            <a:xfrm>
              <a:off x="2167983" y="6134394"/>
              <a:ext cx="114420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F65DEE-4735-7B45-982B-6B9B8AF47014}"/>
                </a:ext>
              </a:extLst>
            </p:cNvPr>
            <p:cNvGrpSpPr/>
            <p:nvPr/>
          </p:nvGrpSpPr>
          <p:grpSpPr>
            <a:xfrm>
              <a:off x="2134642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8C8877E-414F-F04A-811C-33970DF72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72D5211-309F-B144-A9ED-9EE2B9289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270774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764A0ADB-EC62-074B-BA87-ADCF0B420246}"/>
                  </a:ext>
                </a:extLst>
              </p:cNvPr>
              <p:cNvSpPr/>
              <p:nvPr/>
            </p:nvSpPr>
            <p:spPr>
              <a:xfrm>
                <a:off x="3729228" y="1290319"/>
                <a:ext cx="530105" cy="93626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6070835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4973671" y="5344741"/>
            <a:ext cx="1285654" cy="789653"/>
            <a:chOff x="4307902" y="5344741"/>
            <a:chExt cx="1285654" cy="78965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4307902" y="6134394"/>
              <a:ext cx="12856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C27BC0F-43B0-C746-AC64-C0DDDD052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144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806589" y="5294954"/>
            <a:ext cx="1282950" cy="839440"/>
            <a:chOff x="1653435" y="5294954"/>
            <a:chExt cx="1282950" cy="83944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653435" y="6134394"/>
              <a:ext cx="12829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 flipH="1">
              <a:off x="1840265" y="5294954"/>
              <a:ext cx="1004400" cy="718743"/>
              <a:chOff x="4890374" y="5724275"/>
              <a:chExt cx="905568" cy="647058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F5774D6-A8AA-C041-B4F3-8A6FF316B3D3}"/>
              </a:ext>
            </a:extLst>
          </p:cNvPr>
          <p:cNvCxnSpPr>
            <a:cxnSpLocks/>
          </p:cNvCxnSpPr>
          <p:nvPr/>
        </p:nvCxnSpPr>
        <p:spPr>
          <a:xfrm>
            <a:off x="7229460" y="6134394"/>
            <a:ext cx="30853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266B5156-7DE1-174C-9F10-82F1AD8BD9C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0543" y="4969239"/>
            <a:ext cx="2174400" cy="110439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0B2593A-15AA-3F47-9805-7FA777537F91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Imatge que conté pis, interior, de fusta, fusta&#10;&#10;Descripció generada automàticament">
            <a:extLst>
              <a:ext uri="{FF2B5EF4-FFF2-40B4-BE49-F238E27FC236}">
                <a16:creationId xmlns:a16="http://schemas.microsoft.com/office/drawing/2014/main" id="{0C939806-6952-D45B-0890-0285205C8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ENFRENTE DE LAS ESCALERAS ESTÁ LA SALA GEORGES BERNANOS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GEORGES BERNANOS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4822906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1490728" y="5114940"/>
            <a:ext cx="1198774" cy="1019454"/>
            <a:chOff x="2177472" y="5114940"/>
            <a:chExt cx="1198774" cy="101945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77472" y="6134394"/>
              <a:ext cx="11987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675326" y="5344741"/>
            <a:ext cx="1285654" cy="789653"/>
            <a:chOff x="4307902" y="5344741"/>
            <a:chExt cx="1285654" cy="78965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4307902" y="6134394"/>
              <a:ext cx="12856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C27BC0F-43B0-C746-AC64-C0DDDD052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144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050422" y="4969239"/>
            <a:ext cx="3161944" cy="1165155"/>
            <a:chOff x="6050422" y="4969239"/>
            <a:chExt cx="3161944" cy="116515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6050422" y="6134394"/>
              <a:ext cx="31619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Imatge 3" descr="Imatge que conté pis, interior, de fusta, fusta&#10;&#10;Descripció generada automàticament">
              <a:extLst>
                <a:ext uri="{FF2B5EF4-FFF2-40B4-BE49-F238E27FC236}">
                  <a16:creationId xmlns:a16="http://schemas.microsoft.com/office/drawing/2014/main" id="{0C939806-6952-D45B-0890-0285205C8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3194" y="4969239"/>
              <a:ext cx="1976400" cy="1105142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4252E52-46EA-F541-915C-75D78E2911A4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7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paret, interior, pis, mobiliari&#10;&#10;Descripció generada automàticament">
            <a:extLst>
              <a:ext uri="{FF2B5EF4-FFF2-40B4-BE49-F238E27FC236}">
                <a16:creationId xmlns:a16="http://schemas.microsoft.com/office/drawing/2014/main" id="{C73F94D1-C661-6BD0-2B37-1878C1A6C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2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AL LADO DE LA SALA G. BERNANOS ESTÁ LA ZONA RELAJADA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RELAJADA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5939568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1998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6952368" y="5326244"/>
            <a:ext cx="1946423" cy="808150"/>
            <a:chOff x="7816948" y="5326244"/>
            <a:chExt cx="1946423" cy="808150"/>
          </a:xfrm>
        </p:grpSpPr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7816948" y="6134394"/>
              <a:ext cx="1946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8624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972712" y="5480507"/>
            <a:ext cx="915899" cy="653887"/>
            <a:chOff x="1373159" y="5480507"/>
            <a:chExt cx="915899" cy="65388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5774D6-A8AA-C041-B4F3-8A6FF316B3D3}"/>
              </a:ext>
            </a:extLst>
          </p:cNvPr>
          <p:cNvCxnSpPr>
            <a:cxnSpLocks/>
          </p:cNvCxnSpPr>
          <p:nvPr/>
        </p:nvCxnSpPr>
        <p:spPr>
          <a:xfrm>
            <a:off x="3613683" y="6134394"/>
            <a:ext cx="23125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tge 3" descr="Imatge que conté pis, interior, de fusta, fusta&#10;&#10;Descripció generada automàticament">
            <a:extLst>
              <a:ext uri="{FF2B5EF4-FFF2-40B4-BE49-F238E27FC236}">
                <a16:creationId xmlns:a16="http://schemas.microsoft.com/office/drawing/2014/main" id="{0C939806-6952-D45B-0890-0285205C86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1742" y="4969239"/>
            <a:ext cx="1976400" cy="110514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1C7ACE4-EF76-474C-BD49-92DD81BEECBA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18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 descr="Imatge que conté interior, porta&#10;&#10;Descripció generada automàticament">
            <a:extLst>
              <a:ext uri="{FF2B5EF4-FFF2-40B4-BE49-F238E27FC236}">
                <a16:creationId xmlns:a16="http://schemas.microsoft.com/office/drawing/2014/main" id="{2D13029E-D3FE-8601-0BCE-7466D9999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1825"/>
            <a:ext cx="6144442" cy="433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71" y="6236665"/>
            <a:ext cx="10326029" cy="373523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DERECHA DE LAS ESCALERAS ESTÁ LA SALA JOAN ALCOVER Y LOS BAÑOS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JOAN ALCOVER</a:t>
              </a:r>
            </a:p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 Y BAÑOS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flipH="1">
            <a:off x="1346665" y="5320705"/>
            <a:ext cx="1074336" cy="813689"/>
            <a:chOff x="1902432" y="5320705"/>
            <a:chExt cx="1073368" cy="81368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9086442" y="5297619"/>
            <a:ext cx="827850" cy="836775"/>
            <a:chOff x="8731657" y="5297619"/>
            <a:chExt cx="827850" cy="83677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453349" y="5344741"/>
            <a:ext cx="1285654" cy="789653"/>
            <a:chOff x="4307902" y="5344741"/>
            <a:chExt cx="1285654" cy="78965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4307902" y="6134394"/>
              <a:ext cx="128565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C27BC0F-43B0-C746-AC64-C0DDDD052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1440" y="5344741"/>
              <a:ext cx="738579" cy="552491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4D2523E5-2D10-8E4B-9802-B5B89F4804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5779" y="4969239"/>
            <a:ext cx="2471360" cy="110468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9B6BC1C-3A23-7249-B66B-11F96ADEB9C6}"/>
              </a:ext>
            </a:extLst>
          </p:cNvPr>
          <p:cNvGrpSpPr/>
          <p:nvPr/>
        </p:nvGrpSpPr>
        <p:grpSpPr>
          <a:xfrm>
            <a:off x="4614575" y="5314368"/>
            <a:ext cx="1081168" cy="820026"/>
            <a:chOff x="5132366" y="5314368"/>
            <a:chExt cx="1081168" cy="82002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2E4487-D0F7-A44C-A138-96B9098E0FE9}"/>
                </a:ext>
              </a:extLst>
            </p:cNvPr>
            <p:cNvCxnSpPr>
              <a:cxnSpLocks/>
            </p:cNvCxnSpPr>
            <p:nvPr/>
          </p:nvCxnSpPr>
          <p:spPr>
            <a:xfrm>
              <a:off x="5356933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E759B7D-D2E9-4448-8412-BCDB43AD961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FCEBFE1C-5286-3146-B24B-159B8B0D8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39A2A4FC-64CC-AF47-BC5D-074384D61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1EAB27C-2A69-2A4D-BE18-142E1CB98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5774D6-A8AA-C041-B4F3-8A6FF316B3D3}"/>
              </a:ext>
            </a:extLst>
          </p:cNvPr>
          <p:cNvCxnSpPr>
            <a:cxnSpLocks/>
          </p:cNvCxnSpPr>
          <p:nvPr/>
        </p:nvCxnSpPr>
        <p:spPr>
          <a:xfrm>
            <a:off x="5825779" y="6134394"/>
            <a:ext cx="24731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9C0AC78-A611-C449-B859-6B327FB98969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3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21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PALMA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936" y="1094906"/>
            <a:ext cx="7139371" cy="47138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40226" y="5011053"/>
            <a:ext cx="883245" cy="1296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Vestíbulo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78677" y="3726496"/>
            <a:ext cx="1108620" cy="523200"/>
            <a:chOff x="4861807" y="2130684"/>
            <a:chExt cx="1108620" cy="523200"/>
          </a:xfrm>
        </p:grpSpPr>
        <p:sp>
          <p:nvSpPr>
            <p:cNvPr id="21" name="Rectangle 20"/>
            <p:cNvSpPr/>
            <p:nvPr/>
          </p:nvSpPr>
          <p:spPr>
            <a:xfrm>
              <a:off x="4877701" y="2130684"/>
              <a:ext cx="1092726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Recepción</a:t>
              </a:r>
              <a:b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información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861807" y="2365580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917" y="2413818"/>
              <a:ext cx="178636" cy="178636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4431797" y="561956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Puerta de entrada</a:t>
            </a:r>
          </a:p>
        </p:txBody>
      </p:sp>
      <p:grpSp>
        <p:nvGrpSpPr>
          <p:cNvPr id="25" name="Group 24"/>
          <p:cNvGrpSpPr/>
          <p:nvPr/>
        </p:nvGrpSpPr>
        <p:grpSpPr>
          <a:xfrm rot="16200000">
            <a:off x="4729267" y="5287902"/>
            <a:ext cx="288304" cy="288304"/>
            <a:chOff x="7315703" y="6285717"/>
            <a:chExt cx="288304" cy="288304"/>
          </a:xfrm>
        </p:grpSpPr>
        <p:sp>
          <p:nvSpPr>
            <p:cNvPr id="26" name="Oval 25"/>
            <p:cNvSpPr/>
            <p:nvPr/>
          </p:nvSpPr>
          <p:spPr>
            <a:xfrm>
              <a:off x="7315703" y="6285717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441" y="6330455"/>
              <a:ext cx="198826" cy="19882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48014" y="4234210"/>
            <a:ext cx="288304" cy="288304"/>
            <a:chOff x="3017129" y="1937388"/>
            <a:chExt cx="238513" cy="238513"/>
          </a:xfrm>
        </p:grpSpPr>
        <p:sp>
          <p:nvSpPr>
            <p:cNvPr id="33" name="Oval 3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5886580" y="3402266"/>
            <a:ext cx="288304" cy="288304"/>
            <a:chOff x="3369529" y="2915261"/>
            <a:chExt cx="288304" cy="288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8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593961" y="4572141"/>
            <a:ext cx="288304" cy="288304"/>
            <a:chOff x="2873411" y="2747639"/>
            <a:chExt cx="238513" cy="238513"/>
          </a:xfrm>
        </p:grpSpPr>
        <p:sp>
          <p:nvSpPr>
            <p:cNvPr id="62" name="Oval 61"/>
            <p:cNvSpPr/>
            <p:nvPr/>
          </p:nvSpPr>
          <p:spPr>
            <a:xfrm>
              <a:off x="2873411" y="2747639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982"/>
            <a:stretch/>
          </p:blipFill>
          <p:spPr>
            <a:xfrm>
              <a:off x="2900122" y="2765717"/>
              <a:ext cx="168587" cy="213352"/>
            </a:xfrm>
            <a:prstGeom prst="rect">
              <a:avLst/>
            </a:prstGeom>
          </p:spPr>
        </p:pic>
      </p:grpSp>
      <p:sp>
        <p:nvSpPr>
          <p:cNvPr id="65" name="Rectangle 64"/>
          <p:cNvSpPr/>
          <p:nvPr/>
        </p:nvSpPr>
        <p:spPr>
          <a:xfrm>
            <a:off x="5379634" y="255255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746" y="2095092"/>
            <a:ext cx="315220" cy="31522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3676911" y="3720752"/>
            <a:ext cx="288304" cy="288304"/>
            <a:chOff x="3369529" y="2915261"/>
            <a:chExt cx="288304" cy="28830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9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71" name="Rectangle 70"/>
          <p:cNvSpPr/>
          <p:nvPr/>
        </p:nvSpPr>
        <p:spPr>
          <a:xfrm>
            <a:off x="5251774" y="513333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Tienda-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librería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37" y="4773171"/>
            <a:ext cx="255720" cy="25572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573526" y="506858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Cafetería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70AB9825-74D3-8740-A168-9991022AE50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106" y="4727245"/>
            <a:ext cx="266400" cy="266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443" y="5919260"/>
            <a:ext cx="1878354" cy="829773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7B02323-0B40-D94F-AC5A-3108FD1BC71C}"/>
              </a:ext>
            </a:extLst>
          </p:cNvPr>
          <p:cNvSpPr/>
          <p:nvPr/>
        </p:nvSpPr>
        <p:spPr>
          <a:xfrm>
            <a:off x="3972864" y="3509612"/>
            <a:ext cx="608930" cy="28992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BAÑOS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2CD468F-C353-CC4B-A0BA-B30FDC820B7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898" y="2254126"/>
            <a:ext cx="315220" cy="3152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55965" y="2932453"/>
            <a:ext cx="883245" cy="627653"/>
            <a:chOff x="3240238" y="2875431"/>
            <a:chExt cx="883245" cy="62765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62D866B-5FC6-7F4B-B59F-9AF73549C280}"/>
                </a:ext>
              </a:extLst>
            </p:cNvPr>
            <p:cNvSpPr/>
            <p:nvPr/>
          </p:nvSpPr>
          <p:spPr>
            <a:xfrm>
              <a:off x="3240238" y="3223237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RESTAURANTE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F6B5344-1F13-034E-9553-B9B04C29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8660" y="2875431"/>
              <a:ext cx="266400" cy="266400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C0004E2-4EBE-3846-8D75-3E4E2BC3710A}"/>
              </a:ext>
            </a:extLst>
          </p:cNvPr>
          <p:cNvSpPr/>
          <p:nvPr/>
        </p:nvSpPr>
        <p:spPr>
          <a:xfrm>
            <a:off x="5379634" y="3911294"/>
            <a:ext cx="782324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PLANTA –1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98949" y="3753591"/>
            <a:ext cx="240728" cy="2407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604" y="3315742"/>
            <a:ext cx="240728" cy="24072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C0004E2-4EBE-3846-8D75-3E4E2BC3710A}"/>
              </a:ext>
            </a:extLst>
          </p:cNvPr>
          <p:cNvSpPr/>
          <p:nvPr/>
        </p:nvSpPr>
        <p:spPr>
          <a:xfrm>
            <a:off x="4653894" y="3362993"/>
            <a:ext cx="782324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PLANTA 1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09593" y="3432151"/>
            <a:ext cx="240728" cy="24072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74526" y="1137271"/>
            <a:ext cx="1458050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</a:t>
            </a:r>
            <a:br>
              <a:rPr lang="es-ES_tradnl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baja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74526" y="1977510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99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639" y="1094906"/>
            <a:ext cx="6681640" cy="47138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PALMA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61147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48014" y="4251302"/>
            <a:ext cx="288304" cy="288304"/>
            <a:chOff x="3017129" y="1937388"/>
            <a:chExt cx="238513" cy="238513"/>
          </a:xfrm>
        </p:grpSpPr>
        <p:sp>
          <p:nvSpPr>
            <p:cNvPr id="33" name="Oval 3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5550598" y="3395515"/>
            <a:ext cx="288304" cy="288304"/>
            <a:chOff x="3369529" y="2915261"/>
            <a:chExt cx="288304" cy="288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8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556910" y="4762238"/>
            <a:ext cx="288304" cy="288304"/>
            <a:chOff x="2660144" y="2168158"/>
            <a:chExt cx="238513" cy="238513"/>
          </a:xfrm>
        </p:grpSpPr>
        <p:sp>
          <p:nvSpPr>
            <p:cNvPr id="60" name="Oval 5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829277" y="4660957"/>
            <a:ext cx="288304" cy="288304"/>
            <a:chOff x="2660144" y="2168158"/>
            <a:chExt cx="238513" cy="238513"/>
          </a:xfrm>
        </p:grpSpPr>
        <p:sp>
          <p:nvSpPr>
            <p:cNvPr id="55" name="Oval 54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57" name="Rectangle 56"/>
          <p:cNvSpPr/>
          <p:nvPr/>
        </p:nvSpPr>
        <p:spPr>
          <a:xfrm>
            <a:off x="3642522" y="2530861"/>
            <a:ext cx="883245" cy="158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i="1" cap="all" dirty="0">
                <a:latin typeface="Calibri Light" charset="0"/>
                <a:ea typeface="Calibri Light" charset="0"/>
                <a:cs typeface="Calibri Light" charset="0"/>
              </a:rPr>
              <a:t>foyer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37609" y="2204278"/>
            <a:ext cx="883245" cy="780766"/>
            <a:chOff x="6068605" y="2204278"/>
            <a:chExt cx="883245" cy="780766"/>
          </a:xfrm>
        </p:grpSpPr>
        <p:sp>
          <p:nvSpPr>
            <p:cNvPr id="58" name="Rectangle 57"/>
            <p:cNvSpPr/>
            <p:nvPr/>
          </p:nvSpPr>
          <p:spPr>
            <a:xfrm>
              <a:off x="6068605" y="2705197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auditorio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6207" y="2204278"/>
              <a:ext cx="412525" cy="412525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4361110" y="3755384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Vestíbulo</a:t>
            </a:r>
          </a:p>
        </p:txBody>
      </p:sp>
    </p:spTree>
    <p:extLst>
      <p:ext uri="{BB962C8B-B14F-4D97-AF65-F5344CB8AC3E}">
        <p14:creationId xmlns:p14="http://schemas.microsoft.com/office/powerpoint/2010/main" val="199898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081" y="1098525"/>
            <a:ext cx="7124476" cy="4627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PALMA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87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48014" y="4234210"/>
            <a:ext cx="288304" cy="288304"/>
            <a:chOff x="3017129" y="1937388"/>
            <a:chExt cx="238513" cy="238513"/>
          </a:xfrm>
        </p:grpSpPr>
        <p:sp>
          <p:nvSpPr>
            <p:cNvPr id="33" name="Oval 3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5911257" y="3571431"/>
            <a:ext cx="288304" cy="288304"/>
            <a:chOff x="3369529" y="2915261"/>
            <a:chExt cx="288304" cy="288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8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4512174" y="369339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Patio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central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88391" y="525170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150" y="4803962"/>
            <a:ext cx="315220" cy="31522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73149" y="245176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anglada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96336" y="352486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familiar anglada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0202B0-A485-5448-91D8-6D1E952515C5}"/>
              </a:ext>
            </a:extLst>
          </p:cNvPr>
          <p:cNvSpPr/>
          <p:nvPr/>
        </p:nvSpPr>
        <p:spPr>
          <a:xfrm>
            <a:off x="3575248" y="2298330"/>
            <a:ext cx="413453" cy="353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E2DFE88-C2A4-3843-B941-3D7A16E1FD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640" y="2280643"/>
            <a:ext cx="315220" cy="3152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6D2A500-0AAA-1548-B703-D5F0ACD41F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604" y="3333588"/>
            <a:ext cx="315220" cy="31522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EF50E43-640A-AF44-8C49-4D2EAE759A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894" y="2060009"/>
            <a:ext cx="315220" cy="3152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186" y="3380512"/>
            <a:ext cx="240728" cy="24072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C0004E2-4EBE-3846-8D75-3E4E2BC3710A}"/>
              </a:ext>
            </a:extLst>
          </p:cNvPr>
          <p:cNvSpPr/>
          <p:nvPr/>
        </p:nvSpPr>
        <p:spPr>
          <a:xfrm>
            <a:off x="5423609" y="3147587"/>
            <a:ext cx="612709" cy="23292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PLANTA 2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27650" y="3949503"/>
            <a:ext cx="240728" cy="24072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138263C-27E3-3E45-8FD7-0B9863D4A09C}"/>
              </a:ext>
            </a:extLst>
          </p:cNvPr>
          <p:cNvGrpSpPr/>
          <p:nvPr/>
        </p:nvGrpSpPr>
        <p:grpSpPr>
          <a:xfrm>
            <a:off x="7482973" y="3636605"/>
            <a:ext cx="288304" cy="288304"/>
            <a:chOff x="2660144" y="2168158"/>
            <a:chExt cx="238513" cy="23851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74E70AF-CBBB-E143-9876-A0106EDBCC52}"/>
                </a:ext>
              </a:extLst>
            </p:cNvPr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D0E86C7-166D-694F-9FB8-E2176A083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64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774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SIRVE PARA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CÓMO ACCEDER A CAIXAFORUM PALMA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QUIZÁ LA TENGAS QUE USAR CON AYUDA DE UNA PERSONA DE APOYO.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612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36AD9-06E9-8A48-AF5B-D9E6821C8E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727" y="4860986"/>
            <a:ext cx="657686" cy="6576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F291EA-EBE2-364F-BBBA-51BE1E66E8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778B5BA-8DBD-BB42-8BEA-447EC4E1C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006373-E0FF-384F-A5E3-7E4A88CA818E}"/>
              </a:ext>
            </a:extLst>
          </p:cNvPr>
          <p:cNvSpPr/>
          <p:nvPr/>
        </p:nvSpPr>
        <p:spPr>
          <a:xfrm>
            <a:off x="3987246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ESTÁ EN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FORMATO EDITABLE PARA QUE LA ADAPTES A TUS NECESIDADES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PUEDES CAMBIARLA, REDUCIRLA O AMPLIARLA.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B1DE09-A5A2-1B41-B71C-A224EFE19745}"/>
              </a:ext>
            </a:extLst>
          </p:cNvPr>
          <p:cNvSpPr/>
          <p:nvPr/>
        </p:nvSpPr>
        <p:spPr>
          <a:xfrm>
            <a:off x="7192085" y="2454163"/>
            <a:ext cx="2743954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PUEDES LLEVAR LA GUÍA EN LA PANTALLA </a:t>
            </a:r>
            <a:r>
              <a:rPr lang="en-US" sz="1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DEL </a:t>
            </a:r>
            <a:br>
              <a:rPr lang="en-US" sz="1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900" b="1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MÓVIL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 TABLETA. </a:t>
            </a:r>
          </a:p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TAMBIÉN PUEDES IMPRIMIR TODA LA GUÍA O SOLO UNA PARTE Y LLEVARLA CONTIGO. </a:t>
            </a:r>
          </a:p>
        </p:txBody>
      </p:sp>
    </p:spTree>
    <p:extLst>
      <p:ext uri="{BB962C8B-B14F-4D97-AF65-F5344CB8AC3E}">
        <p14:creationId xmlns:p14="http://schemas.microsoft.com/office/powerpoint/2010/main" val="451408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081" y="1098525"/>
            <a:ext cx="7124475" cy="4627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PALMA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1781955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87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48014" y="4234210"/>
            <a:ext cx="288304" cy="288304"/>
            <a:chOff x="3017129" y="1937388"/>
            <a:chExt cx="238513" cy="238513"/>
          </a:xfrm>
        </p:grpSpPr>
        <p:sp>
          <p:nvSpPr>
            <p:cNvPr id="33" name="Oval 3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4512174" y="369339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Patio </a:t>
            </a:r>
            <a:b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central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05400" y="5029416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SANTIAGO RUSIÑOL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482973" y="3636605"/>
            <a:ext cx="288304" cy="288304"/>
            <a:chOff x="2660144" y="2168158"/>
            <a:chExt cx="238513" cy="238513"/>
          </a:xfrm>
        </p:grpSpPr>
        <p:sp>
          <p:nvSpPr>
            <p:cNvPr id="40" name="Oval 3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F97C8DD-D2D2-1044-BBF5-9F439E0B9E75}"/>
              </a:ext>
            </a:extLst>
          </p:cNvPr>
          <p:cNvSpPr/>
          <p:nvPr/>
        </p:nvSpPr>
        <p:spPr>
          <a:xfrm>
            <a:off x="3161945" y="2462323"/>
            <a:ext cx="1180750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MARGARET D’ESTE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5C5A30-5C45-224F-91AF-087040C7E1AF}"/>
              </a:ext>
            </a:extLst>
          </p:cNvPr>
          <p:cNvSpPr/>
          <p:nvPr/>
        </p:nvSpPr>
        <p:spPr>
          <a:xfrm>
            <a:off x="4405401" y="222813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SALA ALEXANDRE ROSSELLÓ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082C12-4D6C-294C-9EA7-E77FFCD65438}"/>
              </a:ext>
            </a:extLst>
          </p:cNvPr>
          <p:cNvSpPr/>
          <p:nvPr/>
        </p:nvSpPr>
        <p:spPr>
          <a:xfrm>
            <a:off x="4011855" y="361028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MÉLIÈS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5911257" y="3571431"/>
            <a:ext cx="288304" cy="288304"/>
            <a:chOff x="3369529" y="2915261"/>
            <a:chExt cx="288304" cy="2883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1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186" y="3380512"/>
            <a:ext cx="240728" cy="24072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C0004E2-4EBE-3846-8D75-3E4E2BC3710A}"/>
              </a:ext>
            </a:extLst>
          </p:cNvPr>
          <p:cNvSpPr/>
          <p:nvPr/>
        </p:nvSpPr>
        <p:spPr>
          <a:xfrm>
            <a:off x="5423609" y="3147587"/>
            <a:ext cx="612709" cy="23292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 PLANTA 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27650" y="3949503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52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081" y="1098525"/>
            <a:ext cx="7124475" cy="4627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PALMA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1781955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3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4487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48014" y="4234210"/>
            <a:ext cx="288304" cy="288304"/>
            <a:chOff x="3017129" y="1937388"/>
            <a:chExt cx="238513" cy="238513"/>
          </a:xfrm>
        </p:grpSpPr>
        <p:sp>
          <p:nvSpPr>
            <p:cNvPr id="33" name="Oval 3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5920574" y="3395515"/>
            <a:ext cx="288304" cy="288304"/>
            <a:chOff x="3369529" y="2915261"/>
            <a:chExt cx="288304" cy="28830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8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4512174" y="369339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Patio </a:t>
            </a:r>
            <a:b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central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28054" y="2449176"/>
            <a:ext cx="1228261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GEORGES bernaNos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482973" y="3636605"/>
            <a:ext cx="288304" cy="288304"/>
            <a:chOff x="2660144" y="2168158"/>
            <a:chExt cx="238513" cy="238513"/>
          </a:xfrm>
        </p:grpSpPr>
        <p:sp>
          <p:nvSpPr>
            <p:cNvPr id="40" name="Oval 3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3674562" y="493050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MIQUEL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DELS SANTS OLIVER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57050" y="225848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Joan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alcover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DF8429F-B85B-1F4E-97F6-EE15B4EA4AA5}"/>
              </a:ext>
            </a:extLst>
          </p:cNvPr>
          <p:cNvSpPr/>
          <p:nvPr/>
        </p:nvSpPr>
        <p:spPr>
          <a:xfrm>
            <a:off x="4011855" y="387866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Zona </a:t>
            </a:r>
            <a:b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relajada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D1AC43C-F8CE-8E4D-ACE1-DBC05B0DC9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27650" y="3949503"/>
            <a:ext cx="240728" cy="2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7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10286" y="5860563"/>
            <a:ext cx="120502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es-ES" sz="1500" spc="50" dirty="0">
                <a:latin typeface="Calibri" charset="0"/>
                <a:ea typeface="Calibri" charset="0"/>
                <a:cs typeface="Calibri" charset="0"/>
              </a:rPr>
              <a:t>Colabora: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6B326-388F-494F-9E21-C2818B10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6" y="2997437"/>
            <a:ext cx="5846580" cy="1146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D229E-7116-6248-83B2-6EA824596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ES_tradnl" sz="2200" spc="50" dirty="0">
                <a:latin typeface="Calibri" charset="0"/>
                <a:ea typeface="Calibri" charset="0"/>
                <a:cs typeface="Calibri" charset="0"/>
              </a:rPr>
              <a:t>ENTRAMOS A CAIXAFORUM PALMA POR LAS ESCALERAS FIJAS O EL ELEVADOR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DA2633-E192-4649-A1DE-EAD74002F637}"/>
              </a:ext>
            </a:extLst>
          </p:cNvPr>
          <p:cNvGrpSpPr/>
          <p:nvPr/>
        </p:nvGrpSpPr>
        <p:grpSpPr>
          <a:xfrm>
            <a:off x="702644" y="5219999"/>
            <a:ext cx="1360332" cy="914395"/>
            <a:chOff x="702644" y="5219999"/>
            <a:chExt cx="1360332" cy="914395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702644" y="6134394"/>
              <a:ext cx="13603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153816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12" name="Imatge 11" descr="Imatge que conté edifici, exterior, vorera, pedra&#10;&#10;Descripció generada automàticament">
            <a:extLst>
              <a:ext uri="{FF2B5EF4-FFF2-40B4-BE49-F238E27FC236}">
                <a16:creationId xmlns:a16="http://schemas.microsoft.com/office/drawing/2014/main" id="{AB1E0E8D-BDBF-06D6-DDD9-43BB765CE7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75025"/>
            <a:ext cx="6141477" cy="43350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7A1FD5-5183-874D-9638-F0623DDAA624}"/>
              </a:ext>
            </a:extLst>
          </p:cNvPr>
          <p:cNvGrpSpPr/>
          <p:nvPr/>
        </p:nvGrpSpPr>
        <p:grpSpPr>
          <a:xfrm>
            <a:off x="6097538" y="5344741"/>
            <a:ext cx="1966385" cy="789653"/>
            <a:chOff x="6162854" y="5344741"/>
            <a:chExt cx="1966385" cy="78965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1E9A99-8977-CC43-B59F-F53ECFF04C1F}"/>
                </a:ext>
              </a:extLst>
            </p:cNvPr>
            <p:cNvCxnSpPr>
              <a:cxnSpLocks/>
            </p:cNvCxnSpPr>
            <p:nvPr/>
          </p:nvCxnSpPr>
          <p:spPr>
            <a:xfrm>
              <a:off x="6162854" y="6134394"/>
              <a:ext cx="196638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C27BC0F-43B0-C746-AC64-C0DDDD052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76757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400155" y="4968208"/>
            <a:ext cx="2505091" cy="1166186"/>
            <a:chOff x="970156" y="4968208"/>
            <a:chExt cx="2505091" cy="1166186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970156" y="6134394"/>
              <a:ext cx="250509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4213" y="4968208"/>
              <a:ext cx="2501034" cy="110484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2D24277-3AD6-2943-8ADD-09C795012D49}"/>
              </a:ext>
            </a:extLst>
          </p:cNvPr>
          <p:cNvGrpSpPr/>
          <p:nvPr/>
        </p:nvGrpSpPr>
        <p:grpSpPr>
          <a:xfrm>
            <a:off x="8732965" y="5253080"/>
            <a:ext cx="1230731" cy="881314"/>
            <a:chOff x="8810492" y="5253080"/>
            <a:chExt cx="1230731" cy="88131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4309706-8F26-F84E-AB53-62679078B3A2}"/>
                </a:ext>
              </a:extLst>
            </p:cNvPr>
            <p:cNvCxnSpPr/>
            <p:nvPr/>
          </p:nvCxnSpPr>
          <p:spPr>
            <a:xfrm>
              <a:off x="8810492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4906" y="5253080"/>
              <a:ext cx="672694" cy="672694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0" y="917815"/>
            <a:ext cx="1548532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A LA DERECHA DE LA PUERTA DE ENTRADA ESTÁ LA TIENDA-LIBRERÍA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TIENDA-LIBRERÍA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787655" y="4968208"/>
            <a:ext cx="2493063" cy="1166186"/>
            <a:chOff x="4303024" y="4968208"/>
            <a:chExt cx="2493063" cy="116618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4303024" y="6134394"/>
              <a:ext cx="249306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tge 11" descr="Imatge que conté edifici, exterior, vorera, pedra&#10;&#10;Descripció generada automàticament">
              <a:extLst>
                <a:ext uri="{FF2B5EF4-FFF2-40B4-BE49-F238E27FC236}">
                  <a16:creationId xmlns:a16="http://schemas.microsoft.com/office/drawing/2014/main" id="{1082CFF5-3F64-054B-80B3-212AFF91D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4933" y="4968208"/>
              <a:ext cx="2491154" cy="110539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112B69-DA13-A64B-9F64-E297715D4689}"/>
              </a:ext>
            </a:extLst>
          </p:cNvPr>
          <p:cNvGrpSpPr/>
          <p:nvPr/>
        </p:nvGrpSpPr>
        <p:grpSpPr>
          <a:xfrm>
            <a:off x="6291109" y="5314368"/>
            <a:ext cx="1081168" cy="820026"/>
            <a:chOff x="5132366" y="5314368"/>
            <a:chExt cx="1081168" cy="8200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EDE1F0-7EA8-844A-910F-2DACAF91992E}"/>
                </a:ext>
              </a:extLst>
            </p:cNvPr>
            <p:cNvCxnSpPr>
              <a:cxnSpLocks/>
            </p:cNvCxnSpPr>
            <p:nvPr/>
          </p:nvCxnSpPr>
          <p:spPr>
            <a:xfrm>
              <a:off x="5227657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CE9F326-E90A-394A-B35D-56C1976E96CC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8485767-0C11-4943-819A-3211E9FCC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2CCA7D7-C584-9749-814D-DC0F18A7D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62778C6-DD26-2D4B-8B1D-97A967B64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7349975" y="5320853"/>
            <a:ext cx="2084970" cy="813541"/>
            <a:chOff x="7349975" y="5320853"/>
            <a:chExt cx="2084970" cy="81354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B75AB-CD02-A343-801C-305E2D25EFB1}"/>
                </a:ext>
              </a:extLst>
            </p:cNvPr>
            <p:cNvCxnSpPr>
              <a:cxnSpLocks/>
            </p:cNvCxnSpPr>
            <p:nvPr/>
          </p:nvCxnSpPr>
          <p:spPr>
            <a:xfrm>
              <a:off x="7349975" y="6134394"/>
              <a:ext cx="20849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77D671F-B4DC-A04F-8AF4-FD28107BE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9148" y="5320853"/>
              <a:ext cx="586625" cy="586625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7" y="266556"/>
            <a:ext cx="6153861" cy="43333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flipH="1">
            <a:off x="1849324" y="5320705"/>
            <a:ext cx="1074336" cy="813689"/>
            <a:chOff x="1902432" y="5320705"/>
            <a:chExt cx="1073368" cy="813689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1902432" y="6134394"/>
              <a:ext cx="10733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34" name="Rectangle 33"/>
          <p:cNvSpPr/>
          <p:nvPr/>
        </p:nvSpPr>
        <p:spPr>
          <a:xfrm>
            <a:off x="-1" y="917815"/>
            <a:ext cx="149542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4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450" y="6242400"/>
            <a:ext cx="10336568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30" dirty="0">
                <a:latin typeface="Calibri" charset="0"/>
                <a:ea typeface="Calibri" charset="0"/>
                <a:cs typeface="Calibri" charset="0"/>
              </a:rPr>
              <a:t>A LA IZQUIERDA DE LA PUERTA DE ENTRADA ESTÁN LA CAFETERÍA Y EL RESTAURANTE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CAFETERÍA Y RESTAURANTE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8C1F10-62F2-D448-B1B2-7AEA43FEA43A}"/>
              </a:ext>
            </a:extLst>
          </p:cNvPr>
          <p:cNvGrpSpPr/>
          <p:nvPr/>
        </p:nvGrpSpPr>
        <p:grpSpPr>
          <a:xfrm>
            <a:off x="929528" y="5320705"/>
            <a:ext cx="1305622" cy="813689"/>
            <a:chOff x="1763847" y="5320705"/>
            <a:chExt cx="1305622" cy="81368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EE0FA4-9C1C-5E47-9E8E-0679F2815ECF}"/>
                </a:ext>
              </a:extLst>
            </p:cNvPr>
            <p:cNvCxnSpPr/>
            <p:nvPr/>
          </p:nvCxnSpPr>
          <p:spPr>
            <a:xfrm>
              <a:off x="1763847" y="6134394"/>
              <a:ext cx="13056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8468F70-09CC-B749-9494-E6BAAA8C5CBB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1902433" y="5320705"/>
              <a:ext cx="1028451" cy="734862"/>
              <a:chOff x="4890374" y="5724275"/>
              <a:chExt cx="905568" cy="64705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9477A87-F973-3B4A-897E-781FA9496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4047" y="5724276"/>
                <a:ext cx="471895" cy="47189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7828CEE-B43B-B841-872E-C8477A0982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90374" y="5724275"/>
                <a:ext cx="475200" cy="475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778AD9-7ABF-7E44-8044-642EC0712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2334" y="6172179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7376E63-76D4-1B44-9F56-0DFB90A1CDB8}"/>
              </a:ext>
            </a:extLst>
          </p:cNvPr>
          <p:cNvGrpSpPr/>
          <p:nvPr/>
        </p:nvGrpSpPr>
        <p:grpSpPr>
          <a:xfrm>
            <a:off x="2996014" y="4968208"/>
            <a:ext cx="2493063" cy="1166186"/>
            <a:chOff x="3277112" y="4968208"/>
            <a:chExt cx="2493063" cy="116618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9A08FD-7821-6042-93CE-33FA3C02C488}"/>
                </a:ext>
              </a:extLst>
            </p:cNvPr>
            <p:cNvCxnSpPr>
              <a:cxnSpLocks/>
            </p:cNvCxnSpPr>
            <p:nvPr/>
          </p:nvCxnSpPr>
          <p:spPr>
            <a:xfrm>
              <a:off x="3277112" y="6134394"/>
              <a:ext cx="249306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tge 11" descr="Imatge que conté edifici, exterior, vorera, pedra&#10;&#10;Descripció generada automàticament">
              <a:extLst>
                <a:ext uri="{FF2B5EF4-FFF2-40B4-BE49-F238E27FC236}">
                  <a16:creationId xmlns:a16="http://schemas.microsoft.com/office/drawing/2014/main" id="{F481CAC5-71FC-E544-836D-0D3B38CFD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9021" y="4968208"/>
              <a:ext cx="2490724" cy="1105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8DEEE2-ABCA-2E41-86AF-C57CD2C89781}"/>
              </a:ext>
            </a:extLst>
          </p:cNvPr>
          <p:cNvGrpSpPr/>
          <p:nvPr/>
        </p:nvGrpSpPr>
        <p:grpSpPr>
          <a:xfrm>
            <a:off x="5590401" y="5314368"/>
            <a:ext cx="1081168" cy="820026"/>
            <a:chOff x="5132366" y="5314368"/>
            <a:chExt cx="1081168" cy="8200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A38A487-1A7F-854A-9FCA-126CC442F8A9}"/>
                </a:ext>
              </a:extLst>
            </p:cNvPr>
            <p:cNvCxnSpPr>
              <a:cxnSpLocks/>
            </p:cNvCxnSpPr>
            <p:nvPr/>
          </p:nvCxnSpPr>
          <p:spPr>
            <a:xfrm>
              <a:off x="5227657" y="6134394"/>
              <a:ext cx="6928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281FF4C-3519-3F4E-8EB4-56C4D9E2DA47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B6AC4DB-2BFA-2742-967C-FCFD4D567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5717DC0-3D46-BD40-88CF-7D5120A22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4B09034-4DD5-8043-AD93-3DC356E010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6710602" y="5320852"/>
            <a:ext cx="1217661" cy="813542"/>
            <a:chOff x="6793730" y="5320852"/>
            <a:chExt cx="1217661" cy="81354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C0F16A-0338-E342-ACD6-113DB065A741}"/>
                </a:ext>
              </a:extLst>
            </p:cNvPr>
            <p:cNvCxnSpPr>
              <a:cxnSpLocks/>
            </p:cNvCxnSpPr>
            <p:nvPr/>
          </p:nvCxnSpPr>
          <p:spPr>
            <a:xfrm>
              <a:off x="6793730" y="6134394"/>
              <a:ext cx="12176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CD8DD02-D17B-5345-B529-938AD2D05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9160" y="5320852"/>
              <a:ext cx="586800" cy="5868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627CBE-9110-FA4E-B661-4E1C0CC1AD2C}"/>
              </a:ext>
            </a:extLst>
          </p:cNvPr>
          <p:cNvGrpSpPr/>
          <p:nvPr/>
        </p:nvGrpSpPr>
        <p:grpSpPr>
          <a:xfrm>
            <a:off x="8596395" y="5320852"/>
            <a:ext cx="1697237" cy="813542"/>
            <a:chOff x="7274788" y="5320852"/>
            <a:chExt cx="1697237" cy="81354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8A6BBC7-6FEC-2548-924D-28149A37BFEA}"/>
                </a:ext>
              </a:extLst>
            </p:cNvPr>
            <p:cNvCxnSpPr>
              <a:cxnSpLocks/>
            </p:cNvCxnSpPr>
            <p:nvPr/>
          </p:nvCxnSpPr>
          <p:spPr>
            <a:xfrm>
              <a:off x="7274788" y="6134394"/>
              <a:ext cx="169723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F6B5344-1F13-034E-9553-B9B04C29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0006" y="5320852"/>
              <a:ext cx="586800" cy="586800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646" y="284140"/>
            <a:ext cx="6163777" cy="43341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917815"/>
            <a:ext cx="142427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5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PUERTA DE ENTRADA ESTÁN LAS TAQUILLAS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TAQUILLAS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tge 3" descr="Imatge que conté interior, mobiliari, armari&#10;&#10;Descripció generada automàticament">
            <a:extLst>
              <a:ext uri="{FF2B5EF4-FFF2-40B4-BE49-F238E27FC236}">
                <a16:creationId xmlns:a16="http://schemas.microsoft.com/office/drawing/2014/main" id="{05D518D2-ED8C-DE30-0E78-7F361EB6D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948" y="267654"/>
            <a:ext cx="6141600" cy="43350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D562E07-BAF4-D041-982A-BD32F81BBD85}"/>
              </a:ext>
            </a:extLst>
          </p:cNvPr>
          <p:cNvGrpSpPr/>
          <p:nvPr/>
        </p:nvGrpSpPr>
        <p:grpSpPr>
          <a:xfrm>
            <a:off x="3051067" y="4968208"/>
            <a:ext cx="2493063" cy="1166186"/>
            <a:chOff x="3098692" y="4968208"/>
            <a:chExt cx="2493063" cy="116618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725CF5-1EBC-CF43-816A-4C5B7E862761}"/>
                </a:ext>
              </a:extLst>
            </p:cNvPr>
            <p:cNvCxnSpPr>
              <a:cxnSpLocks/>
            </p:cNvCxnSpPr>
            <p:nvPr/>
          </p:nvCxnSpPr>
          <p:spPr>
            <a:xfrm>
              <a:off x="3098692" y="6134394"/>
              <a:ext cx="249306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tge 11" descr="Imatge que conté edifici, exterior, vorera, pedra&#10;&#10;Descripció generada automàticament">
              <a:extLst>
                <a:ext uri="{FF2B5EF4-FFF2-40B4-BE49-F238E27FC236}">
                  <a16:creationId xmlns:a16="http://schemas.microsoft.com/office/drawing/2014/main" id="{5F977C51-9734-C84F-A8A5-88253787A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0601" y="4968208"/>
              <a:ext cx="2491154" cy="110539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9A58D-85DA-9449-8564-E4005E1D7759}"/>
              </a:ext>
            </a:extLst>
          </p:cNvPr>
          <p:cNvGrpSpPr/>
          <p:nvPr/>
        </p:nvGrpSpPr>
        <p:grpSpPr>
          <a:xfrm>
            <a:off x="5594812" y="5314368"/>
            <a:ext cx="1081168" cy="820026"/>
            <a:chOff x="5132366" y="5314368"/>
            <a:chExt cx="1081168" cy="82002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95903F-59F1-FF4D-A232-20A3332BB21F}"/>
                </a:ext>
              </a:extLst>
            </p:cNvPr>
            <p:cNvCxnSpPr>
              <a:cxnSpLocks/>
            </p:cNvCxnSpPr>
            <p:nvPr/>
          </p:nvCxnSpPr>
          <p:spPr>
            <a:xfrm>
              <a:off x="5227657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ADEF3B-7C89-724C-ABB1-CF7C8C09352B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6778259-9354-814A-B27E-71A6B3612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A269624-C166-C54D-8CB8-67A2E1A72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FCFEB5F-56BF-7C49-B057-5EC11D0FE1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113245-2080-794A-BA79-AFF0DA1B489E}"/>
              </a:ext>
            </a:extLst>
          </p:cNvPr>
          <p:cNvGrpSpPr/>
          <p:nvPr/>
        </p:nvGrpSpPr>
        <p:grpSpPr>
          <a:xfrm>
            <a:off x="7045248" y="5231491"/>
            <a:ext cx="1261028" cy="902903"/>
            <a:chOff x="6610350" y="5231491"/>
            <a:chExt cx="1261028" cy="90290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D6C264-F716-2F4A-A156-2A4487EE4263}"/>
                </a:ext>
              </a:extLst>
            </p:cNvPr>
            <p:cNvCxnSpPr>
              <a:cxnSpLocks/>
            </p:cNvCxnSpPr>
            <p:nvPr/>
          </p:nvCxnSpPr>
          <p:spPr>
            <a:xfrm>
              <a:off x="6610350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4ED4C2-D9A2-004D-86D2-DD1494F30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7" r="20982"/>
            <a:stretch/>
          </p:blipFill>
          <p:spPr>
            <a:xfrm>
              <a:off x="6973173" y="5231491"/>
              <a:ext cx="535383" cy="758502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0" y="917815"/>
            <a:ext cx="150495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5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 LA PLANTA BAJA ESTÁ LA RECEPCIÓN E INFORMACIÓN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993636" y="6134394"/>
            <a:ext cx="1705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3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</a:rPr>
                <a:t>Recepción e información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887" y="5317734"/>
            <a:ext cx="595358" cy="59535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107259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ED311DA-3587-9346-A1B7-A7AA1431D70F}"/>
              </a:ext>
            </a:extLst>
          </p:cNvPr>
          <p:cNvGrpSpPr/>
          <p:nvPr/>
        </p:nvGrpSpPr>
        <p:grpSpPr>
          <a:xfrm>
            <a:off x="2710883" y="5267704"/>
            <a:ext cx="1520915" cy="866690"/>
            <a:chOff x="3757448" y="5267704"/>
            <a:chExt cx="1520915" cy="86669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3757448" y="6134394"/>
              <a:ext cx="1520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5336546" y="5287846"/>
            <a:ext cx="1316781" cy="846548"/>
            <a:chOff x="3884634" y="5287846"/>
            <a:chExt cx="1316781" cy="84654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884634" y="6134394"/>
              <a:ext cx="131678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4226224" y="5287846"/>
              <a:ext cx="633837" cy="719328"/>
              <a:chOff x="3237519" y="5291021"/>
              <a:chExt cx="620873" cy="70461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798" y="268267"/>
            <a:ext cx="6152790" cy="433556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" y="917815"/>
            <a:ext cx="1438275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5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50" dirty="0">
                <a:solidFill>
                  <a:prstClr val="black"/>
                </a:solidFill>
                <a:latin typeface="Calibri" charset="0"/>
                <a:ea typeface="Calibri" charset="0"/>
                <a:cs typeface="Calibri" charset="0"/>
              </a:rPr>
              <a:t>ENFRENTE</a:t>
            </a:r>
            <a:r>
              <a:rPr kumimoji="0" lang="en-US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DE LA PUERTA DE ENTRADA ESTÁ LA SALA DE EXPOSICIONES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300" b="0" i="0" u="none" strike="noStrike" kern="1200" cap="all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 Light" charset="0"/>
                  <a:ea typeface="Calibri Light" charset="0"/>
                  <a:cs typeface="Calibri Light" charset="0"/>
                </a:rPr>
                <a:t>SALA DE EXPOSICIONES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tge 2">
            <a:extLst>
              <a:ext uri="{FF2B5EF4-FFF2-40B4-BE49-F238E27FC236}">
                <a16:creationId xmlns:a16="http://schemas.microsoft.com/office/drawing/2014/main" id="{E7D5E11B-3DA2-668E-8296-BA64B7D95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31" y="268445"/>
            <a:ext cx="6144442" cy="43347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25CF27C-0F21-664E-BC7C-A56480217D1D}"/>
              </a:ext>
            </a:extLst>
          </p:cNvPr>
          <p:cNvGrpSpPr/>
          <p:nvPr/>
        </p:nvGrpSpPr>
        <p:grpSpPr>
          <a:xfrm>
            <a:off x="6765641" y="5311077"/>
            <a:ext cx="2771262" cy="823317"/>
            <a:chOff x="7077875" y="5311077"/>
            <a:chExt cx="2771262" cy="82331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CD66FF-9C8F-B04E-96E6-5EC517D212C7}"/>
                </a:ext>
              </a:extLst>
            </p:cNvPr>
            <p:cNvCxnSpPr>
              <a:cxnSpLocks/>
            </p:cNvCxnSpPr>
            <p:nvPr/>
          </p:nvCxnSpPr>
          <p:spPr>
            <a:xfrm>
              <a:off x="7077875" y="6134394"/>
              <a:ext cx="2771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9282C39-2708-D04A-81B6-0870DB0C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2205" y="5311077"/>
              <a:ext cx="602602" cy="60260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2AAC45-975D-B545-93E8-CE9397507318}"/>
              </a:ext>
            </a:extLst>
          </p:cNvPr>
          <p:cNvGrpSpPr/>
          <p:nvPr/>
        </p:nvGrpSpPr>
        <p:grpSpPr>
          <a:xfrm>
            <a:off x="3180527" y="4968208"/>
            <a:ext cx="2493063" cy="1166186"/>
            <a:chOff x="3098692" y="4968208"/>
            <a:chExt cx="2493063" cy="11661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5774D6-A8AA-C041-B4F3-8A6FF316B3D3}"/>
                </a:ext>
              </a:extLst>
            </p:cNvPr>
            <p:cNvCxnSpPr>
              <a:cxnSpLocks/>
            </p:cNvCxnSpPr>
            <p:nvPr/>
          </p:nvCxnSpPr>
          <p:spPr>
            <a:xfrm>
              <a:off x="3098692" y="6134394"/>
              <a:ext cx="249306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atge 11" descr="Imatge que conté edifici, exterior, vorera, pedra&#10;&#10;Descripció generada automàticament">
              <a:extLst>
                <a:ext uri="{FF2B5EF4-FFF2-40B4-BE49-F238E27FC236}">
                  <a16:creationId xmlns:a16="http://schemas.microsoft.com/office/drawing/2014/main" id="{B198C510-2931-E442-9C9C-CE0438E4F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00601" y="4968208"/>
              <a:ext cx="2491154" cy="110539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58CB11-F069-AC43-B790-E537C82D758C}"/>
              </a:ext>
            </a:extLst>
          </p:cNvPr>
          <p:cNvGrpSpPr/>
          <p:nvPr/>
        </p:nvGrpSpPr>
        <p:grpSpPr>
          <a:xfrm>
            <a:off x="5676647" y="5314368"/>
            <a:ext cx="1081168" cy="820026"/>
            <a:chOff x="5132366" y="5314368"/>
            <a:chExt cx="1081168" cy="82002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8243289-74E6-6946-BC35-0187946BBE96}"/>
                </a:ext>
              </a:extLst>
            </p:cNvPr>
            <p:cNvCxnSpPr>
              <a:cxnSpLocks/>
            </p:cNvCxnSpPr>
            <p:nvPr/>
          </p:nvCxnSpPr>
          <p:spPr>
            <a:xfrm>
              <a:off x="5227657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B3C6E39-2AE7-DF4F-B8C4-40819512F02C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1303909-979F-7346-825F-D25548501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4900FDB-F44F-BA44-9F5D-D4D4AC84E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C442082-C13C-5B49-8B66-973C27A20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1138165" y="5114940"/>
            <a:ext cx="1198774" cy="1019454"/>
            <a:chOff x="2177472" y="5114940"/>
            <a:chExt cx="1198774" cy="1019454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177472" y="6134394"/>
              <a:ext cx="11987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 rot="16200000">
              <a:off x="2318910" y="5357031"/>
              <a:ext cx="915899" cy="431717"/>
              <a:chOff x="7757785" y="5886192"/>
              <a:chExt cx="508365" cy="23962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0" y="917815"/>
            <a:ext cx="152169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3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7796</TotalTime>
  <Words>618</Words>
  <Application>Microsoft Macintosh PowerPoint</Application>
  <PresentationFormat>Custom</PresentationFormat>
  <Paragraphs>136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245</cp:revision>
  <cp:lastPrinted>2023-04-27T08:13:38Z</cp:lastPrinted>
  <dcterms:created xsi:type="dcterms:W3CDTF">2022-05-17T11:22:10Z</dcterms:created>
  <dcterms:modified xsi:type="dcterms:W3CDTF">2023-06-16T07:51:34Z</dcterms:modified>
</cp:coreProperties>
</file>