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4" r:id="rId2"/>
  </p:sldMasterIdLst>
  <p:notesMasterIdLst>
    <p:notesMasterId r:id="rId35"/>
  </p:notesMasterIdLst>
  <p:handoutMasterIdLst>
    <p:handoutMasterId r:id="rId36"/>
  </p:handoutMasterIdLst>
  <p:sldIdLst>
    <p:sldId id="256" r:id="rId3"/>
    <p:sldId id="288" r:id="rId4"/>
    <p:sldId id="257" r:id="rId5"/>
    <p:sldId id="261" r:id="rId6"/>
    <p:sldId id="290" r:id="rId7"/>
    <p:sldId id="292" r:id="rId8"/>
    <p:sldId id="293" r:id="rId9"/>
    <p:sldId id="291" r:id="rId10"/>
    <p:sldId id="294" r:id="rId11"/>
    <p:sldId id="295" r:id="rId12"/>
    <p:sldId id="280" r:id="rId13"/>
    <p:sldId id="297" r:id="rId14"/>
    <p:sldId id="298" r:id="rId15"/>
    <p:sldId id="296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7" r:id="rId24"/>
    <p:sldId id="306" r:id="rId25"/>
    <p:sldId id="308" r:id="rId26"/>
    <p:sldId id="309" r:id="rId27"/>
    <p:sldId id="310" r:id="rId28"/>
    <p:sldId id="315" r:id="rId29"/>
    <p:sldId id="316" r:id="rId30"/>
    <p:sldId id="317" r:id="rId31"/>
    <p:sldId id="318" r:id="rId32"/>
    <p:sldId id="319" r:id="rId33"/>
    <p:sldId id="283" r:id="rId34"/>
  </p:sldIdLst>
  <p:sldSz cx="10691813" cy="75596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E4CD"/>
    <a:srgbClr val="3D9553"/>
    <a:srgbClr val="B44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202"/>
    <p:restoredTop sz="94622"/>
  </p:normalViewPr>
  <p:slideViewPr>
    <p:cSldViewPr snapToGrid="0" snapToObjects="1">
      <p:cViewPr varScale="1">
        <p:scale>
          <a:sx n="114" d="100"/>
          <a:sy n="114" d="100"/>
        </p:scale>
        <p:origin x="15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82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7C144-5A7A-4E4C-90B3-D6A408178DAC}" type="datetimeFigureOut">
              <a:rPr lang="es-ES_tradnl" smtClean="0"/>
              <a:t>16/6/23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AB677-D8E3-FE4D-8AA1-FAC345AC5D5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17558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1ABD4-494F-0240-9520-5CBBA25E332F}" type="datetimeFigureOut">
              <a:rPr lang="es-ES_tradnl" smtClean="0"/>
              <a:t>16/6/23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82D59-D14A-4548-93B2-17B25710E21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09190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CuadroTexto 11">
            <a:extLst>
              <a:ext uri="{FF2B5EF4-FFF2-40B4-BE49-F238E27FC236}">
                <a16:creationId xmlns:a16="http://schemas.microsoft.com/office/drawing/2014/main" id="{91CB8BD9-85F1-094D-B093-EAEB86C16424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2022.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sp>
        <p:nvSpPr>
          <p:cNvPr id="6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palma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CuadroTexto 11">
            <a:extLst>
              <a:ext uri="{FF2B5EF4-FFF2-40B4-BE49-F238E27FC236}">
                <a16:creationId xmlns:a16="http://schemas.microsoft.com/office/drawing/2014/main" id="{91CB8BD9-85F1-094D-B093-EAEB86C16424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2022.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sp>
        <p:nvSpPr>
          <p:cNvPr id="11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palma</a:t>
            </a:r>
          </a:p>
        </p:txBody>
      </p:sp>
    </p:spTree>
    <p:extLst>
      <p:ext uri="{BB962C8B-B14F-4D97-AF65-F5344CB8AC3E}">
        <p14:creationId xmlns:p14="http://schemas.microsoft.com/office/powerpoint/2010/main" val="380145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A0D78E-DD50-0544-8F60-0DDB49C7E42A}"/>
              </a:ext>
            </a:extLst>
          </p:cNvPr>
          <p:cNvSpPr/>
          <p:nvPr userDrawn="1"/>
        </p:nvSpPr>
        <p:spPr>
          <a:xfrm>
            <a:off x="292964" y="4848447"/>
            <a:ext cx="10093911" cy="19138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3" name="Conector recto 9">
            <a:extLst>
              <a:ext uri="{FF2B5EF4-FFF2-40B4-BE49-F238E27FC236}">
                <a16:creationId xmlns:a16="http://schemas.microsoft.com/office/drawing/2014/main" id="{23C9FC5B-A1EF-F44E-B0EF-DC0CE7AF0BCF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126">
            <a:extLst>
              <a:ext uri="{FF2B5EF4-FFF2-40B4-BE49-F238E27FC236}">
                <a16:creationId xmlns:a16="http://schemas.microsoft.com/office/drawing/2014/main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palma</a:t>
            </a:r>
          </a:p>
        </p:txBody>
      </p:sp>
      <p:sp>
        <p:nvSpPr>
          <p:cNvPr id="5" name="Marcador de número de diapositiva 8">
            <a:extLst>
              <a:ext uri="{FF2B5EF4-FFF2-40B4-BE49-F238E27FC236}">
                <a16:creationId xmlns:a16="http://schemas.microsoft.com/office/drawing/2014/main" id="{01538803-F6A6-F348-BB4E-102BA0A9B981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CuadroTexto 11">
            <a:extLst>
              <a:ext uri="{FF2B5EF4-FFF2-40B4-BE49-F238E27FC236}">
                <a16:creationId xmlns:a16="http://schemas.microsoft.com/office/drawing/2014/main" id="{FB23E0CC-D5D6-454C-8838-B60F0441E3EB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2022.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DC5885F-7A86-E64D-BBAF-3FE0730C770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887" y="171900"/>
            <a:ext cx="2858400" cy="56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2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84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6.png"/><Relationship Id="rId7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37.png"/><Relationship Id="rId9" Type="http://schemas.openxmlformats.org/officeDocument/2006/relationships/image" Target="../media/image4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1.png"/><Relationship Id="rId7" Type="http://schemas.openxmlformats.org/officeDocument/2006/relationships/image" Target="../media/image26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44.png"/><Relationship Id="rId4" Type="http://schemas.openxmlformats.org/officeDocument/2006/relationships/image" Target="../media/image22.png"/><Relationship Id="rId9" Type="http://schemas.openxmlformats.org/officeDocument/2006/relationships/image" Target="../media/image4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17.png"/><Relationship Id="rId5" Type="http://schemas.openxmlformats.org/officeDocument/2006/relationships/image" Target="../media/image21.png"/><Relationship Id="rId10" Type="http://schemas.openxmlformats.org/officeDocument/2006/relationships/image" Target="../media/image27.png"/><Relationship Id="rId4" Type="http://schemas.openxmlformats.org/officeDocument/2006/relationships/image" Target="../media/image35.png"/><Relationship Id="rId9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1.png"/><Relationship Id="rId7" Type="http://schemas.openxmlformats.org/officeDocument/2006/relationships/image" Target="../media/image26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17.png"/><Relationship Id="rId4" Type="http://schemas.openxmlformats.org/officeDocument/2006/relationships/image" Target="../media/image22.png"/><Relationship Id="rId9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34.png"/><Relationship Id="rId7" Type="http://schemas.openxmlformats.org/officeDocument/2006/relationships/image" Target="../media/image22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11" Type="http://schemas.openxmlformats.org/officeDocument/2006/relationships/image" Target="../media/image27.png"/><Relationship Id="rId5" Type="http://schemas.openxmlformats.org/officeDocument/2006/relationships/image" Target="../media/image47.png"/><Relationship Id="rId10" Type="http://schemas.openxmlformats.org/officeDocument/2006/relationships/image" Target="../media/image26.png"/><Relationship Id="rId4" Type="http://schemas.openxmlformats.org/officeDocument/2006/relationships/image" Target="../media/image35.png"/><Relationship Id="rId9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5.png"/><Relationship Id="rId7" Type="http://schemas.openxmlformats.org/officeDocument/2006/relationships/image" Target="../media/image5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22.png"/><Relationship Id="rId10" Type="http://schemas.openxmlformats.org/officeDocument/2006/relationships/image" Target="../media/image59.jpeg"/><Relationship Id="rId4" Type="http://schemas.openxmlformats.org/officeDocument/2006/relationships/image" Target="../media/image21.png"/><Relationship Id="rId9" Type="http://schemas.openxmlformats.org/officeDocument/2006/relationships/image" Target="../media/image5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61.jpe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jpeg"/><Relationship Id="rId5" Type="http://schemas.openxmlformats.org/officeDocument/2006/relationships/image" Target="../media/image61.jpe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21.png"/><Relationship Id="rId7" Type="http://schemas.openxmlformats.org/officeDocument/2006/relationships/image" Target="../media/image27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5.png"/><Relationship Id="rId7" Type="http://schemas.openxmlformats.org/officeDocument/2006/relationships/image" Target="../media/image22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6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34.png"/><Relationship Id="rId7" Type="http://schemas.openxmlformats.org/officeDocument/2006/relationships/image" Target="../media/image17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68.jpeg"/><Relationship Id="rId4" Type="http://schemas.openxmlformats.org/officeDocument/2006/relationships/image" Target="../media/image35.png"/><Relationship Id="rId9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jpeg"/><Relationship Id="rId5" Type="http://schemas.openxmlformats.org/officeDocument/2006/relationships/image" Target="../media/image17.pn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jpeg"/><Relationship Id="rId5" Type="http://schemas.openxmlformats.org/officeDocument/2006/relationships/image" Target="../media/image72.pn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25.png"/><Relationship Id="rId7" Type="http://schemas.openxmlformats.org/officeDocument/2006/relationships/image" Target="../media/image17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26.png"/><Relationship Id="rId9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3.jpeg"/><Relationship Id="rId3" Type="http://schemas.openxmlformats.org/officeDocument/2006/relationships/image" Target="../media/image76.png"/><Relationship Id="rId7" Type="http://schemas.openxmlformats.org/officeDocument/2006/relationships/image" Target="../media/image78.png"/><Relationship Id="rId12" Type="http://schemas.openxmlformats.org/officeDocument/2006/relationships/image" Target="../media/image8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11" Type="http://schemas.openxmlformats.org/officeDocument/2006/relationships/image" Target="../media/image81.png"/><Relationship Id="rId5" Type="http://schemas.openxmlformats.org/officeDocument/2006/relationships/image" Target="../media/image77.png"/><Relationship Id="rId15" Type="http://schemas.openxmlformats.org/officeDocument/2006/relationships/image" Target="../media/image84.png"/><Relationship Id="rId10" Type="http://schemas.openxmlformats.org/officeDocument/2006/relationships/image" Target="../media/image40.png"/><Relationship Id="rId4" Type="http://schemas.microsoft.com/office/2007/relationships/hdphoto" Target="../media/hdphoto3.wdp"/><Relationship Id="rId9" Type="http://schemas.openxmlformats.org/officeDocument/2006/relationships/image" Target="../media/image80.png"/><Relationship Id="rId1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7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7" Type="http://schemas.openxmlformats.org/officeDocument/2006/relationships/image" Target="../media/image86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5" Type="http://schemas.openxmlformats.org/officeDocument/2006/relationships/image" Target="../media/image89.png"/><Relationship Id="rId4" Type="http://schemas.openxmlformats.org/officeDocument/2006/relationships/image" Target="../media/image7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5" Type="http://schemas.openxmlformats.org/officeDocument/2006/relationships/image" Target="../media/image79.png"/><Relationship Id="rId4" Type="http://schemas.openxmlformats.org/officeDocument/2006/relationships/image" Target="../media/image8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5" Type="http://schemas.openxmlformats.org/officeDocument/2006/relationships/image" Target="../media/image86.png"/><Relationship Id="rId4" Type="http://schemas.openxmlformats.org/officeDocument/2006/relationships/image" Target="../media/image7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6.png"/><Relationship Id="rId7" Type="http://schemas.openxmlformats.org/officeDocument/2006/relationships/image" Target="../media/image2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10" Type="http://schemas.openxmlformats.org/officeDocument/2006/relationships/image" Target="../media/image30.jpeg"/><Relationship Id="rId4" Type="http://schemas.openxmlformats.org/officeDocument/2006/relationships/image" Target="../media/image27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1.png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2.png"/><Relationship Id="rId9" Type="http://schemas.openxmlformats.org/officeDocument/2006/relationships/image" Target="../media/image3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548" y="2843212"/>
            <a:ext cx="10303147" cy="45366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1493" y="6654459"/>
            <a:ext cx="2145382" cy="478618"/>
          </a:xfrm>
          <a:prstGeom prst="rect">
            <a:avLst/>
          </a:prstGeom>
        </p:spPr>
      </p:pic>
      <p:sp>
        <p:nvSpPr>
          <p:cNvPr id="10" name="Title 4"/>
          <p:cNvSpPr txBox="1">
            <a:spLocks/>
          </p:cNvSpPr>
          <p:nvPr/>
        </p:nvSpPr>
        <p:spPr>
          <a:xfrm>
            <a:off x="7652464" y="235743"/>
            <a:ext cx="2831231" cy="3519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s-ES_tradnl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caixaForum PALMA</a:t>
            </a:r>
            <a:endParaRPr lang="es-ES_tradnl" sz="1900" i="1" cap="all" dirty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11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288594" y="653038"/>
            <a:ext cx="2098281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le 4">
            <a:extLst>
              <a:ext uri="{FF2B5EF4-FFF2-40B4-BE49-F238E27FC236}">
                <a16:creationId xmlns:a16="http://schemas.microsoft.com/office/drawing/2014/main" id="{8022A46A-4F96-8444-B82B-AB618FEB0C51}"/>
              </a:ext>
            </a:extLst>
          </p:cNvPr>
          <p:cNvSpPr txBox="1">
            <a:spLocks/>
          </p:cNvSpPr>
          <p:nvPr/>
        </p:nvSpPr>
        <p:spPr>
          <a:xfrm>
            <a:off x="718459" y="1173375"/>
            <a:ext cx="5261928" cy="1188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5500"/>
              </a:lnSpc>
            </a:pPr>
            <a: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</a:rPr>
              <a:t>Guía accesible </a:t>
            </a:r>
            <a:b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</a:br>
            <a: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  <a:t>para la visita</a:t>
            </a:r>
            <a:endParaRPr lang="es-ES_tradnl" sz="6000" i="1" dirty="0">
              <a:solidFill>
                <a:schemeClr val="tx1">
                  <a:lumMod val="85000"/>
                  <a:lumOff val="15000"/>
                </a:schemeClr>
              </a:solidFill>
              <a:latin typeface="Times" charset="0"/>
              <a:ea typeface="Times" charset="0"/>
              <a:cs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8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tge 6" descr="Imatge que conté paret, interior, bany, brut&#10;&#10;Descripció generada automàticament">
            <a:extLst>
              <a:ext uri="{FF2B5EF4-FFF2-40B4-BE49-F238E27FC236}">
                <a16:creationId xmlns:a16="http://schemas.microsoft.com/office/drawing/2014/main" id="{845A5279-33E2-C3B4-B717-44FBD312E3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21" r="22278" b="2724"/>
          <a:stretch/>
        </p:blipFill>
        <p:spPr>
          <a:xfrm>
            <a:off x="7337614" y="268839"/>
            <a:ext cx="3049259" cy="432809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spc="5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DELANTE</a:t>
            </a:r>
            <a:r>
              <a:rPr kumimoji="0" lang="en-US" sz="22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 DE LA RECEPCIÓN ESTÁN LAS ESCALERAS Y EL ASCENSOR 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2F97A7D-E805-E945-8225-7B661E3BE7EF}"/>
              </a:ext>
            </a:extLst>
          </p:cNvPr>
          <p:cNvGrpSpPr/>
          <p:nvPr/>
        </p:nvGrpSpPr>
        <p:grpSpPr>
          <a:xfrm>
            <a:off x="1393536" y="5481794"/>
            <a:ext cx="1077022" cy="652600"/>
            <a:chOff x="528754" y="5481794"/>
            <a:chExt cx="1077022" cy="65260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7EB86BB-E220-3242-89F6-543D43D30C8D}"/>
                </a:ext>
              </a:extLst>
            </p:cNvPr>
            <p:cNvCxnSpPr>
              <a:cxnSpLocks/>
            </p:cNvCxnSpPr>
            <p:nvPr/>
          </p:nvCxnSpPr>
          <p:spPr>
            <a:xfrm>
              <a:off x="528754" y="6134394"/>
              <a:ext cx="107702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F022070-E17A-ED42-8A5A-A128C4D77C74}"/>
                </a:ext>
              </a:extLst>
            </p:cNvPr>
            <p:cNvGrpSpPr/>
            <p:nvPr/>
          </p:nvGrpSpPr>
          <p:grpSpPr>
            <a:xfrm>
              <a:off x="742744" y="5481794"/>
              <a:ext cx="649043" cy="430430"/>
              <a:chOff x="9186534" y="5886192"/>
              <a:chExt cx="361323" cy="239621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3F199D93-F122-BF43-BFEE-3621BB02468C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4B71EEDC-1DDC-1543-9CA6-313C67F06D7C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67E17E8-F544-4249-9787-4A378BEFFEED}"/>
              </a:ext>
            </a:extLst>
          </p:cNvPr>
          <p:cNvGrpSpPr/>
          <p:nvPr/>
        </p:nvGrpSpPr>
        <p:grpSpPr>
          <a:xfrm>
            <a:off x="3322724" y="5287846"/>
            <a:ext cx="1316781" cy="846548"/>
            <a:chOff x="3884634" y="5287846"/>
            <a:chExt cx="1316781" cy="846548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3218F4A-A014-A447-A3BF-3533F130EC7A}"/>
                </a:ext>
              </a:extLst>
            </p:cNvPr>
            <p:cNvCxnSpPr/>
            <p:nvPr/>
          </p:nvCxnSpPr>
          <p:spPr>
            <a:xfrm>
              <a:off x="3884634" y="6134394"/>
              <a:ext cx="131678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507E40E-B041-2540-98DF-2B0501141C12}"/>
                </a:ext>
              </a:extLst>
            </p:cNvPr>
            <p:cNvGrpSpPr/>
            <p:nvPr/>
          </p:nvGrpSpPr>
          <p:grpSpPr>
            <a:xfrm>
              <a:off x="4226224" y="5287846"/>
              <a:ext cx="633837" cy="719328"/>
              <a:chOff x="3237519" y="5291021"/>
              <a:chExt cx="620873" cy="704615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76CC7E5F-3B8B-BF40-AF03-5419AE98B9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2BFDC89F-6989-6F4A-9009-A7A03773C1F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A50E4D4-46C3-6B4D-AF28-418FEE525507}"/>
              </a:ext>
            </a:extLst>
          </p:cNvPr>
          <p:cNvGrpSpPr/>
          <p:nvPr/>
        </p:nvGrpSpPr>
        <p:grpSpPr>
          <a:xfrm>
            <a:off x="4583717" y="5314368"/>
            <a:ext cx="1081168" cy="820026"/>
            <a:chOff x="5132366" y="5314368"/>
            <a:chExt cx="1081168" cy="820026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7DB8A3A-3DCF-3F4F-808C-15E745FC8413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FEE8C7B-096C-6344-8386-40DB6DF492FD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ACE71AE3-A5CE-724E-BBAB-4C6340A9C9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DA19B9AA-D1BE-DC45-A0E6-055EA2C78C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E505133E-A223-0F45-A2B3-249B6D2B7F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48A7C4B-7361-2D42-A6E8-A96A38236C59}"/>
              </a:ext>
            </a:extLst>
          </p:cNvPr>
          <p:cNvGrpSpPr/>
          <p:nvPr/>
        </p:nvGrpSpPr>
        <p:grpSpPr>
          <a:xfrm>
            <a:off x="7999381" y="5320682"/>
            <a:ext cx="1230731" cy="813712"/>
            <a:chOff x="8392824" y="5320682"/>
            <a:chExt cx="1230731" cy="813712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10636AB-34A0-C144-8C39-1E4B6FA3F2D0}"/>
                </a:ext>
              </a:extLst>
            </p:cNvPr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01635A88-4995-5440-8E13-E5F78AE5AF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6057944" y="5344741"/>
            <a:ext cx="1279670" cy="789653"/>
            <a:chOff x="5901715" y="5344741"/>
            <a:chExt cx="1279670" cy="789653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6D0D70C8-B5B3-7247-AC5B-20C5D130391C}"/>
                </a:ext>
              </a:extLst>
            </p:cNvPr>
            <p:cNvCxnSpPr>
              <a:cxnSpLocks/>
            </p:cNvCxnSpPr>
            <p:nvPr/>
          </p:nvCxnSpPr>
          <p:spPr>
            <a:xfrm>
              <a:off x="5901715" y="6134394"/>
              <a:ext cx="127967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F0A3AB82-BC57-FD43-89CC-E63B3C5CAF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42780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43" name="Group 42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45" name="Rectangle 44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lvl="0" algn="r">
                <a:lnSpc>
                  <a:spcPts val="3300"/>
                </a:lnSpc>
                <a:defRPr/>
              </a:pPr>
              <a:r>
                <a:rPr lang="es-ES_tradnl" sz="3300" cap="all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libri Light" charset="0"/>
                  <a:ea typeface="Calibri Light" charset="0"/>
                  <a:cs typeface="Calibri Light" charset="0"/>
                </a:rPr>
                <a:t>ESCALERAS Y ASCENSOR</a:t>
              </a:r>
            </a:p>
          </p:txBody>
        </p:sp>
        <p:cxnSp>
          <p:nvCxnSpPr>
            <p:cNvPr id="46" name="Straight Arrow Connector 45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80" y="270248"/>
            <a:ext cx="3058642" cy="4325791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-1" y="917815"/>
            <a:ext cx="1476375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06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LA PLANTA –1 ESTÁ EL AUDITORIO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28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auditorio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9D51139-A440-5843-B376-B5FE70E0669D}"/>
              </a:ext>
            </a:extLst>
          </p:cNvPr>
          <p:cNvGrpSpPr/>
          <p:nvPr/>
        </p:nvGrpSpPr>
        <p:grpSpPr>
          <a:xfrm>
            <a:off x="6191728" y="5282695"/>
            <a:ext cx="1341792" cy="851699"/>
            <a:chOff x="6335358" y="5282695"/>
            <a:chExt cx="1341792" cy="851699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6335358" y="6134394"/>
              <a:ext cx="134179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3347" y="5282695"/>
              <a:ext cx="685815" cy="685815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451174B-C5FB-554D-AF3A-5EF5E1B4CBD8}"/>
              </a:ext>
            </a:extLst>
          </p:cNvPr>
          <p:cNvGrpSpPr/>
          <p:nvPr/>
        </p:nvGrpSpPr>
        <p:grpSpPr>
          <a:xfrm>
            <a:off x="5004760" y="5314368"/>
            <a:ext cx="1081168" cy="820026"/>
            <a:chOff x="5132366" y="5314368"/>
            <a:chExt cx="1081168" cy="820026"/>
          </a:xfrm>
        </p:grpSpPr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8C45934D-DB66-9748-8DCE-8EBCEAC0B7B7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FB51E4EB-BCD6-084E-A463-34BC5ED16CCE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8D09E6AC-5CF5-994E-A4A2-1E4A29F494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B4048858-481D-624E-945D-C47BBB68B1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669FBEC8-4802-8349-93D4-FBB1706725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7C50B28-7365-4746-B4E7-407BD50BE13A}"/>
              </a:ext>
            </a:extLst>
          </p:cNvPr>
          <p:cNvGrpSpPr/>
          <p:nvPr/>
        </p:nvGrpSpPr>
        <p:grpSpPr>
          <a:xfrm>
            <a:off x="3866920" y="5246923"/>
            <a:ext cx="1206703" cy="887471"/>
            <a:chOff x="8717917" y="5246923"/>
            <a:chExt cx="1206703" cy="887471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177A4D65-0949-2149-A045-1E6765623FCD}"/>
                </a:ext>
              </a:extLst>
            </p:cNvPr>
            <p:cNvGrpSpPr/>
            <p:nvPr/>
          </p:nvGrpSpPr>
          <p:grpSpPr>
            <a:xfrm>
              <a:off x="8717917" y="5246923"/>
              <a:ext cx="1206703" cy="887471"/>
              <a:chOff x="3874257" y="5246923"/>
              <a:chExt cx="1206703" cy="887471"/>
            </a:xfrm>
          </p:grpSpPr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83C0A2E8-9F7B-1B44-B500-C067340DDF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4257" y="6134394"/>
                <a:ext cx="1206703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2412755C-479D-8B49-8F67-1F3D537943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58614" y="5246923"/>
                <a:ext cx="709116" cy="709116"/>
              </a:xfrm>
              <a:prstGeom prst="rect">
                <a:avLst/>
              </a:prstGeom>
            </p:spPr>
          </p:pic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958F095C-92C4-3A4E-BBBD-D7B616246E59}"/>
                </a:ext>
              </a:extLst>
            </p:cNvPr>
            <p:cNvGrpSpPr/>
            <p:nvPr/>
          </p:nvGrpSpPr>
          <p:grpSpPr>
            <a:xfrm>
              <a:off x="8766636" y="5917679"/>
              <a:ext cx="947757" cy="185369"/>
              <a:chOff x="2640293" y="5931533"/>
              <a:chExt cx="947757" cy="185369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61329AF9-77C9-B24F-BF59-D4B42DE583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931533"/>
                <a:ext cx="185369" cy="185369"/>
              </a:xfrm>
              <a:prstGeom prst="rect">
                <a:avLst/>
              </a:prstGeom>
            </p:spPr>
          </p:pic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id="{14ABDB6F-AF12-914A-825F-FA99C8790870}"/>
                  </a:ext>
                </a:extLst>
              </p:cNvPr>
              <p:cNvSpPr/>
              <p:nvPr/>
            </p:nvSpPr>
            <p:spPr>
              <a:xfrm>
                <a:off x="2874642" y="5952619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82" y="267644"/>
            <a:ext cx="6127200" cy="4333406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917815"/>
            <a:ext cx="123008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363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tge 4" descr="Imatge que conté paret, bany, ciment&#10;&#10;Descripció generada automàticament">
            <a:extLst>
              <a:ext uri="{FF2B5EF4-FFF2-40B4-BE49-F238E27FC236}">
                <a16:creationId xmlns:a16="http://schemas.microsoft.com/office/drawing/2014/main" id="{69AD5860-B3CD-616D-7A8A-339AF45CFA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2" y="268840"/>
            <a:ext cx="6144442" cy="433620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DELANTE DEL AUDITORIO ESTÁN LOS BAÑOS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3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300" b="0" i="0" u="none" strike="noStrike" kern="1200" cap="all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 Light" charset="0"/>
                  <a:ea typeface="Calibri Light" charset="0"/>
                  <a:cs typeface="Calibri Light" charset="0"/>
                </a:rPr>
                <a:t>BAÑOS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716A9F5-86DC-4C40-8D86-43C7ADABD3B5}"/>
              </a:ext>
            </a:extLst>
          </p:cNvPr>
          <p:cNvGrpSpPr/>
          <p:nvPr/>
        </p:nvGrpSpPr>
        <p:grpSpPr>
          <a:xfrm>
            <a:off x="7116113" y="5297619"/>
            <a:ext cx="827850" cy="836775"/>
            <a:chOff x="8731657" y="5297619"/>
            <a:chExt cx="827850" cy="836775"/>
          </a:xfrm>
        </p:grpSpPr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3C575C96-54C3-8E4E-B527-2CD9D0E25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942EC353-CBE6-6647-B7F5-18E8981219EB}"/>
                </a:ext>
              </a:extLst>
            </p:cNvPr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8924F5C-FCAC-FB49-BC01-D5F4D13F5052}"/>
              </a:ext>
            </a:extLst>
          </p:cNvPr>
          <p:cNvGrpSpPr/>
          <p:nvPr/>
        </p:nvGrpSpPr>
        <p:grpSpPr>
          <a:xfrm>
            <a:off x="2706036" y="5481794"/>
            <a:ext cx="1077022" cy="652600"/>
            <a:chOff x="528754" y="5481794"/>
            <a:chExt cx="1077022" cy="652600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16F8D77-EE5E-4B40-8496-6E6F4B441BE8}"/>
                </a:ext>
              </a:extLst>
            </p:cNvPr>
            <p:cNvCxnSpPr>
              <a:cxnSpLocks/>
            </p:cNvCxnSpPr>
            <p:nvPr/>
          </p:nvCxnSpPr>
          <p:spPr>
            <a:xfrm>
              <a:off x="528754" y="6134394"/>
              <a:ext cx="107702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C857764-B714-4D49-BF1A-46DF57D3F119}"/>
                </a:ext>
              </a:extLst>
            </p:cNvPr>
            <p:cNvGrpSpPr/>
            <p:nvPr/>
          </p:nvGrpSpPr>
          <p:grpSpPr>
            <a:xfrm>
              <a:off x="742744" y="5481794"/>
              <a:ext cx="649043" cy="430430"/>
              <a:chOff x="9186534" y="5886192"/>
              <a:chExt cx="361323" cy="239621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F00999ED-7FF5-F14B-AEBC-D50BB94EB8C5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20718417-2267-F941-B5AB-A4C748E60858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E403DC2-A341-764F-ADB9-BCAE38CA6923}"/>
              </a:ext>
            </a:extLst>
          </p:cNvPr>
          <p:cNvGrpSpPr/>
          <p:nvPr/>
        </p:nvGrpSpPr>
        <p:grpSpPr>
          <a:xfrm>
            <a:off x="4353247" y="5282695"/>
            <a:ext cx="1341792" cy="851699"/>
            <a:chOff x="6335358" y="5282695"/>
            <a:chExt cx="1341792" cy="851699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7C817A5-F054-4D4E-AAE8-1E8E6A2FCF3E}"/>
                </a:ext>
              </a:extLst>
            </p:cNvPr>
            <p:cNvCxnSpPr>
              <a:cxnSpLocks/>
            </p:cNvCxnSpPr>
            <p:nvPr/>
          </p:nvCxnSpPr>
          <p:spPr>
            <a:xfrm>
              <a:off x="6335358" y="6134394"/>
              <a:ext cx="134179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418BCE59-8B7F-7140-A906-29F8C00018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3347" y="5282695"/>
              <a:ext cx="685815" cy="685815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C60C6EB-EB1E-334C-B9B4-0D367111C263}"/>
              </a:ext>
            </a:extLst>
          </p:cNvPr>
          <p:cNvGrpSpPr/>
          <p:nvPr/>
        </p:nvGrpSpPr>
        <p:grpSpPr>
          <a:xfrm>
            <a:off x="5649372" y="5314368"/>
            <a:ext cx="1081168" cy="820026"/>
            <a:chOff x="5132366" y="5314368"/>
            <a:chExt cx="1081168" cy="820026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1B015CC-12EF-7A4D-BB41-1684128A0491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09122342-5B1E-D24C-B2C4-31C84E3D3849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C6B1AABA-0937-AF4F-A8CF-C564EB742F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1B20A270-9FE3-6041-A328-92E9DBD224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02E94907-4217-1843-A6FF-98518B5439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9" name="Rectangle 38"/>
          <p:cNvSpPr/>
          <p:nvPr/>
        </p:nvSpPr>
        <p:spPr>
          <a:xfrm>
            <a:off x="0" y="917815"/>
            <a:ext cx="123008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153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68840"/>
            <a:ext cx="6144442" cy="4334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spc="5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A LA DERECHA DEL </a:t>
            </a:r>
            <a:r>
              <a:rPr kumimoji="0" lang="en-US" sz="22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AUDITORIO ESTÁ EL </a:t>
            </a:r>
            <a:r>
              <a:rPr kumimoji="0" lang="en-US" sz="2200" b="0" i="1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FOYER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3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300" b="0" i="1" strike="noStrike" kern="1200" cap="all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 Light" charset="0"/>
                  <a:ea typeface="Calibri Light" charset="0"/>
                  <a:cs typeface="Calibri Light" charset="0"/>
                </a:rPr>
                <a:t>FOYER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C0214BD-C682-914F-8A54-06616906B468}"/>
              </a:ext>
            </a:extLst>
          </p:cNvPr>
          <p:cNvGrpSpPr/>
          <p:nvPr/>
        </p:nvGrpSpPr>
        <p:grpSpPr>
          <a:xfrm>
            <a:off x="6101102" y="5314368"/>
            <a:ext cx="1081168" cy="820026"/>
            <a:chOff x="5132366" y="5314368"/>
            <a:chExt cx="1081168" cy="820026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30E5828B-6FD0-0A4A-A402-58B472C5CDE7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56025A3C-ECED-E445-B132-96BA234534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0C5D2D7A-5E55-BC46-B6F5-5A4E4A1FB3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5CA881E4-B294-3949-9A98-A89659C61F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C66DB829-FC8D-3E4F-BD40-2C36ADF72F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D93D5C-37BD-7F4C-8C80-1FD4807037F5}"/>
              </a:ext>
            </a:extLst>
          </p:cNvPr>
          <p:cNvGrpSpPr/>
          <p:nvPr/>
        </p:nvGrpSpPr>
        <p:grpSpPr>
          <a:xfrm>
            <a:off x="4900054" y="5282695"/>
            <a:ext cx="1341792" cy="851699"/>
            <a:chOff x="6335358" y="5282695"/>
            <a:chExt cx="1341792" cy="851699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8CB6950-CC1E-2C48-BD3A-5065726F28E7}"/>
                </a:ext>
              </a:extLst>
            </p:cNvPr>
            <p:cNvCxnSpPr>
              <a:cxnSpLocks/>
            </p:cNvCxnSpPr>
            <p:nvPr/>
          </p:nvCxnSpPr>
          <p:spPr>
            <a:xfrm>
              <a:off x="6335358" y="6134394"/>
              <a:ext cx="134179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822CBBF-C13F-6842-AC59-5A04A6C37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3347" y="5282695"/>
              <a:ext cx="685815" cy="685815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3192502" y="5320705"/>
            <a:ext cx="1074336" cy="813689"/>
            <a:chOff x="4248753" y="5320705"/>
            <a:chExt cx="1074336" cy="813689"/>
          </a:xfrm>
        </p:grpSpPr>
        <p:cxnSp>
          <p:nvCxnSpPr>
            <p:cNvPr id="40" name="Straight Connector 39"/>
            <p:cNvCxnSpPr/>
            <p:nvPr/>
          </p:nvCxnSpPr>
          <p:spPr>
            <a:xfrm flipH="1">
              <a:off x="4248753" y="6134394"/>
              <a:ext cx="107433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7" name="Group 46"/>
            <p:cNvGrpSpPr>
              <a:grpSpLocks/>
            </p:cNvGrpSpPr>
            <p:nvPr/>
          </p:nvGrpSpPr>
          <p:grpSpPr>
            <a:xfrm>
              <a:off x="4293710" y="5320705"/>
              <a:ext cx="1029378" cy="734862"/>
              <a:chOff x="4890374" y="5724275"/>
              <a:chExt cx="905568" cy="647058"/>
            </a:xfrm>
          </p:grpSpPr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49" name="Picture 48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50" name="Picture 49"/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5" name="Group 4"/>
          <p:cNvGrpSpPr/>
          <p:nvPr/>
        </p:nvGrpSpPr>
        <p:grpSpPr>
          <a:xfrm>
            <a:off x="7293870" y="4968724"/>
            <a:ext cx="914948" cy="1165670"/>
            <a:chOff x="7293870" y="4968724"/>
            <a:chExt cx="914948" cy="1165670"/>
          </a:xfrm>
        </p:grpSpPr>
        <p:cxnSp>
          <p:nvCxnSpPr>
            <p:cNvPr id="55" name="Straight Connector 54"/>
            <p:cNvCxnSpPr/>
            <p:nvPr/>
          </p:nvCxnSpPr>
          <p:spPr>
            <a:xfrm flipH="1">
              <a:off x="7309207" y="6134394"/>
              <a:ext cx="78502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93870" y="4968724"/>
              <a:ext cx="914948" cy="1104684"/>
            </a:xfrm>
            <a:prstGeom prst="rect">
              <a:avLst/>
            </a:prstGeom>
          </p:spPr>
        </p:pic>
      </p:grpSp>
      <p:sp>
        <p:nvSpPr>
          <p:cNvPr id="30" name="Rectangle 29"/>
          <p:cNvSpPr/>
          <p:nvPr/>
        </p:nvSpPr>
        <p:spPr>
          <a:xfrm>
            <a:off x="0" y="917815"/>
            <a:ext cx="123008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495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 descr="Imatge que conté text, interior, fem&#10;&#10;Descripció generada automàticament">
            <a:extLst>
              <a:ext uri="{FF2B5EF4-FFF2-40B4-BE49-F238E27FC236}">
                <a16:creationId xmlns:a16="http://schemas.microsoft.com/office/drawing/2014/main" id="{1B60352B-9F27-A6A5-0893-D054829D33A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69740"/>
            <a:ext cx="6144442" cy="43335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9571" y="6236665"/>
            <a:ext cx="10326029" cy="373523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20" dirty="0">
                <a:latin typeface="Calibri" charset="0"/>
                <a:ea typeface="Calibri" charset="0"/>
                <a:cs typeface="Calibri" charset="0"/>
              </a:rPr>
              <a:t>EN LA PLANTA 1 A LA IZQUIERDA DE LAS ESCALERAS ESTÁ LA SALA DE EXPOSICIONES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DE EXPOSICIONES PLANTA 1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710E60B-124A-E140-8A5B-33997B5F4616}"/>
              </a:ext>
            </a:extLst>
          </p:cNvPr>
          <p:cNvGrpSpPr/>
          <p:nvPr/>
        </p:nvGrpSpPr>
        <p:grpSpPr>
          <a:xfrm>
            <a:off x="1183866" y="5267704"/>
            <a:ext cx="1113285" cy="866690"/>
            <a:chOff x="2134642" y="5267704"/>
            <a:chExt cx="1113285" cy="866690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351950CA-B317-5F48-8C1F-AB547015FF1C}"/>
                </a:ext>
              </a:extLst>
            </p:cNvPr>
            <p:cNvCxnSpPr>
              <a:cxnSpLocks/>
            </p:cNvCxnSpPr>
            <p:nvPr/>
          </p:nvCxnSpPr>
          <p:spPr>
            <a:xfrm>
              <a:off x="2167983" y="6134394"/>
              <a:ext cx="107994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C4F65DEE-4735-7B45-982B-6B9B8AF47014}"/>
                </a:ext>
              </a:extLst>
            </p:cNvPr>
            <p:cNvGrpSpPr/>
            <p:nvPr/>
          </p:nvGrpSpPr>
          <p:grpSpPr>
            <a:xfrm>
              <a:off x="2134642" y="5267704"/>
              <a:ext cx="951685" cy="709116"/>
              <a:chOff x="3555093" y="1228320"/>
              <a:chExt cx="707159" cy="526916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C8C8877E-414F-F04A-811C-33970DF729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272D5211-309F-B144-A9ED-9EE2B92890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42762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764A0ADB-EC62-074B-BA87-ADCF0B420246}"/>
                  </a:ext>
                </a:extLst>
              </p:cNvPr>
              <p:cNvSpPr/>
              <p:nvPr/>
            </p:nvSpPr>
            <p:spPr>
              <a:xfrm>
                <a:off x="3729228" y="1447170"/>
                <a:ext cx="530105" cy="93626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6279719" y="5314368"/>
            <a:ext cx="1081168" cy="820026"/>
            <a:chOff x="5132366" y="5314368"/>
            <a:chExt cx="1081168" cy="820026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19149EF-FC1D-484F-A92F-79FACDFC588E}"/>
              </a:ext>
            </a:extLst>
          </p:cNvPr>
          <p:cNvGrpSpPr/>
          <p:nvPr/>
        </p:nvGrpSpPr>
        <p:grpSpPr>
          <a:xfrm>
            <a:off x="7457686" y="5311077"/>
            <a:ext cx="2771262" cy="823317"/>
            <a:chOff x="7077875" y="5311077"/>
            <a:chExt cx="2771262" cy="82331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97870DFB-80DC-1848-B07A-C7AA9CDDDBBC}"/>
                </a:ext>
              </a:extLst>
            </p:cNvPr>
            <p:cNvCxnSpPr>
              <a:cxnSpLocks/>
            </p:cNvCxnSpPr>
            <p:nvPr/>
          </p:nvCxnSpPr>
          <p:spPr>
            <a:xfrm>
              <a:off x="7077875" y="6134394"/>
              <a:ext cx="2771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BFDE11C-5A36-2A44-9BAE-BCB519D03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62205" y="5311077"/>
              <a:ext cx="602602" cy="602602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C0DC1C9-15B0-CC45-882B-C121ED02677B}"/>
              </a:ext>
            </a:extLst>
          </p:cNvPr>
          <p:cNvGrpSpPr/>
          <p:nvPr/>
        </p:nvGrpSpPr>
        <p:grpSpPr>
          <a:xfrm>
            <a:off x="2981739" y="5320705"/>
            <a:ext cx="1272715" cy="813689"/>
            <a:chOff x="1796754" y="5320705"/>
            <a:chExt cx="1272715" cy="813689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8F60F361-3A90-4E44-B03A-DED2A538B478}"/>
                </a:ext>
              </a:extLst>
            </p:cNvPr>
            <p:cNvCxnSpPr>
              <a:cxnSpLocks/>
            </p:cNvCxnSpPr>
            <p:nvPr/>
          </p:nvCxnSpPr>
          <p:spPr>
            <a:xfrm>
              <a:off x="1796754" y="6134394"/>
              <a:ext cx="12727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D5CFE04-0B46-FD4D-9DE5-D27975FBC5C5}"/>
                </a:ext>
              </a:extLst>
            </p:cNvPr>
            <p:cNvGrpSpPr>
              <a:grpSpLocks/>
            </p:cNvGrpSpPr>
            <p:nvPr/>
          </p:nvGrpSpPr>
          <p:grpSpPr>
            <a:xfrm flipH="1">
              <a:off x="1902433" y="5320705"/>
              <a:ext cx="1028451" cy="734862"/>
              <a:chOff x="4890374" y="5724275"/>
              <a:chExt cx="905568" cy="647058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E1287460-C2BA-9F45-BF4B-2FD850ABF8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F7DCD1BD-E0A4-D94C-98C6-B380514F5F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D722BFF4-6848-394E-B368-5BFFAA7920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65D8BD0-9448-2448-BF8F-86362F97857E}"/>
              </a:ext>
            </a:extLst>
          </p:cNvPr>
          <p:cNvGrpSpPr/>
          <p:nvPr/>
        </p:nvGrpSpPr>
        <p:grpSpPr>
          <a:xfrm>
            <a:off x="5198165" y="5344741"/>
            <a:ext cx="1246347" cy="789653"/>
            <a:chOff x="5935038" y="5344741"/>
            <a:chExt cx="1246347" cy="789653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9C75707-7844-E74B-8371-0AF730427B80}"/>
                </a:ext>
              </a:extLst>
            </p:cNvPr>
            <p:cNvCxnSpPr>
              <a:cxnSpLocks/>
            </p:cNvCxnSpPr>
            <p:nvPr/>
          </p:nvCxnSpPr>
          <p:spPr>
            <a:xfrm>
              <a:off x="5935038" y="6134394"/>
              <a:ext cx="124634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5FDE63A3-1B82-7A44-8DE8-8339F55397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42780" y="5344741"/>
              <a:ext cx="738579" cy="552491"/>
            </a:xfrm>
            <a:prstGeom prst="rect">
              <a:avLst/>
            </a:prstGeom>
          </p:spPr>
        </p:pic>
      </p:grpSp>
      <p:sp>
        <p:nvSpPr>
          <p:cNvPr id="40" name="Rectangle 39"/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572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 descr="Imatge que conté herba, àrea&#10;&#10;Descripció generada automàticament">
            <a:extLst>
              <a:ext uri="{FF2B5EF4-FFF2-40B4-BE49-F238E27FC236}">
                <a16:creationId xmlns:a16="http://schemas.microsoft.com/office/drawing/2014/main" id="{498D4761-2E3E-24F3-B175-9CD834C721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72275"/>
            <a:ext cx="6144442" cy="43335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7904" y="6236665"/>
            <a:ext cx="10078969" cy="373523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ENFRENTE DE LAS ESCALERAS ESTÁ EL ESPACIO FAMILIAR ANGLADA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ESPACIO FAMILIAR ANGLADA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14379FF-9AD1-7447-95B7-B6799C236FB6}"/>
              </a:ext>
            </a:extLst>
          </p:cNvPr>
          <p:cNvGrpSpPr/>
          <p:nvPr/>
        </p:nvGrpSpPr>
        <p:grpSpPr>
          <a:xfrm>
            <a:off x="3572733" y="5344741"/>
            <a:ext cx="1246347" cy="789653"/>
            <a:chOff x="5935038" y="5344741"/>
            <a:chExt cx="1246347" cy="789653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0D8936F-546C-4F43-A212-E53CA31E6D74}"/>
                </a:ext>
              </a:extLst>
            </p:cNvPr>
            <p:cNvCxnSpPr>
              <a:cxnSpLocks/>
            </p:cNvCxnSpPr>
            <p:nvPr/>
          </p:nvCxnSpPr>
          <p:spPr>
            <a:xfrm>
              <a:off x="5935038" y="6134394"/>
              <a:ext cx="124634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6146829A-58FF-9E44-B8E2-C45507364D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42780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65124B1-73A8-3F4A-A999-5D14F3609702}"/>
              </a:ext>
            </a:extLst>
          </p:cNvPr>
          <p:cNvGrpSpPr/>
          <p:nvPr/>
        </p:nvGrpSpPr>
        <p:grpSpPr>
          <a:xfrm>
            <a:off x="4707397" y="5314368"/>
            <a:ext cx="1081168" cy="820026"/>
            <a:chOff x="5132366" y="5314368"/>
            <a:chExt cx="1081168" cy="820026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8DA0562-2437-9144-B440-2CB58564D6D0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C8B03ADF-8D6A-FE40-B303-4B116E4C42BF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85342909-28BB-954D-8A2E-5022FD110B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82618F9B-DB3A-5F44-B903-F4059AF780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A2C82D8D-531E-C647-920E-E469F21FA3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7" name="Group 16"/>
          <p:cNvGrpSpPr/>
          <p:nvPr/>
        </p:nvGrpSpPr>
        <p:grpSpPr>
          <a:xfrm>
            <a:off x="1339272" y="5114940"/>
            <a:ext cx="1198774" cy="1019454"/>
            <a:chOff x="2177472" y="5114940"/>
            <a:chExt cx="1198774" cy="1019454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2177472" y="6134394"/>
              <a:ext cx="119877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 rot="16200000">
              <a:off x="2318910" y="5357031"/>
              <a:ext cx="915899" cy="431717"/>
              <a:chOff x="7757785" y="5886192"/>
              <a:chExt cx="508365" cy="239621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5917766" y="4968207"/>
            <a:ext cx="3458644" cy="1166187"/>
            <a:chOff x="5917766" y="4968207"/>
            <a:chExt cx="3458644" cy="116618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F5774D6-A8AA-C041-B4F3-8A6FF316B3D3}"/>
                </a:ext>
              </a:extLst>
            </p:cNvPr>
            <p:cNvCxnSpPr>
              <a:cxnSpLocks/>
            </p:cNvCxnSpPr>
            <p:nvPr/>
          </p:nvCxnSpPr>
          <p:spPr>
            <a:xfrm>
              <a:off x="5917766" y="6134394"/>
              <a:ext cx="345483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Imatge 3" descr="Imatge que conté herba, àrea&#10;&#10;Descripció generada automàticament">
              <a:extLst>
                <a:ext uri="{FF2B5EF4-FFF2-40B4-BE49-F238E27FC236}">
                  <a16:creationId xmlns:a16="http://schemas.microsoft.com/office/drawing/2014/main" id="{498D4761-2E3E-24F3-B175-9CD834C721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20410" y="4968207"/>
              <a:ext cx="3456000" cy="1106611"/>
            </a:xfrm>
            <a:prstGeom prst="rect">
              <a:avLst/>
            </a:prstGeom>
          </p:spPr>
        </p:pic>
      </p:grpSp>
      <p:sp>
        <p:nvSpPr>
          <p:cNvPr id="39" name="Rectangle 38"/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918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 descr="Imatge que conté gabinet, interior, porta, centre d'oci&#10;&#10;Descripció generada automàticament">
            <a:extLst>
              <a:ext uri="{FF2B5EF4-FFF2-40B4-BE49-F238E27FC236}">
                <a16:creationId xmlns:a16="http://schemas.microsoft.com/office/drawing/2014/main" id="{0AC50454-B4A8-5AC6-105E-E174C94F3C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71826"/>
            <a:ext cx="6144443" cy="4334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9571" y="6236665"/>
            <a:ext cx="10326029" cy="373523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 LA DERECHA DE LAS ESCALERAS ESTÁ LA SALA ANGLADA </a:t>
            </a:r>
          </a:p>
        </p:txBody>
      </p: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6954419" y="6134394"/>
            <a:ext cx="184389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</a:t>
              </a:r>
              <a:b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ANGLADA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5774401" y="5314368"/>
            <a:ext cx="1081168" cy="820026"/>
            <a:chOff x="5132366" y="5314368"/>
            <a:chExt cx="1081168" cy="820026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B1DB367-D000-E646-A66E-37162E712EF8}"/>
              </a:ext>
            </a:extLst>
          </p:cNvPr>
          <p:cNvGrpSpPr/>
          <p:nvPr/>
        </p:nvGrpSpPr>
        <p:grpSpPr>
          <a:xfrm>
            <a:off x="4600553" y="5344741"/>
            <a:ext cx="1246347" cy="789653"/>
            <a:chOff x="5935038" y="5344741"/>
            <a:chExt cx="1246347" cy="789653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F3186C3-27DD-7B4F-A053-D7F7170CA8B0}"/>
                </a:ext>
              </a:extLst>
            </p:cNvPr>
            <p:cNvCxnSpPr>
              <a:cxnSpLocks/>
            </p:cNvCxnSpPr>
            <p:nvPr/>
          </p:nvCxnSpPr>
          <p:spPr>
            <a:xfrm>
              <a:off x="5935038" y="6134394"/>
              <a:ext cx="124634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C0D8195A-613D-9749-BFB4-79CEB34601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42780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21" name="Group 20"/>
          <p:cNvGrpSpPr/>
          <p:nvPr/>
        </p:nvGrpSpPr>
        <p:grpSpPr>
          <a:xfrm flipH="1">
            <a:off x="2495696" y="5320705"/>
            <a:ext cx="1074336" cy="813689"/>
            <a:chOff x="1902432" y="5320705"/>
            <a:chExt cx="1073368" cy="813689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1902432" y="6134394"/>
              <a:ext cx="107336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oup 23"/>
            <p:cNvGrpSpPr>
              <a:grpSpLocks/>
            </p:cNvGrpSpPr>
            <p:nvPr/>
          </p:nvGrpSpPr>
          <p:grpSpPr>
            <a:xfrm flipH="1">
              <a:off x="1902433" y="5320705"/>
              <a:ext cx="1028451" cy="734862"/>
              <a:chOff x="4890374" y="5724275"/>
              <a:chExt cx="905568" cy="647058"/>
            </a:xfrm>
          </p:grpSpPr>
          <p:pic>
            <p:nvPicPr>
              <p:cNvPr id="34" name="Picture 33"/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36" name="Picture 35"/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7" name="Rectangle 36"/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1" name="Imatge 3" descr="Imatge que conté gabinet, interior, porta, centre d'oci&#10;&#10;Descripció generada automàticament">
            <a:extLst>
              <a:ext uri="{FF2B5EF4-FFF2-40B4-BE49-F238E27FC236}">
                <a16:creationId xmlns:a16="http://schemas.microsoft.com/office/drawing/2014/main" id="{D63A4F6F-6557-5246-842F-D8C6EFC0C6E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2368" y="4968724"/>
            <a:ext cx="1845626" cy="110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428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 descr="Imatge que conté porta&#10;&#10;Descripció generada automàticament">
            <a:extLst>
              <a:ext uri="{FF2B5EF4-FFF2-40B4-BE49-F238E27FC236}">
                <a16:creationId xmlns:a16="http://schemas.microsoft.com/office/drawing/2014/main" id="{7B0B4AB4-0582-B49E-63A7-AB140AD699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71825"/>
            <a:ext cx="6144443" cy="4334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9571" y="6236665"/>
            <a:ext cx="10326029" cy="373523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LA PLANTA 1 A LA DERECHA DE LA SALA ANGLADA ESTÁN LOS BAÑOS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BAÑOS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710E60B-124A-E140-8A5B-33997B5F4616}"/>
              </a:ext>
            </a:extLst>
          </p:cNvPr>
          <p:cNvGrpSpPr/>
          <p:nvPr/>
        </p:nvGrpSpPr>
        <p:grpSpPr>
          <a:xfrm>
            <a:off x="1766654" y="5267704"/>
            <a:ext cx="1143814" cy="866690"/>
            <a:chOff x="2134642" y="5267704"/>
            <a:chExt cx="1143814" cy="866690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351950CA-B317-5F48-8C1F-AB547015FF1C}"/>
                </a:ext>
              </a:extLst>
            </p:cNvPr>
            <p:cNvCxnSpPr>
              <a:cxnSpLocks/>
            </p:cNvCxnSpPr>
            <p:nvPr/>
          </p:nvCxnSpPr>
          <p:spPr>
            <a:xfrm>
              <a:off x="2167983" y="6134394"/>
              <a:ext cx="111047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C4F65DEE-4735-7B45-982B-6B9B8AF47014}"/>
                </a:ext>
              </a:extLst>
            </p:cNvPr>
            <p:cNvGrpSpPr/>
            <p:nvPr/>
          </p:nvGrpSpPr>
          <p:grpSpPr>
            <a:xfrm>
              <a:off x="2134642" y="5267704"/>
              <a:ext cx="951685" cy="709116"/>
              <a:chOff x="3555093" y="1228320"/>
              <a:chExt cx="707159" cy="526916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C8C8877E-414F-F04A-811C-33970DF729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272D5211-309F-B144-A9ED-9EE2B92890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42762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764A0ADB-EC62-074B-BA87-ADCF0B420246}"/>
                  </a:ext>
                </a:extLst>
              </p:cNvPr>
              <p:cNvSpPr/>
              <p:nvPr/>
            </p:nvSpPr>
            <p:spPr>
              <a:xfrm>
                <a:off x="3729228" y="1447170"/>
                <a:ext cx="530105" cy="93626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87BEC38-73B5-204A-98FA-A8EF1F78F987}"/>
              </a:ext>
            </a:extLst>
          </p:cNvPr>
          <p:cNvGrpSpPr/>
          <p:nvPr/>
        </p:nvGrpSpPr>
        <p:grpSpPr>
          <a:xfrm>
            <a:off x="8802528" y="5297619"/>
            <a:ext cx="827850" cy="836775"/>
            <a:chOff x="8731657" y="5297619"/>
            <a:chExt cx="827850" cy="836775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4F20AE06-C15C-3B4F-BF8D-A82B48F38E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AF7F4BF-EBA7-C440-AC78-F31F037BD5CA}"/>
                </a:ext>
              </a:extLst>
            </p:cNvPr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73E7B01-EF37-BE43-A5C5-8C0DCEE59B7A}"/>
              </a:ext>
            </a:extLst>
          </p:cNvPr>
          <p:cNvGrpSpPr/>
          <p:nvPr/>
        </p:nvGrpSpPr>
        <p:grpSpPr>
          <a:xfrm>
            <a:off x="7419688" y="5314368"/>
            <a:ext cx="1081168" cy="820026"/>
            <a:chOff x="5132366" y="5314368"/>
            <a:chExt cx="1081168" cy="820026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2ED5166-636D-9C40-8498-5D1560E55BCD}"/>
                </a:ext>
              </a:extLst>
            </p:cNvPr>
            <p:cNvCxnSpPr/>
            <p:nvPr/>
          </p:nvCxnSpPr>
          <p:spPr>
            <a:xfrm>
              <a:off x="5228883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BA87E3C-1420-C44F-838E-F99AD0D97626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BC0BE030-C32A-704A-997C-6335125AF8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DB09306D-D2A2-3743-AFC9-8EC513C18A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D47317DB-40C3-B540-9A4C-8E2C1FA3C1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16A7AE5-455B-8442-A7B0-763550F55D2E}"/>
              </a:ext>
            </a:extLst>
          </p:cNvPr>
          <p:cNvGrpSpPr/>
          <p:nvPr/>
        </p:nvGrpSpPr>
        <p:grpSpPr>
          <a:xfrm>
            <a:off x="5550636" y="4968724"/>
            <a:ext cx="1845944" cy="1165670"/>
            <a:chOff x="6952368" y="4968724"/>
            <a:chExt cx="1845944" cy="1165670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A537ABA-F2ED-964E-A326-5D91F78D25F8}"/>
                </a:ext>
              </a:extLst>
            </p:cNvPr>
            <p:cNvCxnSpPr>
              <a:cxnSpLocks/>
            </p:cNvCxnSpPr>
            <p:nvPr/>
          </p:nvCxnSpPr>
          <p:spPr>
            <a:xfrm>
              <a:off x="6954419" y="6134394"/>
              <a:ext cx="184389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Imatge 3" descr="Imatge que conté gabinet, interior, porta, centre d'oci&#10;&#10;Descripció generada automàticament">
              <a:extLst>
                <a:ext uri="{FF2B5EF4-FFF2-40B4-BE49-F238E27FC236}">
                  <a16:creationId xmlns:a16="http://schemas.microsoft.com/office/drawing/2014/main" id="{7198D3F6-36DF-9946-B16C-0AA2616B5A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52368" y="4968724"/>
              <a:ext cx="1845626" cy="1104684"/>
            </a:xfrm>
            <a:prstGeom prst="rect">
              <a:avLst/>
            </a:prstGeom>
          </p:spPr>
        </p:pic>
      </p:grpSp>
      <p:grpSp>
        <p:nvGrpSpPr>
          <p:cNvPr id="36" name="Group 35"/>
          <p:cNvGrpSpPr/>
          <p:nvPr/>
        </p:nvGrpSpPr>
        <p:grpSpPr>
          <a:xfrm flipH="1">
            <a:off x="3636254" y="5320705"/>
            <a:ext cx="1074336" cy="813689"/>
            <a:chOff x="1902432" y="5320705"/>
            <a:chExt cx="1073368" cy="813689"/>
          </a:xfrm>
        </p:grpSpPr>
        <p:cxnSp>
          <p:nvCxnSpPr>
            <p:cNvPr id="38" name="Straight Connector 37"/>
            <p:cNvCxnSpPr/>
            <p:nvPr/>
          </p:nvCxnSpPr>
          <p:spPr>
            <a:xfrm>
              <a:off x="1902432" y="6134394"/>
              <a:ext cx="107336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/>
            <p:cNvGrpSpPr>
              <a:grpSpLocks/>
            </p:cNvGrpSpPr>
            <p:nvPr/>
          </p:nvGrpSpPr>
          <p:grpSpPr>
            <a:xfrm flipH="1">
              <a:off x="1902433" y="5320705"/>
              <a:ext cx="1028451" cy="734862"/>
              <a:chOff x="4890374" y="5724275"/>
              <a:chExt cx="905568" cy="647058"/>
            </a:xfrm>
          </p:grpSpPr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11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46" name="Rectangle 45"/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9180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89571" y="6236665"/>
            <a:ext cx="10326029" cy="373523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LA PLANTA 2 A LA IZQUIERDA DE LAS ESCALERAS ESTÁ LA SALA S. RUSIÑOL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SANTIAGO RUSIÑOL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710E60B-124A-E140-8A5B-33997B5F4616}"/>
              </a:ext>
            </a:extLst>
          </p:cNvPr>
          <p:cNvGrpSpPr/>
          <p:nvPr/>
        </p:nvGrpSpPr>
        <p:grpSpPr>
          <a:xfrm>
            <a:off x="1438793" y="5267704"/>
            <a:ext cx="1214845" cy="866690"/>
            <a:chOff x="2134642" y="5267704"/>
            <a:chExt cx="1214845" cy="866690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351950CA-B317-5F48-8C1F-AB547015FF1C}"/>
                </a:ext>
              </a:extLst>
            </p:cNvPr>
            <p:cNvCxnSpPr/>
            <p:nvPr/>
          </p:nvCxnSpPr>
          <p:spPr>
            <a:xfrm>
              <a:off x="2167983" y="6134394"/>
              <a:ext cx="118150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C4F65DEE-4735-7B45-982B-6B9B8AF47014}"/>
                </a:ext>
              </a:extLst>
            </p:cNvPr>
            <p:cNvGrpSpPr/>
            <p:nvPr/>
          </p:nvGrpSpPr>
          <p:grpSpPr>
            <a:xfrm>
              <a:off x="2134642" y="5267704"/>
              <a:ext cx="951685" cy="709116"/>
              <a:chOff x="3555093" y="1228320"/>
              <a:chExt cx="707159" cy="526916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C8C8877E-414F-F04A-811C-33970DF729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272D5211-309F-B144-A9ED-9EE2B92890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347131"/>
                <a:ext cx="137740" cy="137740"/>
              </a:xfrm>
              <a:prstGeom prst="rect">
                <a:avLst/>
              </a:prstGeom>
            </p:spPr>
          </p:pic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764A0ADB-EC62-074B-BA87-ADCF0B420246}"/>
                  </a:ext>
                </a:extLst>
              </p:cNvPr>
              <p:cNvSpPr/>
              <p:nvPr/>
            </p:nvSpPr>
            <p:spPr>
              <a:xfrm>
                <a:off x="3729228" y="1366675"/>
                <a:ext cx="530105" cy="93626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6715819" y="5314368"/>
            <a:ext cx="1081168" cy="820026"/>
            <a:chOff x="5132366" y="5314368"/>
            <a:chExt cx="1081168" cy="820026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" name="Group 2"/>
          <p:cNvGrpSpPr/>
          <p:nvPr/>
        </p:nvGrpSpPr>
        <p:grpSpPr>
          <a:xfrm>
            <a:off x="5583354" y="5344741"/>
            <a:ext cx="1230731" cy="789653"/>
            <a:chOff x="5600446" y="5344741"/>
            <a:chExt cx="1230731" cy="789653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769B126-995F-3B42-A0E9-D3DDD6419035}"/>
                </a:ext>
              </a:extLst>
            </p:cNvPr>
            <p:cNvCxnSpPr/>
            <p:nvPr/>
          </p:nvCxnSpPr>
          <p:spPr>
            <a:xfrm>
              <a:off x="5600446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CC27BC0F-43B0-C746-AC64-C0DDDD0525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46522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3291682" y="5294954"/>
            <a:ext cx="1282950" cy="839440"/>
            <a:chOff x="3291682" y="5294954"/>
            <a:chExt cx="1282950" cy="839440"/>
          </a:xfrm>
        </p:grpSpPr>
        <p:cxnSp>
          <p:nvCxnSpPr>
            <p:cNvPr id="41" name="Straight Connector 40"/>
            <p:cNvCxnSpPr/>
            <p:nvPr/>
          </p:nvCxnSpPr>
          <p:spPr>
            <a:xfrm>
              <a:off x="3291682" y="6134394"/>
              <a:ext cx="12829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/>
            <p:cNvGrpSpPr/>
            <p:nvPr/>
          </p:nvGrpSpPr>
          <p:grpSpPr>
            <a:xfrm flipH="1">
              <a:off x="3478512" y="5294954"/>
              <a:ext cx="1004400" cy="718743"/>
              <a:chOff x="4890374" y="5724275"/>
              <a:chExt cx="905568" cy="647058"/>
            </a:xfrm>
          </p:grpSpPr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7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8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8F383ED6-5FEF-6E4B-9FE4-C167C55113E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2" y="271825"/>
            <a:ext cx="6144442" cy="43344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7BE119BB-C1AC-CD44-9499-D08BE947BB3D}"/>
              </a:ext>
            </a:extLst>
          </p:cNvPr>
          <p:cNvGrpSpPr/>
          <p:nvPr/>
        </p:nvGrpSpPr>
        <p:grpSpPr>
          <a:xfrm>
            <a:off x="7990318" y="4968207"/>
            <a:ext cx="1931349" cy="1166187"/>
            <a:chOff x="7990318" y="4968207"/>
            <a:chExt cx="1931349" cy="116618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F5774D6-A8AA-C041-B4F3-8A6FF316B3D3}"/>
                </a:ext>
              </a:extLst>
            </p:cNvPr>
            <p:cNvCxnSpPr>
              <a:cxnSpLocks/>
            </p:cNvCxnSpPr>
            <p:nvPr/>
          </p:nvCxnSpPr>
          <p:spPr>
            <a:xfrm>
              <a:off x="7990318" y="6134394"/>
              <a:ext cx="193134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7AC16FD2-C150-6F4B-B93A-2AE1A8BA1A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90318" y="4968207"/>
              <a:ext cx="1929600" cy="1103684"/>
            </a:xfrm>
            <a:prstGeom prst="rect">
              <a:avLst/>
            </a:prstGeom>
          </p:spPr>
        </p:pic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8A61BB33-C89C-904C-A11B-F0EFBBACFCD5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101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 descr="Imatge que conté pis, interior, paret, sala&#10;&#10;Descripció generada automàticament">
            <a:extLst>
              <a:ext uri="{FF2B5EF4-FFF2-40B4-BE49-F238E27FC236}">
                <a16:creationId xmlns:a16="http://schemas.microsoft.com/office/drawing/2014/main" id="{AA6B0411-8FAD-6F93-4ADD-52D0A9D3D6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71825"/>
            <a:ext cx="6144442" cy="4334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9571" y="6236665"/>
            <a:ext cx="10326029" cy="373523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ENFRENTE DE LAS ESCALERAS ESTÁ EL ESPACIO MÉLIÈS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ESPACIO MÉLIÈS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5774401" y="5314368"/>
            <a:ext cx="1081168" cy="820026"/>
            <a:chOff x="5132366" y="5314368"/>
            <a:chExt cx="1081168" cy="820026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F5774D6-A8AA-C041-B4F3-8A6FF316B3D3}"/>
              </a:ext>
            </a:extLst>
          </p:cNvPr>
          <p:cNvCxnSpPr>
            <a:cxnSpLocks/>
          </p:cNvCxnSpPr>
          <p:nvPr/>
        </p:nvCxnSpPr>
        <p:spPr>
          <a:xfrm>
            <a:off x="6671500" y="6134394"/>
            <a:ext cx="195436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Imatge 2" descr="Imatge que conté pis, interior, paret, sala&#10;&#10;Descripció generada automàticament">
            <a:extLst>
              <a:ext uri="{FF2B5EF4-FFF2-40B4-BE49-F238E27FC236}">
                <a16:creationId xmlns:a16="http://schemas.microsoft.com/office/drawing/2014/main" id="{AA6B0411-8FAD-6F93-4ADD-52D0A9D3D6B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0439" y="4968723"/>
            <a:ext cx="1566000" cy="110468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307902" y="5344741"/>
            <a:ext cx="1285654" cy="789653"/>
            <a:chOff x="4307902" y="5344741"/>
            <a:chExt cx="1285654" cy="789653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769B126-995F-3B42-A0E9-D3DDD6419035}"/>
                </a:ext>
              </a:extLst>
            </p:cNvPr>
            <p:cNvCxnSpPr/>
            <p:nvPr/>
          </p:nvCxnSpPr>
          <p:spPr>
            <a:xfrm>
              <a:off x="4307902" y="6134394"/>
              <a:ext cx="128565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CC27BC0F-43B0-C746-AC64-C0DDDD0525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81440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2112271" y="5114940"/>
            <a:ext cx="1198774" cy="1019454"/>
            <a:chOff x="2177472" y="5114940"/>
            <a:chExt cx="1198774" cy="1019454"/>
          </a:xfrm>
        </p:grpSpPr>
        <p:cxnSp>
          <p:nvCxnSpPr>
            <p:cNvPr id="33" name="Straight Connector 32"/>
            <p:cNvCxnSpPr/>
            <p:nvPr/>
          </p:nvCxnSpPr>
          <p:spPr>
            <a:xfrm>
              <a:off x="2177472" y="6134394"/>
              <a:ext cx="119877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 rot="16200000">
              <a:off x="2318910" y="5357031"/>
              <a:ext cx="915899" cy="431717"/>
              <a:chOff x="7757785" y="5886192"/>
              <a:chExt cx="508365" cy="239621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58500520-6646-C046-9BDC-E903746B9019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425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72335" y="1748046"/>
            <a:ext cx="8651277" cy="5233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spcAft>
                <a:spcPts val="500"/>
              </a:spcAft>
            </a:pP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En esta guía </a:t>
            </a:r>
            <a:r>
              <a:rPr lang="es-ES_tradnl" sz="2200" cap="all" spc="50" dirty="0">
                <a:latin typeface="Calibri" charset="0"/>
                <a:cs typeface="Calibri" charset="0"/>
              </a:rPr>
              <a:t>ENCONTRARÁS información</a:t>
            </a: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 </a:t>
            </a:r>
            <a:b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</a:b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referente a CaixaForum PALMA</a:t>
            </a:r>
          </a:p>
        </p:txBody>
      </p:sp>
      <p:sp>
        <p:nvSpPr>
          <p:cNvPr id="9" name="Rectangle 8"/>
          <p:cNvSpPr/>
          <p:nvPr/>
        </p:nvSpPr>
        <p:spPr>
          <a:xfrm>
            <a:off x="872335" y="1022826"/>
            <a:ext cx="5007030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s-ES_tradnl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Información</a:t>
            </a:r>
            <a:r>
              <a:rPr lang="en-U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general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307905" y="1544155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292964" y="2408802"/>
            <a:ext cx="10093911" cy="26769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6405070" y="2713756"/>
            <a:ext cx="2616268" cy="21031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En CaixaForum encontrarás diferentes 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espacios para visitar. Podrás visitar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los todos o crear tu propio itinerario.</a:t>
            </a:r>
          </a:p>
          <a:p>
            <a:pPr>
              <a:lnSpc>
                <a:spcPts val="1800"/>
              </a:lnSpc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Hay autobuses de línea </a:t>
            </a:r>
            <a:b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que llevan a CaixaForum.</a:t>
            </a:r>
            <a:endParaRPr lang="es-ES_tradnl" sz="1600" dirty="0">
              <a:solidFill>
                <a:srgbClr val="000000"/>
              </a:solidFill>
              <a:highlight>
                <a:srgbClr val="00FFFF"/>
              </a:highlight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CaixaForum dispone de </a:t>
            </a:r>
            <a:b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</a:b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parquin cercano.</a:t>
            </a:r>
            <a:endParaRPr lang="es-ES_tradnl" sz="1600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43" name="Straight Connector 42"/>
          <p:cNvCxnSpPr>
            <a:cxnSpLocks/>
          </p:cNvCxnSpPr>
          <p:nvPr/>
        </p:nvCxnSpPr>
        <p:spPr>
          <a:xfrm>
            <a:off x="6273997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cxnSpLocks/>
          </p:cNvCxnSpPr>
          <p:nvPr/>
        </p:nvCxnSpPr>
        <p:spPr>
          <a:xfrm>
            <a:off x="6273997" y="3897766"/>
            <a:ext cx="0" cy="91913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49">
            <a:extLst>
              <a:ext uri="{FF2B5EF4-FFF2-40B4-BE49-F238E27FC236}">
                <a16:creationId xmlns:a16="http://schemas.microsoft.com/office/drawing/2014/main" id="{3D2E64B8-E690-B848-8BA7-4851234DEB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54" y="2674284"/>
            <a:ext cx="500300" cy="50030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AE380ED4-14A0-0A4A-B7DB-41BBAC9C89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059" y="3789040"/>
            <a:ext cx="498867" cy="49886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92964" y="5198139"/>
            <a:ext cx="10093911" cy="1190534"/>
          </a:xfrm>
          <a:prstGeom prst="rect">
            <a:avLst/>
          </a:prstGeom>
          <a:solidFill>
            <a:srgbClr val="B4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1494325" y="5362647"/>
            <a:ext cx="4498512" cy="6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700"/>
              </a:lnSpc>
            </a:pPr>
            <a:r>
              <a:rPr lang="es-ES_tradnl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En la web 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de CaixaForum puedes encontrar toda la información del centro, sus 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actividades y exposiciones: </a:t>
            </a:r>
            <a:r>
              <a:rPr lang="es-ES_tradnl" sz="15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CaixaForum.org</a:t>
            </a:r>
            <a:r>
              <a:rPr lang="es-ES_tradnl" sz="15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/Palma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831CD69-DDA4-0245-90DE-E46A3D06DDBB}"/>
              </a:ext>
            </a:extLst>
          </p:cNvPr>
          <p:cNvSpPr/>
          <p:nvPr/>
        </p:nvSpPr>
        <p:spPr>
          <a:xfrm>
            <a:off x="8231458" y="5329194"/>
            <a:ext cx="2278932" cy="71814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1700"/>
              </a:lnSpc>
            </a:pP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Plaza de </a:t>
            </a:r>
            <a:r>
              <a:rPr lang="ca-ES" sz="1500" dirty="0" err="1">
                <a:solidFill>
                  <a:schemeClr val="bg1"/>
                </a:solidFill>
                <a:latin typeface="Calibri" charset="0"/>
                <a:cs typeface="Calibri" charset="0"/>
              </a:rPr>
              <a:t>Weyler</a:t>
            </a:r>
            <a:r>
              <a:rPr lang="ca-E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, 3</a:t>
            </a:r>
            <a:r>
              <a:rPr lang="en-US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. </a:t>
            </a:r>
          </a:p>
          <a:p>
            <a:pPr>
              <a:lnSpc>
                <a:spcPts val="1700"/>
              </a:lnSpc>
              <a:spcAft>
                <a:spcPts val="500"/>
              </a:spcAft>
            </a:pPr>
            <a:r>
              <a:rPr lang="en-US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07001 Palma</a:t>
            </a:r>
          </a:p>
          <a:p>
            <a:pPr>
              <a:lnSpc>
                <a:spcPts val="1700"/>
              </a:lnSpc>
              <a:spcAft>
                <a:spcPts val="1000"/>
              </a:spcAft>
            </a:pPr>
            <a:r>
              <a:rPr lang="es-ES_tradnl" sz="15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971 178 512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DB269C07-6537-874A-B6CB-6E49F22754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06" y="5362647"/>
            <a:ext cx="486588" cy="486588"/>
          </a:xfrm>
          <a:prstGeom prst="rect">
            <a:avLst/>
          </a:prstGeom>
        </p:spPr>
      </p:pic>
      <p:cxnSp>
        <p:nvCxnSpPr>
          <p:cNvPr id="37" name="Straight Connector 36"/>
          <p:cNvCxnSpPr/>
          <p:nvPr/>
        </p:nvCxnSpPr>
        <p:spPr>
          <a:xfrm>
            <a:off x="1370809" y="5362647"/>
            <a:ext cx="0" cy="6540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793" y="5362647"/>
            <a:ext cx="486588" cy="486588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1FD31551-D1FA-804B-9957-66FBDFFB54B9}"/>
              </a:ext>
            </a:extLst>
          </p:cNvPr>
          <p:cNvSpPr/>
          <p:nvPr/>
        </p:nvSpPr>
        <p:spPr>
          <a:xfrm>
            <a:off x="295318" y="6750675"/>
            <a:ext cx="3947167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Pictogramas extraídos de </a:t>
            </a:r>
            <a:r>
              <a:rPr lang="es-ES_tradnl" sz="1000" i="1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Flaticon</a:t>
            </a:r>
            <a:r>
              <a:rPr lang="es-ES_tradnl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e inspirados en ARASAAC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2BDE9C2-D12F-6543-8E47-6CF25B42A04C}"/>
              </a:ext>
            </a:extLst>
          </p:cNvPr>
          <p:cNvCxnSpPr>
            <a:cxnSpLocks/>
          </p:cNvCxnSpPr>
          <p:nvPr/>
        </p:nvCxnSpPr>
        <p:spPr>
          <a:xfrm>
            <a:off x="1370809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831E611-1307-A24F-BE86-D498F7F5E6BD}"/>
              </a:ext>
            </a:extLst>
          </p:cNvPr>
          <p:cNvCxnSpPr>
            <a:cxnSpLocks/>
          </p:cNvCxnSpPr>
          <p:nvPr/>
        </p:nvCxnSpPr>
        <p:spPr>
          <a:xfrm>
            <a:off x="1370809" y="3904820"/>
            <a:ext cx="0" cy="68124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163D203C-284F-6D4C-ABF0-E1B128489503}"/>
              </a:ext>
            </a:extLst>
          </p:cNvPr>
          <p:cNvSpPr/>
          <p:nvPr/>
        </p:nvSpPr>
        <p:spPr>
          <a:xfrm>
            <a:off x="1494327" y="2713756"/>
            <a:ext cx="2493058" cy="1872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El material de la guía está creado como anticipación para facilitar el seguimiento de tu visita.</a:t>
            </a: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Recomendamos revisar la guía antes de ir a CaixaForum para preparar la visita.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D3760E85-B4FE-A643-B69D-653C8F69916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2" y="3959479"/>
            <a:ext cx="438692" cy="438692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267082E3-35AD-544D-A4EC-45E960DD30A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16" y="2780238"/>
            <a:ext cx="484037" cy="484037"/>
          </a:xfrm>
          <a:prstGeom prst="rect">
            <a:avLst/>
          </a:prstGeom>
        </p:spPr>
      </p:pic>
      <p:cxnSp>
        <p:nvCxnSpPr>
          <p:cNvPr id="28" name="Straight Connector 27"/>
          <p:cNvCxnSpPr>
            <a:cxnSpLocks/>
          </p:cNvCxnSpPr>
          <p:nvPr/>
        </p:nvCxnSpPr>
        <p:spPr>
          <a:xfrm>
            <a:off x="8076892" y="5362647"/>
            <a:ext cx="0" cy="68469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43928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 descr="Imatge que conté interior, porta&#10;&#10;Descripció generada automàticament">
            <a:extLst>
              <a:ext uri="{FF2B5EF4-FFF2-40B4-BE49-F238E27FC236}">
                <a16:creationId xmlns:a16="http://schemas.microsoft.com/office/drawing/2014/main" id="{A6776A54-9750-AF4D-3405-307C2C635A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71825"/>
            <a:ext cx="6144442" cy="4334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9571" y="6236665"/>
            <a:ext cx="10326029" cy="373523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70" dirty="0">
                <a:latin typeface="Calibri" charset="0"/>
                <a:ea typeface="Calibri" charset="0"/>
                <a:cs typeface="Calibri" charset="0"/>
              </a:rPr>
              <a:t>DELANTE DEL ESPACIO MÉLIÈS ESTÁ LA SALA MARGARET D’ESTE</a:t>
            </a:r>
            <a:endParaRPr lang="en-US" sz="2200" spc="70" dirty="0">
              <a:highlight>
                <a:srgbClr val="FFFF00"/>
              </a:highligh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MARGARET D’ESTE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5000557" y="5314368"/>
            <a:ext cx="1081168" cy="820026"/>
            <a:chOff x="5132366" y="5314368"/>
            <a:chExt cx="1081168" cy="820026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18" name="Group 17"/>
          <p:cNvGrpSpPr/>
          <p:nvPr/>
        </p:nvGrpSpPr>
        <p:grpSpPr>
          <a:xfrm>
            <a:off x="1519863" y="5481794"/>
            <a:ext cx="1037600" cy="652600"/>
            <a:chOff x="3934978" y="5481794"/>
            <a:chExt cx="1037600" cy="652600"/>
          </a:xfrm>
        </p:grpSpPr>
        <p:cxnSp>
          <p:nvCxnSpPr>
            <p:cNvPr id="19" name="Straight Connector 18"/>
            <p:cNvCxnSpPr>
              <a:cxnSpLocks/>
            </p:cNvCxnSpPr>
            <p:nvPr/>
          </p:nvCxnSpPr>
          <p:spPr>
            <a:xfrm>
              <a:off x="3934978" y="6134394"/>
              <a:ext cx="10376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F82FAA9-D197-4B43-8245-73DF765B903F}"/>
                </a:ext>
              </a:extLst>
            </p:cNvPr>
            <p:cNvGrpSpPr/>
            <p:nvPr/>
          </p:nvGrpSpPr>
          <p:grpSpPr>
            <a:xfrm>
              <a:off x="4134157" y="5481794"/>
              <a:ext cx="649043" cy="432000"/>
              <a:chOff x="9186534" y="5886192"/>
              <a:chExt cx="361323" cy="239621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E5326E8C-921C-154B-B704-E9DAAA5D0AB3}"/>
                  </a:ext>
                </a:extLst>
              </p:cNvPr>
              <p:cNvSpPr/>
              <p:nvPr/>
            </p:nvSpPr>
            <p:spPr>
              <a:xfrm>
                <a:off x="9186534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CCBE5F58-64E0-DA4C-8003-4951BD6878B0}"/>
                  </a:ext>
                </a:extLst>
              </p:cNvPr>
              <p:cNvSpPr/>
              <p:nvPr/>
            </p:nvSpPr>
            <p:spPr>
              <a:xfrm>
                <a:off x="9308236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3224047" y="4968723"/>
            <a:ext cx="1865765" cy="1165671"/>
            <a:chOff x="3232593" y="4968723"/>
            <a:chExt cx="1865765" cy="1165671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3F5774D6-A8AA-C041-B4F3-8A6FF316B3D3}"/>
                </a:ext>
              </a:extLst>
            </p:cNvPr>
            <p:cNvCxnSpPr>
              <a:cxnSpLocks/>
            </p:cNvCxnSpPr>
            <p:nvPr/>
          </p:nvCxnSpPr>
          <p:spPr>
            <a:xfrm>
              <a:off x="3232593" y="6134394"/>
              <a:ext cx="186576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Imatge 2" descr="Imatge que conté pis, interior, paret, sala&#10;&#10;Descripció generada automàticament">
              <a:extLst>
                <a:ext uri="{FF2B5EF4-FFF2-40B4-BE49-F238E27FC236}">
                  <a16:creationId xmlns:a16="http://schemas.microsoft.com/office/drawing/2014/main" id="{AA6B0411-8FAD-6F93-4ADD-52D0A9D3D6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32593" y="4968723"/>
              <a:ext cx="1566000" cy="1104684"/>
            </a:xfrm>
            <a:prstGeom prst="rect">
              <a:avLst/>
            </a:prstGeom>
          </p:spPr>
        </p:pic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F5774D6-A8AA-C041-B4F3-8A6FF316B3D3}"/>
              </a:ext>
            </a:extLst>
          </p:cNvPr>
          <p:cNvCxnSpPr>
            <a:cxnSpLocks/>
          </p:cNvCxnSpPr>
          <p:nvPr/>
        </p:nvCxnSpPr>
        <p:spPr>
          <a:xfrm>
            <a:off x="6249026" y="6134394"/>
            <a:ext cx="293770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Imatge 3" descr="Imatge que conté interior, porta&#10;&#10;Descripció generada automàticament">
            <a:extLst>
              <a:ext uri="{FF2B5EF4-FFF2-40B4-BE49-F238E27FC236}">
                <a16:creationId xmlns:a16="http://schemas.microsoft.com/office/drawing/2014/main" id="{A6776A54-9750-AF4D-3405-307C2C635A0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981"/>
          <a:stretch/>
        </p:blipFill>
        <p:spPr>
          <a:xfrm>
            <a:off x="6659223" y="4969239"/>
            <a:ext cx="2094935" cy="1104684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B771CA54-8705-CA4B-ADFD-1C4D96FB0378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984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 descr="Imatge que conté interior, paret, pis, sala&#10;&#10;Descripció generada automàticament">
            <a:extLst>
              <a:ext uri="{FF2B5EF4-FFF2-40B4-BE49-F238E27FC236}">
                <a16:creationId xmlns:a16="http://schemas.microsoft.com/office/drawing/2014/main" id="{4E1D0E59-C6BD-CAD9-4B43-BB0D48EEC6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2" y="271825"/>
            <a:ext cx="6144442" cy="4334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9571" y="6236665"/>
            <a:ext cx="10326029" cy="373523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 LA DERECHA DE LAS ESCALERAS ESTÁ LA SALA ALEXANDRE ROSSELLÓ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ALEXANDRE ROSSELLÓ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5127648" y="5314368"/>
            <a:ext cx="1081168" cy="820026"/>
            <a:chOff x="5132366" y="5314368"/>
            <a:chExt cx="1081168" cy="820026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207964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3" name="Group 22"/>
          <p:cNvGrpSpPr/>
          <p:nvPr/>
        </p:nvGrpSpPr>
        <p:grpSpPr>
          <a:xfrm flipH="1">
            <a:off x="1748518" y="5320705"/>
            <a:ext cx="1074336" cy="813689"/>
            <a:chOff x="1902432" y="5320705"/>
            <a:chExt cx="1073368" cy="813689"/>
          </a:xfrm>
        </p:grpSpPr>
        <p:cxnSp>
          <p:nvCxnSpPr>
            <p:cNvPr id="24" name="Straight Connector 23"/>
            <p:cNvCxnSpPr/>
            <p:nvPr/>
          </p:nvCxnSpPr>
          <p:spPr>
            <a:xfrm>
              <a:off x="1902432" y="6134394"/>
              <a:ext cx="107336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>
              <a:grpSpLocks/>
            </p:cNvGrpSpPr>
            <p:nvPr/>
          </p:nvGrpSpPr>
          <p:grpSpPr>
            <a:xfrm flipH="1">
              <a:off x="1902433" y="5320705"/>
              <a:ext cx="1028451" cy="734862"/>
              <a:chOff x="4890374" y="5724275"/>
              <a:chExt cx="905568" cy="647058"/>
            </a:xfrm>
          </p:grpSpPr>
          <p:pic>
            <p:nvPicPr>
              <p:cNvPr id="26" name="Picture 25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5" name="Group 4"/>
          <p:cNvGrpSpPr/>
          <p:nvPr/>
        </p:nvGrpSpPr>
        <p:grpSpPr>
          <a:xfrm>
            <a:off x="6208816" y="4969239"/>
            <a:ext cx="3336836" cy="1165155"/>
            <a:chOff x="6208816" y="4969239"/>
            <a:chExt cx="3336836" cy="1165155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F5774D6-A8AA-C041-B4F3-8A6FF316B3D3}"/>
                </a:ext>
              </a:extLst>
            </p:cNvPr>
            <p:cNvCxnSpPr>
              <a:cxnSpLocks/>
            </p:cNvCxnSpPr>
            <p:nvPr/>
          </p:nvCxnSpPr>
          <p:spPr>
            <a:xfrm>
              <a:off x="6208816" y="6134394"/>
              <a:ext cx="333683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Imatge 2" descr="Imatge que conté interior, paret, pis, sala&#10;&#10;Descripció generada automàticament">
              <a:extLst>
                <a:ext uri="{FF2B5EF4-FFF2-40B4-BE49-F238E27FC236}">
                  <a16:creationId xmlns:a16="http://schemas.microsoft.com/office/drawing/2014/main" id="{4E1D0E59-C6BD-CAD9-4B43-BB0D48EEC6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95804" y="4969239"/>
              <a:ext cx="2362860" cy="1104684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3810360" y="5344741"/>
            <a:ext cx="1285654" cy="789653"/>
            <a:chOff x="4307902" y="5344741"/>
            <a:chExt cx="1285654" cy="789653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8769B126-995F-3B42-A0E9-D3DDD6419035}"/>
                </a:ext>
              </a:extLst>
            </p:cNvPr>
            <p:cNvCxnSpPr/>
            <p:nvPr/>
          </p:nvCxnSpPr>
          <p:spPr>
            <a:xfrm>
              <a:off x="4307902" y="6134394"/>
              <a:ext cx="128565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CC27BC0F-43B0-C746-AC64-C0DDDD0525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81440" y="5344741"/>
              <a:ext cx="738579" cy="552491"/>
            </a:xfrm>
            <a:prstGeom prst="rect">
              <a:avLst/>
            </a:prstGeom>
          </p:spPr>
        </p:pic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0586F1F-E50A-D748-8BC1-CD3DA197BFD1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9669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 descr="Imatge que conté bany&#10;&#10;Descripció generada automàticament">
            <a:extLst>
              <a:ext uri="{FF2B5EF4-FFF2-40B4-BE49-F238E27FC236}">
                <a16:creationId xmlns:a16="http://schemas.microsoft.com/office/drawing/2014/main" id="{2DB9F892-BB9B-192B-446D-F74B553EBE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71825"/>
            <a:ext cx="6144442" cy="4334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9571" y="6236665"/>
            <a:ext cx="10326029" cy="373523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 LA DERECHA DE LA SALA ALEXANDRE ROSSELLÓ ESTÁN LOS BAÑOS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BAÑOS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 flipH="1">
            <a:off x="1858195" y="5320705"/>
            <a:ext cx="1074336" cy="813689"/>
            <a:chOff x="1902432" y="5320705"/>
            <a:chExt cx="1073368" cy="813689"/>
          </a:xfrm>
        </p:grpSpPr>
        <p:cxnSp>
          <p:nvCxnSpPr>
            <p:cNvPr id="24" name="Straight Connector 23"/>
            <p:cNvCxnSpPr/>
            <p:nvPr/>
          </p:nvCxnSpPr>
          <p:spPr>
            <a:xfrm>
              <a:off x="1902432" y="6134394"/>
              <a:ext cx="107336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>
              <a:grpSpLocks/>
            </p:cNvGrpSpPr>
            <p:nvPr/>
          </p:nvGrpSpPr>
          <p:grpSpPr>
            <a:xfrm flipH="1">
              <a:off x="1902433" y="5320705"/>
              <a:ext cx="1028451" cy="734862"/>
              <a:chOff x="4890374" y="5724275"/>
              <a:chExt cx="905568" cy="647058"/>
            </a:xfrm>
          </p:grpSpPr>
          <p:pic>
            <p:nvPicPr>
              <p:cNvPr id="26" name="Picture 25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443837B-6D4F-0641-BDEC-5794124E489F}"/>
              </a:ext>
            </a:extLst>
          </p:cNvPr>
          <p:cNvGrpSpPr/>
          <p:nvPr/>
        </p:nvGrpSpPr>
        <p:grpSpPr>
          <a:xfrm>
            <a:off x="7108283" y="5353780"/>
            <a:ext cx="1081168" cy="780614"/>
            <a:chOff x="5102716" y="5353780"/>
            <a:chExt cx="1081168" cy="780614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A7141B7-B7D7-934A-8EFB-023B4C66B605}"/>
                </a:ext>
              </a:extLst>
            </p:cNvPr>
            <p:cNvCxnSpPr/>
            <p:nvPr/>
          </p:nvCxnSpPr>
          <p:spPr>
            <a:xfrm>
              <a:off x="5270017" y="6134394"/>
              <a:ext cx="75807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E8E854AD-839C-2D44-B912-AEAF44ED532E}"/>
                </a:ext>
              </a:extLst>
            </p:cNvPr>
            <p:cNvGrpSpPr/>
            <p:nvPr/>
          </p:nvGrpSpPr>
          <p:grpSpPr>
            <a:xfrm>
              <a:off x="5102716" y="5353780"/>
              <a:ext cx="1081168" cy="606822"/>
              <a:chOff x="7603987" y="4260259"/>
              <a:chExt cx="851923" cy="478155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A6F9D5D8-5728-7040-A80B-C441D42D3C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40B0A51A-AFA9-A34B-9DE1-44B1BDF624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3558706B-FA05-544F-8908-632FD46FB9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8624199" y="5297619"/>
            <a:ext cx="827850" cy="836775"/>
            <a:chOff x="8731657" y="5297619"/>
            <a:chExt cx="827850" cy="836775"/>
          </a:xfrm>
        </p:grpSpPr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56" name="Straight Connector 55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3799664" y="4969239"/>
            <a:ext cx="3336836" cy="1165155"/>
            <a:chOff x="6208816" y="4969239"/>
            <a:chExt cx="3336836" cy="1165155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3F5774D6-A8AA-C041-B4F3-8A6FF316B3D3}"/>
                </a:ext>
              </a:extLst>
            </p:cNvPr>
            <p:cNvCxnSpPr>
              <a:cxnSpLocks/>
            </p:cNvCxnSpPr>
            <p:nvPr/>
          </p:nvCxnSpPr>
          <p:spPr>
            <a:xfrm>
              <a:off x="6208816" y="6134394"/>
              <a:ext cx="333683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2" name="Imatge 2" descr="Imatge que conté interior, paret, pis, sala&#10;&#10;Descripció generada automàticament">
              <a:extLst>
                <a:ext uri="{FF2B5EF4-FFF2-40B4-BE49-F238E27FC236}">
                  <a16:creationId xmlns:a16="http://schemas.microsoft.com/office/drawing/2014/main" id="{4E1D0E59-C6BD-CAD9-4B43-BB0D48EEC6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95804" y="4969239"/>
              <a:ext cx="2362860" cy="1104684"/>
            </a:xfrm>
            <a:prstGeom prst="rect">
              <a:avLst/>
            </a:prstGeom>
          </p:spPr>
        </p:pic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9991E768-D201-5946-92EA-29C165462EC5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7124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61E4801-0540-FF49-8797-1FDFECA4E05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2" y="271825"/>
            <a:ext cx="6145200" cy="433493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9571" y="6236665"/>
            <a:ext cx="10326029" cy="373523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dirty="0">
                <a:latin typeface="Calibri" charset="0"/>
                <a:ea typeface="Calibri" charset="0"/>
                <a:cs typeface="Calibri" charset="0"/>
              </a:rPr>
              <a:t>EN LA PLANTA 3 A LA IZQUIERDA DE LAS ESCALERAS ESTÁ LA SALA M. DEL SANTS OLIVER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MIQUEL DELS SANTS OLIVER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710E60B-124A-E140-8A5B-33997B5F4616}"/>
              </a:ext>
            </a:extLst>
          </p:cNvPr>
          <p:cNvGrpSpPr/>
          <p:nvPr/>
        </p:nvGrpSpPr>
        <p:grpSpPr>
          <a:xfrm>
            <a:off x="1009393" y="5267704"/>
            <a:ext cx="1177545" cy="866690"/>
            <a:chOff x="2134642" y="5267704"/>
            <a:chExt cx="1177545" cy="866690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351950CA-B317-5F48-8C1F-AB547015FF1C}"/>
                </a:ext>
              </a:extLst>
            </p:cNvPr>
            <p:cNvCxnSpPr/>
            <p:nvPr/>
          </p:nvCxnSpPr>
          <p:spPr>
            <a:xfrm>
              <a:off x="2167983" y="6134394"/>
              <a:ext cx="114420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C4F65DEE-4735-7B45-982B-6B9B8AF47014}"/>
                </a:ext>
              </a:extLst>
            </p:cNvPr>
            <p:cNvGrpSpPr/>
            <p:nvPr/>
          </p:nvGrpSpPr>
          <p:grpSpPr>
            <a:xfrm>
              <a:off x="2134642" y="5267704"/>
              <a:ext cx="951685" cy="709116"/>
              <a:chOff x="3555093" y="1228320"/>
              <a:chExt cx="707159" cy="526916"/>
            </a:xfrm>
          </p:grpSpPr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id="{C8C8877E-414F-F04A-811C-33970DF729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272D5211-309F-B144-A9ED-9EE2B92890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270774"/>
                <a:ext cx="137740" cy="137740"/>
              </a:xfrm>
              <a:prstGeom prst="rect">
                <a:avLst/>
              </a:prstGeom>
            </p:spPr>
          </p:pic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764A0ADB-EC62-074B-BA87-ADCF0B420246}"/>
                  </a:ext>
                </a:extLst>
              </p:cNvPr>
              <p:cNvSpPr/>
              <p:nvPr/>
            </p:nvSpPr>
            <p:spPr>
              <a:xfrm>
                <a:off x="3729228" y="1290319"/>
                <a:ext cx="530105" cy="93626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6070835" y="5314368"/>
            <a:ext cx="1081168" cy="820026"/>
            <a:chOff x="5132366" y="5314368"/>
            <a:chExt cx="1081168" cy="820026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4" name="Group 23"/>
          <p:cNvGrpSpPr/>
          <p:nvPr/>
        </p:nvGrpSpPr>
        <p:grpSpPr>
          <a:xfrm>
            <a:off x="4973671" y="5344741"/>
            <a:ext cx="1285654" cy="789653"/>
            <a:chOff x="4307902" y="5344741"/>
            <a:chExt cx="1285654" cy="789653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769B126-995F-3B42-A0E9-D3DDD6419035}"/>
                </a:ext>
              </a:extLst>
            </p:cNvPr>
            <p:cNvCxnSpPr/>
            <p:nvPr/>
          </p:nvCxnSpPr>
          <p:spPr>
            <a:xfrm>
              <a:off x="4307902" y="6134394"/>
              <a:ext cx="128565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CC27BC0F-43B0-C746-AC64-C0DDDD0525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81440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2806589" y="5294954"/>
            <a:ext cx="1282950" cy="839440"/>
            <a:chOff x="1653435" y="5294954"/>
            <a:chExt cx="1282950" cy="839440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1653435" y="6134394"/>
              <a:ext cx="12829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/>
            <p:cNvGrpSpPr/>
            <p:nvPr/>
          </p:nvGrpSpPr>
          <p:grpSpPr>
            <a:xfrm flipH="1">
              <a:off x="1840265" y="5294954"/>
              <a:ext cx="1004400" cy="718743"/>
              <a:chOff x="4890374" y="5724275"/>
              <a:chExt cx="905568" cy="647058"/>
            </a:xfrm>
          </p:grpSpPr>
          <p:pic>
            <p:nvPicPr>
              <p:cNvPr id="36" name="Picture 35"/>
              <p:cNvPicPr>
                <a:picLocks noChangeAspect="1"/>
              </p:cNvPicPr>
              <p:nvPr/>
            </p:nvPicPr>
            <p:blipFill>
              <a:blip r:embed="rId8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9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F5774D6-A8AA-C041-B4F3-8A6FF316B3D3}"/>
              </a:ext>
            </a:extLst>
          </p:cNvPr>
          <p:cNvCxnSpPr>
            <a:cxnSpLocks/>
          </p:cNvCxnSpPr>
          <p:nvPr/>
        </p:nvCxnSpPr>
        <p:spPr>
          <a:xfrm>
            <a:off x="7229460" y="6134394"/>
            <a:ext cx="308531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42">
            <a:extLst>
              <a:ext uri="{FF2B5EF4-FFF2-40B4-BE49-F238E27FC236}">
                <a16:creationId xmlns:a16="http://schemas.microsoft.com/office/drawing/2014/main" id="{266B5156-7DE1-174C-9F10-82F1AD8BD9C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90543" y="4969239"/>
            <a:ext cx="2174400" cy="1104394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A0B2593A-15AA-3F47-9805-7FA777537F91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3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3705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 descr="Imatge que conté pis, interior, de fusta, fusta&#10;&#10;Descripció generada automàticament">
            <a:extLst>
              <a:ext uri="{FF2B5EF4-FFF2-40B4-BE49-F238E27FC236}">
                <a16:creationId xmlns:a16="http://schemas.microsoft.com/office/drawing/2014/main" id="{0C939806-6952-D45B-0890-0285205C86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2" y="271825"/>
            <a:ext cx="6144442" cy="4334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9571" y="6236665"/>
            <a:ext cx="10326029" cy="373523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ENFRENTE DE LAS ESCALERAS ESTÁ LA SALA GEORGES BERNANOS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GEORGES BERNANOS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4822906" y="5314368"/>
            <a:ext cx="1081168" cy="820026"/>
            <a:chOff x="5132366" y="5314368"/>
            <a:chExt cx="1081168" cy="820026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3" name="Group 22"/>
          <p:cNvGrpSpPr/>
          <p:nvPr/>
        </p:nvGrpSpPr>
        <p:grpSpPr>
          <a:xfrm>
            <a:off x="1490728" y="5114940"/>
            <a:ext cx="1198774" cy="1019454"/>
            <a:chOff x="2177472" y="5114940"/>
            <a:chExt cx="1198774" cy="1019454"/>
          </a:xfrm>
        </p:grpSpPr>
        <p:cxnSp>
          <p:nvCxnSpPr>
            <p:cNvPr id="24" name="Straight Connector 23"/>
            <p:cNvCxnSpPr/>
            <p:nvPr/>
          </p:nvCxnSpPr>
          <p:spPr>
            <a:xfrm>
              <a:off x="2177472" y="6134394"/>
              <a:ext cx="119877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 rot="16200000">
              <a:off x="2318910" y="5357031"/>
              <a:ext cx="915899" cy="431717"/>
              <a:chOff x="7757785" y="5886192"/>
              <a:chExt cx="508365" cy="239621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1" name="Group 30"/>
          <p:cNvGrpSpPr/>
          <p:nvPr/>
        </p:nvGrpSpPr>
        <p:grpSpPr>
          <a:xfrm>
            <a:off x="3675326" y="5344741"/>
            <a:ext cx="1285654" cy="789653"/>
            <a:chOff x="4307902" y="5344741"/>
            <a:chExt cx="1285654" cy="789653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8769B126-995F-3B42-A0E9-D3DDD6419035}"/>
                </a:ext>
              </a:extLst>
            </p:cNvPr>
            <p:cNvCxnSpPr/>
            <p:nvPr/>
          </p:nvCxnSpPr>
          <p:spPr>
            <a:xfrm>
              <a:off x="4307902" y="6134394"/>
              <a:ext cx="128565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CC27BC0F-43B0-C746-AC64-C0DDDD0525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81440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6050422" y="4969239"/>
            <a:ext cx="3161944" cy="1165155"/>
            <a:chOff x="6050422" y="4969239"/>
            <a:chExt cx="3161944" cy="1165155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3F5774D6-A8AA-C041-B4F3-8A6FF316B3D3}"/>
                </a:ext>
              </a:extLst>
            </p:cNvPr>
            <p:cNvCxnSpPr>
              <a:cxnSpLocks/>
            </p:cNvCxnSpPr>
            <p:nvPr/>
          </p:nvCxnSpPr>
          <p:spPr>
            <a:xfrm>
              <a:off x="6050422" y="6134394"/>
              <a:ext cx="316194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Imatge 3" descr="Imatge que conté pis, interior, de fusta, fusta&#10;&#10;Descripció generada automàticament">
              <a:extLst>
                <a:ext uri="{FF2B5EF4-FFF2-40B4-BE49-F238E27FC236}">
                  <a16:creationId xmlns:a16="http://schemas.microsoft.com/office/drawing/2014/main" id="{0C939806-6952-D45B-0890-0285205C86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43194" y="4969239"/>
              <a:ext cx="1976400" cy="1105142"/>
            </a:xfrm>
            <a:prstGeom prst="rect">
              <a:avLst/>
            </a:prstGeom>
          </p:spPr>
        </p:pic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04252E52-46EA-F541-915C-75D78E2911A4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3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5756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 descr="Imatge que conté paret, interior, pis, mobiliari&#10;&#10;Descripció generada automàticament">
            <a:extLst>
              <a:ext uri="{FF2B5EF4-FFF2-40B4-BE49-F238E27FC236}">
                <a16:creationId xmlns:a16="http://schemas.microsoft.com/office/drawing/2014/main" id="{C73F94D1-C661-6BD0-2B37-1878C1A6C2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2" y="271825"/>
            <a:ext cx="6144442" cy="4334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9571" y="6236665"/>
            <a:ext cx="10326029" cy="373523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AL LADO DE LA SALA G. BERNANOS ESTÁ LA ZONA RELAJADA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ZONA RELAJADA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5939568" y="5314368"/>
            <a:ext cx="1081168" cy="820026"/>
            <a:chOff x="5132366" y="5314368"/>
            <a:chExt cx="1081168" cy="820026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199833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3" name="Group 22"/>
          <p:cNvGrpSpPr/>
          <p:nvPr/>
        </p:nvGrpSpPr>
        <p:grpSpPr>
          <a:xfrm>
            <a:off x="6952368" y="5326244"/>
            <a:ext cx="1946423" cy="808150"/>
            <a:chOff x="7816948" y="5326244"/>
            <a:chExt cx="1946423" cy="808150"/>
          </a:xfrm>
        </p:grpSpPr>
        <p:cxnSp>
          <p:nvCxnSpPr>
            <p:cNvPr id="24" name="Straight Connector 23"/>
            <p:cNvCxnSpPr>
              <a:cxnSpLocks/>
            </p:cNvCxnSpPr>
            <p:nvPr/>
          </p:nvCxnSpPr>
          <p:spPr>
            <a:xfrm>
              <a:off x="7816948" y="6134394"/>
              <a:ext cx="1946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98624" y="5326244"/>
              <a:ext cx="583070" cy="583070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1972712" y="5480507"/>
            <a:ext cx="915899" cy="653887"/>
            <a:chOff x="1373159" y="5480507"/>
            <a:chExt cx="915899" cy="653887"/>
          </a:xfrm>
        </p:grpSpPr>
        <p:cxnSp>
          <p:nvCxnSpPr>
            <p:cNvPr id="33" name="Straight Connector 32"/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F5774D6-A8AA-C041-B4F3-8A6FF316B3D3}"/>
              </a:ext>
            </a:extLst>
          </p:cNvPr>
          <p:cNvCxnSpPr>
            <a:cxnSpLocks/>
          </p:cNvCxnSpPr>
          <p:nvPr/>
        </p:nvCxnSpPr>
        <p:spPr>
          <a:xfrm>
            <a:off x="3613683" y="6134394"/>
            <a:ext cx="231251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Imatge 3" descr="Imatge que conté pis, interior, de fusta, fusta&#10;&#10;Descripció generada automàticament">
            <a:extLst>
              <a:ext uri="{FF2B5EF4-FFF2-40B4-BE49-F238E27FC236}">
                <a16:creationId xmlns:a16="http://schemas.microsoft.com/office/drawing/2014/main" id="{0C939806-6952-D45B-0890-0285205C861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81742" y="4969239"/>
            <a:ext cx="1976400" cy="1105142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A1C7ACE4-EF76-474C-BD49-92DD81BEECBA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3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1188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 descr="Imatge que conté interior, porta&#10;&#10;Descripció generada automàticament">
            <a:extLst>
              <a:ext uri="{FF2B5EF4-FFF2-40B4-BE49-F238E27FC236}">
                <a16:creationId xmlns:a16="http://schemas.microsoft.com/office/drawing/2014/main" id="{2D13029E-D3FE-8601-0BCE-7466D99993A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71825"/>
            <a:ext cx="6144442" cy="4334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89571" y="6236665"/>
            <a:ext cx="10326029" cy="373523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 LA DERECHA DE LAS ESCALERAS ESTÁ LA SALA JOAN ALCOVER Y LOS BAÑOS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JOAN ALCOVER</a:t>
              </a:r>
            </a:p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 Y BAÑOS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 flipH="1">
            <a:off x="1346665" y="5320705"/>
            <a:ext cx="1074336" cy="813689"/>
            <a:chOff x="1902432" y="5320705"/>
            <a:chExt cx="1073368" cy="813689"/>
          </a:xfrm>
        </p:grpSpPr>
        <p:cxnSp>
          <p:nvCxnSpPr>
            <p:cNvPr id="24" name="Straight Connector 23"/>
            <p:cNvCxnSpPr/>
            <p:nvPr/>
          </p:nvCxnSpPr>
          <p:spPr>
            <a:xfrm>
              <a:off x="1902432" y="6134394"/>
              <a:ext cx="107336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>
              <a:grpSpLocks/>
            </p:cNvGrpSpPr>
            <p:nvPr/>
          </p:nvGrpSpPr>
          <p:grpSpPr>
            <a:xfrm flipH="1">
              <a:off x="1902433" y="5320705"/>
              <a:ext cx="1028451" cy="734862"/>
              <a:chOff x="4890374" y="5724275"/>
              <a:chExt cx="905568" cy="647058"/>
            </a:xfrm>
          </p:grpSpPr>
          <p:pic>
            <p:nvPicPr>
              <p:cNvPr id="26" name="Picture 25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A0FBA23-6A1B-8F4F-AE99-DD0240748926}"/>
              </a:ext>
            </a:extLst>
          </p:cNvPr>
          <p:cNvGrpSpPr/>
          <p:nvPr/>
        </p:nvGrpSpPr>
        <p:grpSpPr>
          <a:xfrm>
            <a:off x="9086442" y="5297619"/>
            <a:ext cx="827850" cy="836775"/>
            <a:chOff x="8731657" y="5297619"/>
            <a:chExt cx="827850" cy="836775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34" name="Straight Connector 33"/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3453349" y="5344741"/>
            <a:ext cx="1285654" cy="789653"/>
            <a:chOff x="4307902" y="5344741"/>
            <a:chExt cx="1285654" cy="789653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769B126-995F-3B42-A0E9-D3DDD6419035}"/>
                </a:ext>
              </a:extLst>
            </p:cNvPr>
            <p:cNvCxnSpPr/>
            <p:nvPr/>
          </p:nvCxnSpPr>
          <p:spPr>
            <a:xfrm>
              <a:off x="4307902" y="6134394"/>
              <a:ext cx="128565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CC27BC0F-43B0-C746-AC64-C0DDDD0525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81440" y="5344741"/>
              <a:ext cx="738579" cy="552491"/>
            </a:xfrm>
            <a:prstGeom prst="rect">
              <a:avLst/>
            </a:prstGeom>
          </p:spPr>
        </p:pic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4D2523E5-2D10-8E4B-9802-B5B89F4804C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5779" y="4969239"/>
            <a:ext cx="2471360" cy="1104685"/>
          </a:xfrm>
          <a:prstGeom prst="rect">
            <a:avLst/>
          </a:prstGeom>
        </p:spPr>
      </p:pic>
      <p:grpSp>
        <p:nvGrpSpPr>
          <p:cNvPr id="51" name="Group 50">
            <a:extLst>
              <a:ext uri="{FF2B5EF4-FFF2-40B4-BE49-F238E27FC236}">
                <a16:creationId xmlns:a16="http://schemas.microsoft.com/office/drawing/2014/main" id="{B9B6BC1C-3A23-7249-B66B-11F96ADEB9C6}"/>
              </a:ext>
            </a:extLst>
          </p:cNvPr>
          <p:cNvGrpSpPr/>
          <p:nvPr/>
        </p:nvGrpSpPr>
        <p:grpSpPr>
          <a:xfrm>
            <a:off x="4614575" y="5314368"/>
            <a:ext cx="1081168" cy="820026"/>
            <a:chOff x="5132366" y="5314368"/>
            <a:chExt cx="1081168" cy="820026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9F2E4487-D0F7-A44C-A138-96B9098E0FE9}"/>
                </a:ext>
              </a:extLst>
            </p:cNvPr>
            <p:cNvCxnSpPr>
              <a:cxnSpLocks/>
            </p:cNvCxnSpPr>
            <p:nvPr/>
          </p:nvCxnSpPr>
          <p:spPr>
            <a:xfrm>
              <a:off x="5356933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1E759B7D-D2E9-4448-8412-BCDB43AD9613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FCEBFE1C-5286-3146-B24B-159B8B0D89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39A2A4FC-64CC-AF47-BC5D-074384D61E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D1EAB27C-2A69-2A4D-BE18-142E1CB980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F5774D6-A8AA-C041-B4F3-8A6FF316B3D3}"/>
              </a:ext>
            </a:extLst>
          </p:cNvPr>
          <p:cNvCxnSpPr>
            <a:cxnSpLocks/>
          </p:cNvCxnSpPr>
          <p:nvPr/>
        </p:nvCxnSpPr>
        <p:spPr>
          <a:xfrm>
            <a:off x="5825779" y="6134394"/>
            <a:ext cx="2473111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B9C0AC78-A611-C449-B859-6B327FB98969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3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09211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</a:t>
            </a:r>
            <a:r>
              <a:rPr lang="es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caixaforum</a:t>
            </a: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PALMA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4936" y="1094906"/>
            <a:ext cx="7139371" cy="471386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4440226" y="5011053"/>
            <a:ext cx="883245" cy="129658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Vestíbulo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4578677" y="3726496"/>
            <a:ext cx="1108620" cy="523200"/>
            <a:chOff x="4861807" y="2130684"/>
            <a:chExt cx="1108620" cy="523200"/>
          </a:xfrm>
        </p:grpSpPr>
        <p:sp>
          <p:nvSpPr>
            <p:cNvPr id="21" name="Rectangle 20"/>
            <p:cNvSpPr/>
            <p:nvPr/>
          </p:nvSpPr>
          <p:spPr>
            <a:xfrm>
              <a:off x="4877701" y="2130684"/>
              <a:ext cx="1092726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Recepción</a:t>
              </a:r>
              <a:br>
                <a:rPr lang="es-ES_tradnl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1000" b="1" cap="all" dirty="0">
                  <a:solidFill>
                    <a:srgbClr val="B44800"/>
                  </a:solidFill>
                  <a:latin typeface="Calibri Light" charset="0"/>
                  <a:ea typeface="Calibri Light" charset="0"/>
                  <a:cs typeface="Calibri Light" charset="0"/>
                </a:rPr>
                <a:t>información</a:t>
              </a:r>
            </a:p>
          </p:txBody>
        </p:sp>
        <p:sp>
          <p:nvSpPr>
            <p:cNvPr id="22" name="Oval 21"/>
            <p:cNvSpPr/>
            <p:nvPr/>
          </p:nvSpPr>
          <p:spPr>
            <a:xfrm>
              <a:off x="4861807" y="2365580"/>
              <a:ext cx="288304" cy="288304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C92D2431-F3EE-D141-BBDD-A28175EC9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5917" y="2413818"/>
              <a:ext cx="178636" cy="178636"/>
            </a:xfrm>
            <a:prstGeom prst="rect">
              <a:avLst/>
            </a:prstGeom>
          </p:spPr>
        </p:pic>
      </p:grpSp>
      <p:sp>
        <p:nvSpPr>
          <p:cNvPr id="24" name="Rectangle 23"/>
          <p:cNvSpPr/>
          <p:nvPr/>
        </p:nvSpPr>
        <p:spPr>
          <a:xfrm>
            <a:off x="4431797" y="561956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Puerta de entrada</a:t>
            </a:r>
          </a:p>
        </p:txBody>
      </p:sp>
      <p:grpSp>
        <p:nvGrpSpPr>
          <p:cNvPr id="25" name="Group 24"/>
          <p:cNvGrpSpPr/>
          <p:nvPr/>
        </p:nvGrpSpPr>
        <p:grpSpPr>
          <a:xfrm rot="16200000">
            <a:off x="4729267" y="5287902"/>
            <a:ext cx="288304" cy="288304"/>
            <a:chOff x="7315703" y="6285717"/>
            <a:chExt cx="288304" cy="288304"/>
          </a:xfrm>
        </p:grpSpPr>
        <p:sp>
          <p:nvSpPr>
            <p:cNvPr id="26" name="Oval 25"/>
            <p:cNvSpPr/>
            <p:nvPr/>
          </p:nvSpPr>
          <p:spPr>
            <a:xfrm>
              <a:off x="7315703" y="6285717"/>
              <a:ext cx="288304" cy="288304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29CF6F6-BF41-3346-B9C3-79D4473A8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0441" y="6330455"/>
              <a:ext cx="198826" cy="198826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5748014" y="4234210"/>
            <a:ext cx="288304" cy="288304"/>
            <a:chOff x="3017129" y="1937388"/>
            <a:chExt cx="238513" cy="238513"/>
          </a:xfrm>
        </p:grpSpPr>
        <p:sp>
          <p:nvSpPr>
            <p:cNvPr id="33" name="Oval 32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470C28E-F848-0A4E-8E5D-953EFAFBED27}"/>
              </a:ext>
            </a:extLst>
          </p:cNvPr>
          <p:cNvGrpSpPr/>
          <p:nvPr/>
        </p:nvGrpSpPr>
        <p:grpSpPr>
          <a:xfrm>
            <a:off x="5886580" y="3402266"/>
            <a:ext cx="288304" cy="288304"/>
            <a:chOff x="3369529" y="2915261"/>
            <a:chExt cx="288304" cy="288304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9D08B239-28A0-454C-A7FB-D695F897808A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8" name="Picture 22">
              <a:extLst>
                <a:ext uri="{FF2B5EF4-FFF2-40B4-BE49-F238E27FC236}">
                  <a16:creationId xmlns:a16="http://schemas.microsoft.com/office/drawing/2014/main" id="{EA7B601A-950C-5D44-9C93-5AFA4A060D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51" name="Group 50"/>
          <p:cNvGrpSpPr/>
          <p:nvPr/>
        </p:nvGrpSpPr>
        <p:grpSpPr>
          <a:xfrm>
            <a:off x="4593961" y="4572141"/>
            <a:ext cx="288304" cy="288304"/>
            <a:chOff x="2873411" y="2747639"/>
            <a:chExt cx="238513" cy="238513"/>
          </a:xfrm>
        </p:grpSpPr>
        <p:sp>
          <p:nvSpPr>
            <p:cNvPr id="62" name="Oval 61"/>
            <p:cNvSpPr/>
            <p:nvPr/>
          </p:nvSpPr>
          <p:spPr>
            <a:xfrm>
              <a:off x="2873411" y="2747639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0982"/>
            <a:stretch/>
          </p:blipFill>
          <p:spPr>
            <a:xfrm>
              <a:off x="2900122" y="2765717"/>
              <a:ext cx="168587" cy="213352"/>
            </a:xfrm>
            <a:prstGeom prst="rect">
              <a:avLst/>
            </a:prstGeom>
          </p:spPr>
        </p:pic>
      </p:grpSp>
      <p:sp>
        <p:nvSpPr>
          <p:cNvPr id="65" name="Rectangle 64"/>
          <p:cNvSpPr/>
          <p:nvPr/>
        </p:nvSpPr>
        <p:spPr>
          <a:xfrm>
            <a:off x="5379634" y="2552555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de exposiciones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1746" y="2095092"/>
            <a:ext cx="315220" cy="315220"/>
          </a:xfrm>
          <a:prstGeom prst="rect">
            <a:avLst/>
          </a:prstGeom>
        </p:spPr>
      </p:pic>
      <p:grpSp>
        <p:nvGrpSpPr>
          <p:cNvPr id="67" name="Group 66">
            <a:extLst>
              <a:ext uri="{FF2B5EF4-FFF2-40B4-BE49-F238E27FC236}">
                <a16:creationId xmlns:a16="http://schemas.microsoft.com/office/drawing/2014/main" id="{7470C28E-F848-0A4E-8E5D-953EFAFBED27}"/>
              </a:ext>
            </a:extLst>
          </p:cNvPr>
          <p:cNvGrpSpPr/>
          <p:nvPr/>
        </p:nvGrpSpPr>
        <p:grpSpPr>
          <a:xfrm>
            <a:off x="3676911" y="3720752"/>
            <a:ext cx="288304" cy="288304"/>
            <a:chOff x="3369529" y="2915261"/>
            <a:chExt cx="288304" cy="288304"/>
          </a:xfrm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9D08B239-28A0-454C-A7FB-D695F897808A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69" name="Picture 22">
              <a:extLst>
                <a:ext uri="{FF2B5EF4-FFF2-40B4-BE49-F238E27FC236}">
                  <a16:creationId xmlns:a16="http://schemas.microsoft.com/office/drawing/2014/main" id="{EA7B601A-950C-5D44-9C93-5AFA4A060D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sp>
        <p:nvSpPr>
          <p:cNvPr id="71" name="Rectangle 70"/>
          <p:cNvSpPr/>
          <p:nvPr/>
        </p:nvSpPr>
        <p:spPr>
          <a:xfrm>
            <a:off x="5251774" y="5133330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Tienda-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librería</a:t>
            </a: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5537" y="4773171"/>
            <a:ext cx="255720" cy="255720"/>
          </a:xfrm>
          <a:prstGeom prst="rect">
            <a:avLst/>
          </a:prstGeom>
        </p:spPr>
      </p:pic>
      <p:sp>
        <p:nvSpPr>
          <p:cNvPr id="75" name="Rectangle 74"/>
          <p:cNvSpPr/>
          <p:nvPr/>
        </p:nvSpPr>
        <p:spPr>
          <a:xfrm>
            <a:off x="3573526" y="5068588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Cafetería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70AB9825-74D3-8740-A168-9991022AE50B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8106" y="4727245"/>
            <a:ext cx="266400" cy="26640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53443" y="5919260"/>
            <a:ext cx="1878354" cy="829773"/>
          </a:xfrm>
          <a:prstGeom prst="rect">
            <a:avLst/>
          </a:prstGeom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37B02323-0B40-D94F-AC5A-3108FD1BC71C}"/>
              </a:ext>
            </a:extLst>
          </p:cNvPr>
          <p:cNvSpPr/>
          <p:nvPr/>
        </p:nvSpPr>
        <p:spPr>
          <a:xfrm>
            <a:off x="3972864" y="3509612"/>
            <a:ext cx="608930" cy="2899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</a:t>
            </a:r>
            <a:b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 BAÑOS</a:t>
            </a: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2CD468F-C353-CC4B-A0BA-B30FDC820B77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3898" y="2254126"/>
            <a:ext cx="315220" cy="31522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155965" y="2932453"/>
            <a:ext cx="883245" cy="627653"/>
            <a:chOff x="3240238" y="2875431"/>
            <a:chExt cx="883245" cy="627653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62D866B-5FC6-7F4B-B59F-9AF73549C280}"/>
                </a:ext>
              </a:extLst>
            </p:cNvPr>
            <p:cNvSpPr/>
            <p:nvPr/>
          </p:nvSpPr>
          <p:spPr>
            <a:xfrm>
              <a:off x="3240238" y="3223237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RESTAURANTE</a:t>
              </a:r>
            </a:p>
          </p:txBody>
        </p: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5F6B5344-1F13-034E-9553-B9B04C290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8660" y="2875431"/>
              <a:ext cx="266400" cy="266400"/>
            </a:xfrm>
            <a:prstGeom prst="rect">
              <a:avLst/>
            </a:prstGeom>
          </p:spPr>
        </p:pic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AC0004E2-4EBE-3846-8D75-3E4E2BC3710A}"/>
              </a:ext>
            </a:extLst>
          </p:cNvPr>
          <p:cNvSpPr/>
          <p:nvPr/>
        </p:nvSpPr>
        <p:spPr>
          <a:xfrm>
            <a:off x="5379634" y="3911294"/>
            <a:ext cx="782324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</a:t>
            </a:r>
            <a:b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 PLANTA –1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BD1AC43C-F8CE-8E4D-ACE1-DBC05B0DC920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098949" y="3753591"/>
            <a:ext cx="240728" cy="240728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BD1AC43C-F8CE-8E4D-ACE1-DBC05B0DC920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0604" y="3315742"/>
            <a:ext cx="240728" cy="240728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AC0004E2-4EBE-3846-8D75-3E4E2BC3710A}"/>
              </a:ext>
            </a:extLst>
          </p:cNvPr>
          <p:cNvSpPr/>
          <p:nvPr/>
        </p:nvSpPr>
        <p:spPr>
          <a:xfrm>
            <a:off x="4653894" y="3362993"/>
            <a:ext cx="782324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</a:t>
            </a:r>
            <a:b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 PLANTA 1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BD1AC43C-F8CE-8E4D-ACE1-DBC05B0DC920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709593" y="3432151"/>
            <a:ext cx="240728" cy="240728"/>
          </a:xfrm>
          <a:prstGeom prst="rect">
            <a:avLst/>
          </a:prstGeom>
        </p:spPr>
      </p:pic>
      <p:sp>
        <p:nvSpPr>
          <p:cNvPr id="49" name="Rectangle 48"/>
          <p:cNvSpPr/>
          <p:nvPr/>
        </p:nvSpPr>
        <p:spPr>
          <a:xfrm>
            <a:off x="674526" y="1137271"/>
            <a:ext cx="1458050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s-ES_tradnl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</a:t>
            </a:r>
            <a:br>
              <a:rPr lang="es-ES_tradnl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baja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674526" y="1977510"/>
            <a:ext cx="14459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69927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4639" y="1094906"/>
            <a:ext cx="6681640" cy="47138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</a:t>
            </a:r>
            <a:r>
              <a:rPr lang="es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caixaforum</a:t>
            </a: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PALMA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–1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553998"/>
            <a:ext cx="161147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748014" y="4251302"/>
            <a:ext cx="288304" cy="288304"/>
            <a:chOff x="3017129" y="1937388"/>
            <a:chExt cx="238513" cy="238513"/>
          </a:xfrm>
        </p:grpSpPr>
        <p:sp>
          <p:nvSpPr>
            <p:cNvPr id="33" name="Oval 32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470C28E-F848-0A4E-8E5D-953EFAFBED27}"/>
              </a:ext>
            </a:extLst>
          </p:cNvPr>
          <p:cNvGrpSpPr/>
          <p:nvPr/>
        </p:nvGrpSpPr>
        <p:grpSpPr>
          <a:xfrm>
            <a:off x="5550598" y="3395515"/>
            <a:ext cx="288304" cy="288304"/>
            <a:chOff x="3369529" y="2915261"/>
            <a:chExt cx="288304" cy="288304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9D08B239-28A0-454C-A7FB-D695F897808A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8" name="Picture 22">
              <a:extLst>
                <a:ext uri="{FF2B5EF4-FFF2-40B4-BE49-F238E27FC236}">
                  <a16:creationId xmlns:a16="http://schemas.microsoft.com/office/drawing/2014/main" id="{EA7B601A-950C-5D44-9C93-5AFA4A060D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53" name="Group 52"/>
          <p:cNvGrpSpPr/>
          <p:nvPr/>
        </p:nvGrpSpPr>
        <p:grpSpPr>
          <a:xfrm>
            <a:off x="5556910" y="4762238"/>
            <a:ext cx="288304" cy="288304"/>
            <a:chOff x="2660144" y="2168158"/>
            <a:chExt cx="238513" cy="238513"/>
          </a:xfrm>
        </p:grpSpPr>
        <p:sp>
          <p:nvSpPr>
            <p:cNvPr id="60" name="Oval 59"/>
            <p:cNvSpPr/>
            <p:nvPr/>
          </p:nvSpPr>
          <p:spPr>
            <a:xfrm>
              <a:off x="2660144" y="216815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99163" y="2210474"/>
              <a:ext cx="172021" cy="153880"/>
            </a:xfrm>
            <a:prstGeom prst="rect">
              <a:avLst/>
            </a:prstGeom>
          </p:spPr>
        </p:pic>
      </p:grpSp>
      <p:grpSp>
        <p:nvGrpSpPr>
          <p:cNvPr id="54" name="Group 53"/>
          <p:cNvGrpSpPr/>
          <p:nvPr/>
        </p:nvGrpSpPr>
        <p:grpSpPr>
          <a:xfrm>
            <a:off x="3829277" y="4660957"/>
            <a:ext cx="288304" cy="288304"/>
            <a:chOff x="2660144" y="2168158"/>
            <a:chExt cx="238513" cy="238513"/>
          </a:xfrm>
        </p:grpSpPr>
        <p:sp>
          <p:nvSpPr>
            <p:cNvPr id="55" name="Oval 54"/>
            <p:cNvSpPr/>
            <p:nvPr/>
          </p:nvSpPr>
          <p:spPr>
            <a:xfrm>
              <a:off x="2660144" y="216815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99163" y="2210474"/>
              <a:ext cx="172021" cy="153880"/>
            </a:xfrm>
            <a:prstGeom prst="rect">
              <a:avLst/>
            </a:prstGeom>
          </p:spPr>
        </p:pic>
      </p:grpSp>
      <p:sp>
        <p:nvSpPr>
          <p:cNvPr id="57" name="Rectangle 56"/>
          <p:cNvSpPr/>
          <p:nvPr/>
        </p:nvSpPr>
        <p:spPr>
          <a:xfrm>
            <a:off x="3642522" y="2530861"/>
            <a:ext cx="883245" cy="15809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i="1" cap="all" dirty="0">
                <a:latin typeface="Calibri Light" charset="0"/>
                <a:ea typeface="Calibri Light" charset="0"/>
                <a:cs typeface="Calibri Light" charset="0"/>
              </a:rPr>
              <a:t>foyer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037609" y="2204278"/>
            <a:ext cx="883245" cy="780766"/>
            <a:chOff x="6068605" y="2204278"/>
            <a:chExt cx="883245" cy="780766"/>
          </a:xfrm>
        </p:grpSpPr>
        <p:sp>
          <p:nvSpPr>
            <p:cNvPr id="58" name="Rectangle 57"/>
            <p:cNvSpPr/>
            <p:nvPr/>
          </p:nvSpPr>
          <p:spPr>
            <a:xfrm>
              <a:off x="6068605" y="2705197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auditorio</a:t>
              </a:r>
            </a:p>
          </p:txBody>
        </p:sp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16207" y="2204278"/>
              <a:ext cx="412525" cy="412525"/>
            </a:xfrm>
            <a:prstGeom prst="rect">
              <a:avLst/>
            </a:prstGeom>
          </p:spPr>
        </p:pic>
      </p:grpSp>
      <p:sp>
        <p:nvSpPr>
          <p:cNvPr id="63" name="Rectangle 62"/>
          <p:cNvSpPr/>
          <p:nvPr/>
        </p:nvSpPr>
        <p:spPr>
          <a:xfrm>
            <a:off x="4361110" y="3755384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Vestíbulo</a:t>
            </a:r>
          </a:p>
        </p:txBody>
      </p:sp>
    </p:spTree>
    <p:extLst>
      <p:ext uri="{BB962C8B-B14F-4D97-AF65-F5344CB8AC3E}">
        <p14:creationId xmlns:p14="http://schemas.microsoft.com/office/powerpoint/2010/main" val="19989811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2081" y="1098525"/>
            <a:ext cx="7124476" cy="46271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caixaforum PALMA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1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553998"/>
            <a:ext cx="144874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748014" y="4234210"/>
            <a:ext cx="288304" cy="288304"/>
            <a:chOff x="3017129" y="1937388"/>
            <a:chExt cx="238513" cy="238513"/>
          </a:xfrm>
        </p:grpSpPr>
        <p:sp>
          <p:nvSpPr>
            <p:cNvPr id="33" name="Oval 32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470C28E-F848-0A4E-8E5D-953EFAFBED27}"/>
              </a:ext>
            </a:extLst>
          </p:cNvPr>
          <p:cNvGrpSpPr/>
          <p:nvPr/>
        </p:nvGrpSpPr>
        <p:grpSpPr>
          <a:xfrm>
            <a:off x="5911257" y="3571431"/>
            <a:ext cx="288304" cy="288304"/>
            <a:chOff x="3369529" y="2915261"/>
            <a:chExt cx="288304" cy="288304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9D08B239-28A0-454C-A7FB-D695F897808A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8" name="Picture 22">
              <a:extLst>
                <a:ext uri="{FF2B5EF4-FFF2-40B4-BE49-F238E27FC236}">
                  <a16:creationId xmlns:a16="http://schemas.microsoft.com/office/drawing/2014/main" id="{EA7B601A-950C-5D44-9C93-5AFA4A060D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sp>
        <p:nvSpPr>
          <p:cNvPr id="63" name="Rectangle 62"/>
          <p:cNvSpPr/>
          <p:nvPr/>
        </p:nvSpPr>
        <p:spPr>
          <a:xfrm>
            <a:off x="4512174" y="3693392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Patio 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central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388391" y="5251708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de exposiciones 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9150" y="4803962"/>
            <a:ext cx="315220" cy="315220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5373149" y="2451768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anglada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996336" y="3524865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Espacio familiar anglada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80202B0-A485-5448-91D8-6D1E952515C5}"/>
              </a:ext>
            </a:extLst>
          </p:cNvPr>
          <p:cNvSpPr/>
          <p:nvPr/>
        </p:nvSpPr>
        <p:spPr>
          <a:xfrm>
            <a:off x="3575248" y="2298330"/>
            <a:ext cx="413453" cy="3535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4E2DFE88-C2A4-3843-B941-3D7A16E1FD1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3640" y="2280643"/>
            <a:ext cx="315220" cy="31522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66D2A500-0AAA-1548-B703-D5F0ACD41F1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5604" y="3333588"/>
            <a:ext cx="315220" cy="31522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1EF50E43-640A-AF44-8C49-4D2EAE759A6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7894" y="2060009"/>
            <a:ext cx="315220" cy="31522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D1AC43C-F8CE-8E4D-ACE1-DBC05B0DC92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9186" y="3380512"/>
            <a:ext cx="240728" cy="240728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AC0004E2-4EBE-3846-8D75-3E4E2BC3710A}"/>
              </a:ext>
            </a:extLst>
          </p:cNvPr>
          <p:cNvSpPr/>
          <p:nvPr/>
        </p:nvSpPr>
        <p:spPr>
          <a:xfrm>
            <a:off x="5423609" y="3147587"/>
            <a:ext cx="612709" cy="23292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</a:t>
            </a:r>
            <a:b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 PLANTA 2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BD1AC43C-F8CE-8E4D-ACE1-DBC05B0DC92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627650" y="3949503"/>
            <a:ext cx="240728" cy="240728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A138263C-27E3-3E45-8FD7-0B9863D4A09C}"/>
              </a:ext>
            </a:extLst>
          </p:cNvPr>
          <p:cNvGrpSpPr/>
          <p:nvPr/>
        </p:nvGrpSpPr>
        <p:grpSpPr>
          <a:xfrm>
            <a:off x="7482973" y="3636605"/>
            <a:ext cx="288304" cy="288304"/>
            <a:chOff x="2660144" y="2168158"/>
            <a:chExt cx="238513" cy="238513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74E70AF-CBBB-E143-9876-A0106EDBCC52}"/>
                </a:ext>
              </a:extLst>
            </p:cNvPr>
            <p:cNvSpPr/>
            <p:nvPr/>
          </p:nvSpPr>
          <p:spPr>
            <a:xfrm>
              <a:off x="2660144" y="216815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3D0E86C7-166D-694F-9FB8-E2176A083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99163" y="2210474"/>
              <a:ext cx="172021" cy="1538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46404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774" y="2454163"/>
            <a:ext cx="2582231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ESTA GUÍA SIRVE PARA </a:t>
            </a: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SABER CÓMO ACCEDER A CAIXAFORUM PALMA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QUIZÁ LA TENGAS QUE USAR CON AYUDA DE UNA PERSONA DE APOYO. </a:t>
            </a:r>
          </a:p>
        </p:txBody>
      </p:sp>
      <p:sp>
        <p:nvSpPr>
          <p:cNvPr id="6" name="Rectangle 5"/>
          <p:cNvSpPr/>
          <p:nvPr/>
        </p:nvSpPr>
        <p:spPr>
          <a:xfrm>
            <a:off x="729140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1</a:t>
            </a:r>
          </a:p>
        </p:txBody>
      </p:sp>
      <p:sp>
        <p:nvSpPr>
          <p:cNvPr id="7" name="Rectangle 6"/>
          <p:cNvSpPr/>
          <p:nvPr/>
        </p:nvSpPr>
        <p:spPr>
          <a:xfrm>
            <a:off x="3960612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2</a:t>
            </a:r>
          </a:p>
        </p:txBody>
      </p:sp>
      <p:cxnSp>
        <p:nvCxnSpPr>
          <p:cNvPr id="9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43376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43376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4083726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4083726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9B36AD9-06E9-8A48-AF5B-D9E6821C8E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3727" y="4860986"/>
            <a:ext cx="657686" cy="65768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FF291EA-EBE2-364F-BBBA-51BE1E66E82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90" y="4824977"/>
            <a:ext cx="705281" cy="70528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7192085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3</a:t>
            </a:r>
          </a:p>
        </p:txBody>
      </p:sp>
      <p:cxnSp>
        <p:nvCxnSpPr>
          <p:cNvPr id="25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9">
            <a:extLst>
              <a:ext uri="{FF2B5EF4-FFF2-40B4-BE49-F238E27FC236}">
                <a16:creationId xmlns:a16="http://schemas.microsoft.com/office/drawing/2014/main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8778B5BA-8DBD-BB42-8BEA-447EC4E1C22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443" y="4860986"/>
            <a:ext cx="736899" cy="73689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4006373-E0FF-384F-A5E3-7E4A88CA818E}"/>
              </a:ext>
            </a:extLst>
          </p:cNvPr>
          <p:cNvSpPr/>
          <p:nvPr/>
        </p:nvSpPr>
        <p:spPr>
          <a:xfrm>
            <a:off x="3987246" y="2454163"/>
            <a:ext cx="2582231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ESTA GUÍA ESTÁ EN </a:t>
            </a: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FORMATO EDITABLE PARA QUE LA ADAPTES A TUS NECESIDADES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PUEDES CAMBIARLA, REDUCIRLA O AMPLIARLA.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6B1DE09-A5A2-1B41-B71C-A224EFE19745}"/>
              </a:ext>
            </a:extLst>
          </p:cNvPr>
          <p:cNvSpPr/>
          <p:nvPr/>
        </p:nvSpPr>
        <p:spPr>
          <a:xfrm>
            <a:off x="7192085" y="2454163"/>
            <a:ext cx="2743954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PUEDES LLEVAR LA GUÍA EN LA PANTALLA </a:t>
            </a:r>
            <a:r>
              <a:rPr lang="en-US" sz="1900" b="1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DEL </a:t>
            </a:r>
            <a:br>
              <a:rPr lang="en-US" sz="1900" b="1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en-US" sz="1900" b="1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MÓVIL </a:t>
            </a: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O TABLETA. </a:t>
            </a:r>
          </a:p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TAMBIÉN PUEDES IMPRIMIR TODA LA GUÍA O SOLO UNA PARTE Y LLEVARLA CONTIGO. </a:t>
            </a:r>
          </a:p>
        </p:txBody>
      </p:sp>
    </p:spTree>
    <p:extLst>
      <p:ext uri="{BB962C8B-B14F-4D97-AF65-F5344CB8AC3E}">
        <p14:creationId xmlns:p14="http://schemas.microsoft.com/office/powerpoint/2010/main" val="4514089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2081" y="1098525"/>
            <a:ext cx="7124475" cy="46271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</a:t>
            </a:r>
            <a:r>
              <a:rPr lang="es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caixaforum</a:t>
            </a: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PALMA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1781955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2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553998"/>
            <a:ext cx="144874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748014" y="4234210"/>
            <a:ext cx="288304" cy="288304"/>
            <a:chOff x="3017129" y="1937388"/>
            <a:chExt cx="238513" cy="238513"/>
          </a:xfrm>
        </p:grpSpPr>
        <p:sp>
          <p:nvSpPr>
            <p:cNvPr id="33" name="Oval 32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sp>
        <p:nvSpPr>
          <p:cNvPr id="63" name="Rectangle 62"/>
          <p:cNvSpPr/>
          <p:nvPr/>
        </p:nvSpPr>
        <p:spPr>
          <a:xfrm>
            <a:off x="4512174" y="3693392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Patio </a:t>
            </a:r>
            <a:b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central</a:t>
            </a: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405400" y="5029416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SANTIAGO RUSIÑOL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7482973" y="3636605"/>
            <a:ext cx="288304" cy="288304"/>
            <a:chOff x="2660144" y="2168158"/>
            <a:chExt cx="238513" cy="238513"/>
          </a:xfrm>
        </p:grpSpPr>
        <p:sp>
          <p:nvSpPr>
            <p:cNvPr id="40" name="Oval 39"/>
            <p:cNvSpPr/>
            <p:nvPr/>
          </p:nvSpPr>
          <p:spPr>
            <a:xfrm>
              <a:off x="2660144" y="216815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99163" y="2210474"/>
              <a:ext cx="172021" cy="153880"/>
            </a:xfrm>
            <a:prstGeom prst="rect">
              <a:avLst/>
            </a:prstGeom>
          </p:spPr>
        </p:pic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5F97C8DD-D2D2-1044-BBF5-9F439E0B9E75}"/>
              </a:ext>
            </a:extLst>
          </p:cNvPr>
          <p:cNvSpPr/>
          <p:nvPr/>
        </p:nvSpPr>
        <p:spPr>
          <a:xfrm>
            <a:off x="3161945" y="2462323"/>
            <a:ext cx="1180750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SALA </a:t>
            </a:r>
            <a:b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MARGARET D’ESTE</a:t>
            </a: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8D5C5A30-5C45-224F-91AF-087040C7E1AF}"/>
              </a:ext>
            </a:extLst>
          </p:cNvPr>
          <p:cNvSpPr/>
          <p:nvPr/>
        </p:nvSpPr>
        <p:spPr>
          <a:xfrm>
            <a:off x="4405401" y="2228139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SALA ALEXANDRE ROSSELLÓ</a:t>
            </a: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70082C12-4D6C-294C-9EA7-E77FFCD65438}"/>
              </a:ext>
            </a:extLst>
          </p:cNvPr>
          <p:cNvSpPr/>
          <p:nvPr/>
        </p:nvSpPr>
        <p:spPr>
          <a:xfrm>
            <a:off x="4011855" y="3610287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ESPACIO 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MÉLIÈS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470C28E-F848-0A4E-8E5D-953EFAFBED27}"/>
              </a:ext>
            </a:extLst>
          </p:cNvPr>
          <p:cNvGrpSpPr/>
          <p:nvPr/>
        </p:nvGrpSpPr>
        <p:grpSpPr>
          <a:xfrm>
            <a:off x="5911257" y="3571431"/>
            <a:ext cx="288304" cy="288304"/>
            <a:chOff x="3369529" y="2915261"/>
            <a:chExt cx="288304" cy="28830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9D08B239-28A0-454C-A7FB-D695F897808A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1" name="Picture 22">
              <a:extLst>
                <a:ext uri="{FF2B5EF4-FFF2-40B4-BE49-F238E27FC236}">
                  <a16:creationId xmlns:a16="http://schemas.microsoft.com/office/drawing/2014/main" id="{EA7B601A-950C-5D44-9C93-5AFA4A060D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BD1AC43C-F8CE-8E4D-ACE1-DBC05B0DC92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9186" y="3380512"/>
            <a:ext cx="240728" cy="240728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AC0004E2-4EBE-3846-8D75-3E4E2BC3710A}"/>
              </a:ext>
            </a:extLst>
          </p:cNvPr>
          <p:cNvSpPr/>
          <p:nvPr/>
        </p:nvSpPr>
        <p:spPr>
          <a:xfrm>
            <a:off x="5423609" y="3147587"/>
            <a:ext cx="612709" cy="232926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</a:t>
            </a:r>
            <a:b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 PLANTA 3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BD1AC43C-F8CE-8E4D-ACE1-DBC05B0DC92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627650" y="3949503"/>
            <a:ext cx="240728" cy="2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8523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2081" y="1098525"/>
            <a:ext cx="7124475" cy="462712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14707" y="240101"/>
            <a:ext cx="887216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</a:t>
            </a:r>
            <a:r>
              <a:rPr lang="es-ES" sz="2000" cap="all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caixaforum</a:t>
            </a: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PALMA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4526" y="1137271"/>
            <a:ext cx="1781955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3</a:t>
            </a:r>
          </a:p>
        </p:txBody>
      </p:sp>
      <p:cxnSp>
        <p:nvCxnSpPr>
          <p:cNvPr id="72" name="Straight Connector 71"/>
          <p:cNvCxnSpPr/>
          <p:nvPr/>
        </p:nvCxnSpPr>
        <p:spPr>
          <a:xfrm>
            <a:off x="674526" y="1553998"/>
            <a:ext cx="144874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748014" y="4234210"/>
            <a:ext cx="288304" cy="288304"/>
            <a:chOff x="3017129" y="1937388"/>
            <a:chExt cx="238513" cy="238513"/>
          </a:xfrm>
        </p:grpSpPr>
        <p:sp>
          <p:nvSpPr>
            <p:cNvPr id="33" name="Oval 32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470C28E-F848-0A4E-8E5D-953EFAFBED27}"/>
              </a:ext>
            </a:extLst>
          </p:cNvPr>
          <p:cNvGrpSpPr/>
          <p:nvPr/>
        </p:nvGrpSpPr>
        <p:grpSpPr>
          <a:xfrm>
            <a:off x="5920574" y="3395515"/>
            <a:ext cx="288304" cy="288304"/>
            <a:chOff x="3369529" y="2915261"/>
            <a:chExt cx="288304" cy="288304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9D08B239-28A0-454C-A7FB-D695F897808A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8" name="Picture 22">
              <a:extLst>
                <a:ext uri="{FF2B5EF4-FFF2-40B4-BE49-F238E27FC236}">
                  <a16:creationId xmlns:a16="http://schemas.microsoft.com/office/drawing/2014/main" id="{EA7B601A-950C-5D44-9C93-5AFA4A060D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sp>
        <p:nvSpPr>
          <p:cNvPr id="63" name="Rectangle 62"/>
          <p:cNvSpPr/>
          <p:nvPr/>
        </p:nvSpPr>
        <p:spPr>
          <a:xfrm>
            <a:off x="4512174" y="3693392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Patio </a:t>
            </a:r>
            <a:b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central</a:t>
            </a:r>
            <a:endParaRPr lang="es-ES_tradnl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128054" y="2449176"/>
            <a:ext cx="1228261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GEORGES bernaNos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7482973" y="3636605"/>
            <a:ext cx="288304" cy="288304"/>
            <a:chOff x="2660144" y="2168158"/>
            <a:chExt cx="238513" cy="238513"/>
          </a:xfrm>
        </p:grpSpPr>
        <p:sp>
          <p:nvSpPr>
            <p:cNvPr id="40" name="Oval 39"/>
            <p:cNvSpPr/>
            <p:nvPr/>
          </p:nvSpPr>
          <p:spPr>
            <a:xfrm>
              <a:off x="2660144" y="216815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99163" y="2210474"/>
              <a:ext cx="172021" cy="153880"/>
            </a:xfrm>
            <a:prstGeom prst="rect">
              <a:avLst/>
            </a:prstGeom>
          </p:spPr>
        </p:pic>
      </p:grpSp>
      <p:sp>
        <p:nvSpPr>
          <p:cNvPr id="43" name="Rectangle 42"/>
          <p:cNvSpPr/>
          <p:nvPr/>
        </p:nvSpPr>
        <p:spPr>
          <a:xfrm>
            <a:off x="3674562" y="4930501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MIQUEL 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DELS SANTS OLIVER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457050" y="2258488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Joan 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alcover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DF8429F-B85B-1F4E-97F6-EE15B4EA4AA5}"/>
              </a:ext>
            </a:extLst>
          </p:cNvPr>
          <p:cNvSpPr/>
          <p:nvPr/>
        </p:nvSpPr>
        <p:spPr>
          <a:xfrm>
            <a:off x="4011855" y="3878668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Zona 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relajada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BD1AC43C-F8CE-8E4D-ACE1-DBC05B0DC92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627650" y="3949503"/>
            <a:ext cx="240728" cy="2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0572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210286" y="5860563"/>
            <a:ext cx="1205021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r>
              <a:rPr lang="es-ES" sz="1500" spc="50" dirty="0">
                <a:latin typeface="Calibri" charset="0"/>
                <a:ea typeface="Calibri" charset="0"/>
                <a:cs typeface="Calibri" charset="0"/>
              </a:rPr>
              <a:t>Colabora: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36B326-388F-494F-9E21-C2818B1048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856" y="2997437"/>
            <a:ext cx="5846580" cy="11463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5D229E-7116-6248-83B2-6EA824596D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992" y="6440946"/>
            <a:ext cx="1616635" cy="76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03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s-ES_tradnl" sz="2200" spc="50" dirty="0">
                <a:latin typeface="Calibri" charset="0"/>
                <a:ea typeface="Calibri" charset="0"/>
                <a:cs typeface="Calibri" charset="0"/>
              </a:rPr>
              <a:t>ENTRAMOS A CAIXAFORUM PALMA POR LAS ESCALERAS FIJAS O EL ELEVADOR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0DA2633-E192-4649-A1DE-EAD74002F637}"/>
              </a:ext>
            </a:extLst>
          </p:cNvPr>
          <p:cNvGrpSpPr/>
          <p:nvPr/>
        </p:nvGrpSpPr>
        <p:grpSpPr>
          <a:xfrm>
            <a:off x="702644" y="5219999"/>
            <a:ext cx="1360332" cy="914395"/>
            <a:chOff x="702644" y="5219999"/>
            <a:chExt cx="1360332" cy="914395"/>
          </a:xfrm>
        </p:grpSpPr>
        <p:cxnSp>
          <p:nvCxnSpPr>
            <p:cNvPr id="20" name="Straight Connector 19"/>
            <p:cNvCxnSpPr>
              <a:cxnSpLocks/>
            </p:cNvCxnSpPr>
            <p:nvPr/>
          </p:nvCxnSpPr>
          <p:spPr>
            <a:xfrm>
              <a:off x="702644" y="6134394"/>
              <a:ext cx="136033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/>
            <p:cNvGrpSpPr/>
            <p:nvPr/>
          </p:nvGrpSpPr>
          <p:grpSpPr>
            <a:xfrm>
              <a:off x="1153816" y="5219999"/>
              <a:ext cx="536046" cy="783541"/>
              <a:chOff x="1067619" y="1253110"/>
              <a:chExt cx="421316" cy="615841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12" name="Imatge 11" descr="Imatge que conté edifici, exterior, vorera, pedra&#10;&#10;Descripció generada automàticament">
            <a:extLst>
              <a:ext uri="{FF2B5EF4-FFF2-40B4-BE49-F238E27FC236}">
                <a16:creationId xmlns:a16="http://schemas.microsoft.com/office/drawing/2014/main" id="{AB1E0E8D-BDBF-06D6-DDD9-43BB765CE7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75025"/>
            <a:ext cx="6141477" cy="43350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67A1FD5-5183-874D-9638-F0623DDAA624}"/>
              </a:ext>
            </a:extLst>
          </p:cNvPr>
          <p:cNvGrpSpPr/>
          <p:nvPr/>
        </p:nvGrpSpPr>
        <p:grpSpPr>
          <a:xfrm>
            <a:off x="6097538" y="5344741"/>
            <a:ext cx="1966385" cy="789653"/>
            <a:chOff x="6162854" y="5344741"/>
            <a:chExt cx="1966385" cy="789653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241E9A99-8977-CC43-B59F-F53ECFF04C1F}"/>
                </a:ext>
              </a:extLst>
            </p:cNvPr>
            <p:cNvCxnSpPr>
              <a:cxnSpLocks/>
            </p:cNvCxnSpPr>
            <p:nvPr/>
          </p:nvCxnSpPr>
          <p:spPr>
            <a:xfrm>
              <a:off x="6162854" y="6134394"/>
              <a:ext cx="196638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CC27BC0F-43B0-C746-AC64-C0DDDD0525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76757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2400155" y="4968208"/>
            <a:ext cx="2505091" cy="1166186"/>
            <a:chOff x="970156" y="4968208"/>
            <a:chExt cx="2505091" cy="1166186"/>
          </a:xfrm>
        </p:grpSpPr>
        <p:cxnSp>
          <p:nvCxnSpPr>
            <p:cNvPr id="18" name="Straight Connector 17"/>
            <p:cNvCxnSpPr>
              <a:cxnSpLocks/>
            </p:cNvCxnSpPr>
            <p:nvPr/>
          </p:nvCxnSpPr>
          <p:spPr>
            <a:xfrm>
              <a:off x="970156" y="6134394"/>
              <a:ext cx="250509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74213" y="4968208"/>
              <a:ext cx="2501034" cy="1104845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2D24277-3AD6-2943-8ADD-09C795012D49}"/>
              </a:ext>
            </a:extLst>
          </p:cNvPr>
          <p:cNvGrpSpPr/>
          <p:nvPr/>
        </p:nvGrpSpPr>
        <p:grpSpPr>
          <a:xfrm>
            <a:off x="8732965" y="5253080"/>
            <a:ext cx="1230731" cy="881314"/>
            <a:chOff x="8810492" y="5253080"/>
            <a:chExt cx="1230731" cy="881314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4309706-8F26-F84E-AB53-62679078B3A2}"/>
                </a:ext>
              </a:extLst>
            </p:cNvPr>
            <p:cNvCxnSpPr/>
            <p:nvPr/>
          </p:nvCxnSpPr>
          <p:spPr>
            <a:xfrm>
              <a:off x="8810492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44906" y="5253080"/>
              <a:ext cx="672694" cy="672694"/>
            </a:xfrm>
            <a:prstGeom prst="rect">
              <a:avLst/>
            </a:prstGeom>
          </p:spPr>
        </p:pic>
      </p:grpSp>
      <p:sp>
        <p:nvSpPr>
          <p:cNvPr id="24" name="Rectangle 23"/>
          <p:cNvSpPr/>
          <p:nvPr/>
        </p:nvSpPr>
        <p:spPr>
          <a:xfrm>
            <a:off x="0" y="917815"/>
            <a:ext cx="1548532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A LA DERECHA DE LA PUERTA DE ENTRADA ESTÁ LA TIENDA-LIBRERÍA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TIENDA-LIBRERÍA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3787655" y="4968208"/>
            <a:ext cx="2493063" cy="1166186"/>
            <a:chOff x="4303024" y="4968208"/>
            <a:chExt cx="2493063" cy="116618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4303024" y="6134394"/>
              <a:ext cx="249306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Imatge 11" descr="Imatge que conté edifici, exterior, vorera, pedra&#10;&#10;Descripció generada automàticament">
              <a:extLst>
                <a:ext uri="{FF2B5EF4-FFF2-40B4-BE49-F238E27FC236}">
                  <a16:creationId xmlns:a16="http://schemas.microsoft.com/office/drawing/2014/main" id="{1082CFF5-3F64-054B-80B3-212AFF91D7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304933" y="4968208"/>
              <a:ext cx="2491154" cy="110539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5112B69-DA13-A64B-9F64-E297715D4689}"/>
              </a:ext>
            </a:extLst>
          </p:cNvPr>
          <p:cNvGrpSpPr/>
          <p:nvPr/>
        </p:nvGrpSpPr>
        <p:grpSpPr>
          <a:xfrm>
            <a:off x="6291109" y="5314368"/>
            <a:ext cx="1081168" cy="820026"/>
            <a:chOff x="5132366" y="5314368"/>
            <a:chExt cx="1081168" cy="820026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AEDE1F0-7EA8-844A-910F-2DACAF91992E}"/>
                </a:ext>
              </a:extLst>
            </p:cNvPr>
            <p:cNvCxnSpPr>
              <a:cxnSpLocks/>
            </p:cNvCxnSpPr>
            <p:nvPr/>
          </p:nvCxnSpPr>
          <p:spPr>
            <a:xfrm>
              <a:off x="5227657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FCE9F326-E90A-394A-B35D-56C1976E96CC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48485767-0C11-4943-819A-3211E9FCCD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42CCA7D7-C584-9749-814D-DC0F18A7DE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A62778C6-DD26-2D4B-8B1D-97A967B64D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" name="Group 3"/>
          <p:cNvGrpSpPr/>
          <p:nvPr/>
        </p:nvGrpSpPr>
        <p:grpSpPr>
          <a:xfrm>
            <a:off x="7349975" y="5320853"/>
            <a:ext cx="2084970" cy="813541"/>
            <a:chOff x="7349975" y="5320853"/>
            <a:chExt cx="2084970" cy="813541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76B75AB-CD02-A343-801C-305E2D25EFB1}"/>
                </a:ext>
              </a:extLst>
            </p:cNvPr>
            <p:cNvCxnSpPr>
              <a:cxnSpLocks/>
            </p:cNvCxnSpPr>
            <p:nvPr/>
          </p:nvCxnSpPr>
          <p:spPr>
            <a:xfrm>
              <a:off x="7349975" y="6134394"/>
              <a:ext cx="208497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E77D671F-B4DC-A04F-8AF4-FD28107BEB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99148" y="5320853"/>
              <a:ext cx="586625" cy="586625"/>
            </a:xfrm>
            <a:prstGeom prst="rect">
              <a:avLst/>
            </a:prstGeom>
          </p:spPr>
        </p:pic>
      </p:grp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1797" y="266556"/>
            <a:ext cx="6153861" cy="4333345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 flipH="1">
            <a:off x="1849324" y="5320705"/>
            <a:ext cx="1074336" cy="813689"/>
            <a:chOff x="1902432" y="5320705"/>
            <a:chExt cx="1073368" cy="813689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1902432" y="6134394"/>
              <a:ext cx="107336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0" name="Group 39"/>
            <p:cNvGrpSpPr>
              <a:grpSpLocks/>
            </p:cNvGrpSpPr>
            <p:nvPr/>
          </p:nvGrpSpPr>
          <p:grpSpPr>
            <a:xfrm flipH="1">
              <a:off x="1902433" y="5320705"/>
              <a:ext cx="1028451" cy="734862"/>
              <a:chOff x="4890374" y="5724275"/>
              <a:chExt cx="905568" cy="647058"/>
            </a:xfrm>
          </p:grpSpPr>
          <p:pic>
            <p:nvPicPr>
              <p:cNvPr id="41" name="Picture 40"/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42" name="Picture 41"/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34" name="Rectangle 33"/>
          <p:cNvSpPr/>
          <p:nvPr/>
        </p:nvSpPr>
        <p:spPr>
          <a:xfrm>
            <a:off x="-1" y="917815"/>
            <a:ext cx="1495425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040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71450" y="6242400"/>
            <a:ext cx="10336568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30" dirty="0">
                <a:latin typeface="Calibri" charset="0"/>
                <a:ea typeface="Calibri" charset="0"/>
                <a:cs typeface="Calibri" charset="0"/>
              </a:rPr>
              <a:t>A LA IZQUIERDA DE LA PUERTA DE ENTRADA ESTÁN LA CAFETERÍA Y EL RESTAURANTE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CAFETERÍA Y RESTAURANTE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18C1F10-62F2-D448-B1B2-7AEA43FEA43A}"/>
              </a:ext>
            </a:extLst>
          </p:cNvPr>
          <p:cNvGrpSpPr/>
          <p:nvPr/>
        </p:nvGrpSpPr>
        <p:grpSpPr>
          <a:xfrm>
            <a:off x="929528" y="5320705"/>
            <a:ext cx="1305622" cy="813689"/>
            <a:chOff x="1763847" y="5320705"/>
            <a:chExt cx="1305622" cy="813689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BEE0FA4-9C1C-5E47-9E8E-0679F2815ECF}"/>
                </a:ext>
              </a:extLst>
            </p:cNvPr>
            <p:cNvCxnSpPr/>
            <p:nvPr/>
          </p:nvCxnSpPr>
          <p:spPr>
            <a:xfrm>
              <a:off x="1763847" y="6134394"/>
              <a:ext cx="130562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8468F70-09CC-B749-9494-E6BAAA8C5CBB}"/>
                </a:ext>
              </a:extLst>
            </p:cNvPr>
            <p:cNvGrpSpPr>
              <a:grpSpLocks/>
            </p:cNvGrpSpPr>
            <p:nvPr/>
          </p:nvGrpSpPr>
          <p:grpSpPr>
            <a:xfrm flipH="1">
              <a:off x="1902433" y="5320705"/>
              <a:ext cx="1028451" cy="734862"/>
              <a:chOff x="4890374" y="5724275"/>
              <a:chExt cx="905568" cy="647058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49477A87-F973-3B4A-897E-781FA94961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324047" y="5724276"/>
                <a:ext cx="471895" cy="471895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27828CEE-B43B-B841-872E-C8477A0982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4890374" y="5724275"/>
                <a:ext cx="475200" cy="475200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99778AD9-7ABF-7E44-8044-642EC0712E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5482334" y="6172179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7376E63-76D4-1B44-9F56-0DFB90A1CDB8}"/>
              </a:ext>
            </a:extLst>
          </p:cNvPr>
          <p:cNvGrpSpPr/>
          <p:nvPr/>
        </p:nvGrpSpPr>
        <p:grpSpPr>
          <a:xfrm>
            <a:off x="2996014" y="4968208"/>
            <a:ext cx="2493063" cy="1166186"/>
            <a:chOff x="3277112" y="4968208"/>
            <a:chExt cx="2493063" cy="1166186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99A08FD-7821-6042-93CE-33FA3C02C488}"/>
                </a:ext>
              </a:extLst>
            </p:cNvPr>
            <p:cNvCxnSpPr>
              <a:cxnSpLocks/>
            </p:cNvCxnSpPr>
            <p:nvPr/>
          </p:nvCxnSpPr>
          <p:spPr>
            <a:xfrm>
              <a:off x="3277112" y="6134394"/>
              <a:ext cx="249306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Imatge 11" descr="Imatge que conté edifici, exterior, vorera, pedra&#10;&#10;Descripció generada automàticament">
              <a:extLst>
                <a:ext uri="{FF2B5EF4-FFF2-40B4-BE49-F238E27FC236}">
                  <a16:creationId xmlns:a16="http://schemas.microsoft.com/office/drawing/2014/main" id="{F481CAC5-71FC-E544-836D-0D3B38CFD4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79021" y="4968208"/>
              <a:ext cx="2490724" cy="110520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68DEEE2-ABCA-2E41-86AF-C57CD2C89781}"/>
              </a:ext>
            </a:extLst>
          </p:cNvPr>
          <p:cNvGrpSpPr/>
          <p:nvPr/>
        </p:nvGrpSpPr>
        <p:grpSpPr>
          <a:xfrm>
            <a:off x="5590401" y="5314368"/>
            <a:ext cx="1081168" cy="820026"/>
            <a:chOff x="5132366" y="5314368"/>
            <a:chExt cx="1081168" cy="820026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A38A487-1A7F-854A-9FCA-126CC442F8A9}"/>
                </a:ext>
              </a:extLst>
            </p:cNvPr>
            <p:cNvCxnSpPr>
              <a:cxnSpLocks/>
            </p:cNvCxnSpPr>
            <p:nvPr/>
          </p:nvCxnSpPr>
          <p:spPr>
            <a:xfrm>
              <a:off x="5227657" y="6134394"/>
              <a:ext cx="69280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281FF4C-3519-3F4E-8EB4-56C4D9E2DA47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FB6AC4DB-2BFA-2742-967C-FCFD4D567F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85717DC0-3D46-BD40-88CF-7D5120A220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B4B09034-4DD5-8043-AD93-3DC356E010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" name="Group 3"/>
          <p:cNvGrpSpPr/>
          <p:nvPr/>
        </p:nvGrpSpPr>
        <p:grpSpPr>
          <a:xfrm>
            <a:off x="6710602" y="5320852"/>
            <a:ext cx="1217661" cy="813542"/>
            <a:chOff x="6793730" y="5320852"/>
            <a:chExt cx="1217661" cy="813542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7C0F16A-0338-E342-ACD6-113DB065A741}"/>
                </a:ext>
              </a:extLst>
            </p:cNvPr>
            <p:cNvCxnSpPr>
              <a:cxnSpLocks/>
            </p:cNvCxnSpPr>
            <p:nvPr/>
          </p:nvCxnSpPr>
          <p:spPr>
            <a:xfrm>
              <a:off x="6793730" y="6134394"/>
              <a:ext cx="12176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0CD8DD02-D17B-5345-B529-938AD2D0590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09160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6627CBE-9110-FA4E-B661-4E1C0CC1AD2C}"/>
              </a:ext>
            </a:extLst>
          </p:cNvPr>
          <p:cNvGrpSpPr/>
          <p:nvPr/>
        </p:nvGrpSpPr>
        <p:grpSpPr>
          <a:xfrm>
            <a:off x="8596395" y="5320852"/>
            <a:ext cx="1697237" cy="813542"/>
            <a:chOff x="7274788" y="5320852"/>
            <a:chExt cx="1697237" cy="813542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8A6BBC7-6FEC-2548-924D-28149A37BFEA}"/>
                </a:ext>
              </a:extLst>
            </p:cNvPr>
            <p:cNvCxnSpPr>
              <a:cxnSpLocks/>
            </p:cNvCxnSpPr>
            <p:nvPr/>
          </p:nvCxnSpPr>
          <p:spPr>
            <a:xfrm>
              <a:off x="7274788" y="6134394"/>
              <a:ext cx="169723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5F6B5344-1F13-034E-9553-B9B04C290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30006" y="5320852"/>
              <a:ext cx="586800" cy="586800"/>
            </a:xfrm>
            <a:prstGeom prst="rect">
              <a:avLst/>
            </a:prstGeom>
          </p:spPr>
        </p:pic>
      </p:grpSp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0646" y="284140"/>
            <a:ext cx="6163777" cy="4334166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0" y="917815"/>
            <a:ext cx="1424278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158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EN LA PUERTA DE ENTRADA ESTÁN LAS TAQUILLAS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TAQUILLAS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Imatge 3" descr="Imatge que conté interior, mobiliari, armari&#10;&#10;Descripció generada automàticament">
            <a:extLst>
              <a:ext uri="{FF2B5EF4-FFF2-40B4-BE49-F238E27FC236}">
                <a16:creationId xmlns:a16="http://schemas.microsoft.com/office/drawing/2014/main" id="{05D518D2-ED8C-DE30-0E78-7F361EB6DA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948" y="267654"/>
            <a:ext cx="6141600" cy="433501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D562E07-BAF4-D041-982A-BD32F81BBD85}"/>
              </a:ext>
            </a:extLst>
          </p:cNvPr>
          <p:cNvGrpSpPr/>
          <p:nvPr/>
        </p:nvGrpSpPr>
        <p:grpSpPr>
          <a:xfrm>
            <a:off x="3051067" y="4968208"/>
            <a:ext cx="2493063" cy="1166186"/>
            <a:chOff x="3098692" y="4968208"/>
            <a:chExt cx="2493063" cy="1166186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6725CF5-1EBC-CF43-816A-4C5B7E862761}"/>
                </a:ext>
              </a:extLst>
            </p:cNvPr>
            <p:cNvCxnSpPr>
              <a:cxnSpLocks/>
            </p:cNvCxnSpPr>
            <p:nvPr/>
          </p:nvCxnSpPr>
          <p:spPr>
            <a:xfrm>
              <a:off x="3098692" y="6134394"/>
              <a:ext cx="249306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Imatge 11" descr="Imatge que conté edifici, exterior, vorera, pedra&#10;&#10;Descripció generada automàticament">
              <a:extLst>
                <a:ext uri="{FF2B5EF4-FFF2-40B4-BE49-F238E27FC236}">
                  <a16:creationId xmlns:a16="http://schemas.microsoft.com/office/drawing/2014/main" id="{5F977C51-9734-C84F-A8A5-88253787A4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0601" y="4968208"/>
              <a:ext cx="2491154" cy="1105391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C09A58D-85DA-9449-8564-E4005E1D7759}"/>
              </a:ext>
            </a:extLst>
          </p:cNvPr>
          <p:cNvGrpSpPr/>
          <p:nvPr/>
        </p:nvGrpSpPr>
        <p:grpSpPr>
          <a:xfrm>
            <a:off x="5594812" y="5314368"/>
            <a:ext cx="1081168" cy="820026"/>
            <a:chOff x="5132366" y="5314368"/>
            <a:chExt cx="1081168" cy="820026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095903F-59F1-FF4D-A232-20A3332BB21F}"/>
                </a:ext>
              </a:extLst>
            </p:cNvPr>
            <p:cNvCxnSpPr>
              <a:cxnSpLocks/>
            </p:cNvCxnSpPr>
            <p:nvPr/>
          </p:nvCxnSpPr>
          <p:spPr>
            <a:xfrm>
              <a:off x="5227657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0ADEF3B-7C89-724C-ABB1-CF7C8C09352B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A6778259-9354-814A-B27E-71A6B36120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6A269624-C166-C54D-8CB8-67A2E1A721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5FCFEB5F-56BF-7C49-B057-5EC11D0FE1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6113245-2080-794A-BA79-AFF0DA1B489E}"/>
              </a:ext>
            </a:extLst>
          </p:cNvPr>
          <p:cNvGrpSpPr/>
          <p:nvPr/>
        </p:nvGrpSpPr>
        <p:grpSpPr>
          <a:xfrm>
            <a:off x="7045248" y="5231491"/>
            <a:ext cx="1261028" cy="902903"/>
            <a:chOff x="6610350" y="5231491"/>
            <a:chExt cx="1261028" cy="902903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1D6C264-F716-2F4A-A156-2A4487EE4263}"/>
                </a:ext>
              </a:extLst>
            </p:cNvPr>
            <p:cNvCxnSpPr>
              <a:cxnSpLocks/>
            </p:cNvCxnSpPr>
            <p:nvPr/>
          </p:nvCxnSpPr>
          <p:spPr>
            <a:xfrm>
              <a:off x="6610350" y="6134394"/>
              <a:ext cx="12610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074ED4C2-D9A2-004D-86D2-DD1494F306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077" r="20982"/>
            <a:stretch/>
          </p:blipFill>
          <p:spPr>
            <a:xfrm>
              <a:off x="6973173" y="5231491"/>
              <a:ext cx="535383" cy="758502"/>
            </a:xfrm>
            <a:prstGeom prst="rect">
              <a:avLst/>
            </a:prstGeom>
          </p:spPr>
        </p:pic>
      </p:grpSp>
      <p:sp>
        <p:nvSpPr>
          <p:cNvPr id="23" name="Rectangle 22"/>
          <p:cNvSpPr/>
          <p:nvPr/>
        </p:nvSpPr>
        <p:spPr>
          <a:xfrm>
            <a:off x="0" y="917815"/>
            <a:ext cx="150495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850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EN LA PLANTA BAJA ESTÁ LA RECEPCIÓN E INFORMACIÓN 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6993636" y="6134394"/>
            <a:ext cx="170586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3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sz="3300" b="0" i="0" u="none" strike="noStrike" kern="1200" cap="all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 Light" charset="0"/>
                  <a:ea typeface="Calibri Light" charset="0"/>
                  <a:cs typeface="Calibri Light" charset="0"/>
                </a:rPr>
                <a:t>Recepción e información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" name="Picture 3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8887" y="5317734"/>
            <a:ext cx="595358" cy="595358"/>
          </a:xfrm>
          <a:prstGeom prst="rect">
            <a:avLst/>
          </a:prstGeom>
        </p:spPr>
      </p:pic>
      <p:grpSp>
        <p:nvGrpSpPr>
          <p:cNvPr id="63" name="Group 62">
            <a:extLst>
              <a:ext uri="{FF2B5EF4-FFF2-40B4-BE49-F238E27FC236}">
                <a16:creationId xmlns:a16="http://schemas.microsoft.com/office/drawing/2014/main" id="{7A7B571C-A5C1-E94B-B1D8-5A521AEA9FB8}"/>
              </a:ext>
            </a:extLst>
          </p:cNvPr>
          <p:cNvGrpSpPr/>
          <p:nvPr/>
        </p:nvGrpSpPr>
        <p:grpSpPr>
          <a:xfrm>
            <a:off x="4107259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4ED311DA-3587-9346-A1B7-A7AA1431D70F}"/>
              </a:ext>
            </a:extLst>
          </p:cNvPr>
          <p:cNvGrpSpPr/>
          <p:nvPr/>
        </p:nvGrpSpPr>
        <p:grpSpPr>
          <a:xfrm>
            <a:off x="2710883" y="5267704"/>
            <a:ext cx="1520915" cy="866690"/>
            <a:chOff x="3757448" y="5267704"/>
            <a:chExt cx="1520915" cy="866690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1AA5F29F-5E14-4041-AECD-70D3A92BF275}"/>
                </a:ext>
              </a:extLst>
            </p:cNvPr>
            <p:cNvCxnSpPr>
              <a:cxnSpLocks/>
            </p:cNvCxnSpPr>
            <p:nvPr/>
          </p:nvCxnSpPr>
          <p:spPr>
            <a:xfrm>
              <a:off x="3757448" y="6134394"/>
              <a:ext cx="15209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BA499DE3-3D93-1146-8882-D3289D39929C}"/>
                </a:ext>
              </a:extLst>
            </p:cNvPr>
            <p:cNvGrpSpPr/>
            <p:nvPr/>
          </p:nvGrpSpPr>
          <p:grpSpPr>
            <a:xfrm>
              <a:off x="3922976" y="5267704"/>
              <a:ext cx="951685" cy="709116"/>
              <a:chOff x="3555093" y="1228320"/>
              <a:chExt cx="707159" cy="526916"/>
            </a:xfrm>
          </p:grpSpPr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4D136377-DFF2-774C-AF55-7DBB3684C0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735336" y="1228320"/>
                <a:ext cx="526916" cy="526916"/>
              </a:xfrm>
              <a:prstGeom prst="rect">
                <a:avLst/>
              </a:prstGeom>
            </p:spPr>
          </p:pic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DDA8FD09-9EB2-D842-ADCC-D3E8A4BD0E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555093" y="1572565"/>
                <a:ext cx="137740" cy="137740"/>
              </a:xfrm>
              <a:prstGeom prst="rect">
                <a:avLst/>
              </a:prstGeom>
            </p:spPr>
          </p:pic>
          <p:sp>
            <p:nvSpPr>
              <p:cNvPr id="75" name="Rounded Rectangle 74">
                <a:extLst>
                  <a:ext uri="{FF2B5EF4-FFF2-40B4-BE49-F238E27FC236}">
                    <a16:creationId xmlns:a16="http://schemas.microsoft.com/office/drawing/2014/main" id="{13C32052-75D8-C940-92CB-CEF2AF5B7675}"/>
                  </a:ext>
                </a:extLst>
              </p:cNvPr>
              <p:cNvSpPr/>
              <p:nvPr/>
            </p:nvSpPr>
            <p:spPr>
              <a:xfrm>
                <a:off x="3729228" y="1528252"/>
                <a:ext cx="530105" cy="219332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_tradn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2" name="Group 41"/>
          <p:cNvGrpSpPr/>
          <p:nvPr/>
        </p:nvGrpSpPr>
        <p:grpSpPr>
          <a:xfrm>
            <a:off x="5336546" y="5287846"/>
            <a:ext cx="1316781" cy="846548"/>
            <a:chOff x="3884634" y="5287846"/>
            <a:chExt cx="1316781" cy="846548"/>
          </a:xfrm>
        </p:grpSpPr>
        <p:cxnSp>
          <p:nvCxnSpPr>
            <p:cNvPr id="43" name="Straight Connector 42"/>
            <p:cNvCxnSpPr/>
            <p:nvPr/>
          </p:nvCxnSpPr>
          <p:spPr>
            <a:xfrm>
              <a:off x="3884634" y="6134394"/>
              <a:ext cx="131678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" name="Group 43"/>
            <p:cNvGrpSpPr/>
            <p:nvPr/>
          </p:nvGrpSpPr>
          <p:grpSpPr>
            <a:xfrm>
              <a:off x="4226224" y="5287846"/>
              <a:ext cx="633837" cy="719328"/>
              <a:chOff x="3237519" y="5291021"/>
              <a:chExt cx="620873" cy="704615"/>
            </a:xfrm>
          </p:grpSpPr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 rotWithShape="1"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1798" y="268267"/>
            <a:ext cx="6152790" cy="4335561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-1" y="917815"/>
            <a:ext cx="1438275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657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spc="5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ENFRENTE</a:t>
            </a:r>
            <a:r>
              <a:rPr kumimoji="0" lang="en-US" sz="2200" b="0" i="0" u="none" strike="noStrike" kern="1200" cap="none" spc="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 DE LA PUERTA DE ENTRADA ESTÁ LA SALA DE EXPOSICIONES 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ts val="3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_tradnl" sz="3300" b="0" i="0" u="none" strike="noStrike" kern="1200" cap="all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 Light" charset="0"/>
                  <a:ea typeface="Calibri Light" charset="0"/>
                  <a:cs typeface="Calibri Light" charset="0"/>
                </a:rPr>
                <a:t>SALA DE EXPOSICIONES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Imatge 2">
            <a:extLst>
              <a:ext uri="{FF2B5EF4-FFF2-40B4-BE49-F238E27FC236}">
                <a16:creationId xmlns:a16="http://schemas.microsoft.com/office/drawing/2014/main" id="{E7D5E11B-3DA2-668E-8296-BA64B7D95E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2431" y="268445"/>
            <a:ext cx="6144442" cy="4334795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A25CF27C-0F21-664E-BC7C-A56480217D1D}"/>
              </a:ext>
            </a:extLst>
          </p:cNvPr>
          <p:cNvGrpSpPr/>
          <p:nvPr/>
        </p:nvGrpSpPr>
        <p:grpSpPr>
          <a:xfrm>
            <a:off x="6765641" y="5311077"/>
            <a:ext cx="2771262" cy="823317"/>
            <a:chOff x="7077875" y="5311077"/>
            <a:chExt cx="2771262" cy="82331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1ACD66FF-9C8F-B04E-96E6-5EC517D212C7}"/>
                </a:ext>
              </a:extLst>
            </p:cNvPr>
            <p:cNvCxnSpPr>
              <a:cxnSpLocks/>
            </p:cNvCxnSpPr>
            <p:nvPr/>
          </p:nvCxnSpPr>
          <p:spPr>
            <a:xfrm>
              <a:off x="7077875" y="6134394"/>
              <a:ext cx="277126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9282C39-2708-D04A-81B6-0870DB0CCD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62205" y="5311077"/>
              <a:ext cx="602602" cy="602602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A2AAC45-975D-B545-93E8-CE9397507318}"/>
              </a:ext>
            </a:extLst>
          </p:cNvPr>
          <p:cNvGrpSpPr/>
          <p:nvPr/>
        </p:nvGrpSpPr>
        <p:grpSpPr>
          <a:xfrm>
            <a:off x="3180527" y="4968208"/>
            <a:ext cx="2493063" cy="1166186"/>
            <a:chOff x="3098692" y="4968208"/>
            <a:chExt cx="2493063" cy="1166186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F5774D6-A8AA-C041-B4F3-8A6FF316B3D3}"/>
                </a:ext>
              </a:extLst>
            </p:cNvPr>
            <p:cNvCxnSpPr>
              <a:cxnSpLocks/>
            </p:cNvCxnSpPr>
            <p:nvPr/>
          </p:nvCxnSpPr>
          <p:spPr>
            <a:xfrm>
              <a:off x="3098692" y="6134394"/>
              <a:ext cx="249306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Imatge 11" descr="Imatge que conté edifici, exterior, vorera, pedra&#10;&#10;Descripció generada automàticament">
              <a:extLst>
                <a:ext uri="{FF2B5EF4-FFF2-40B4-BE49-F238E27FC236}">
                  <a16:creationId xmlns:a16="http://schemas.microsoft.com/office/drawing/2014/main" id="{B198C510-2931-E442-9C9C-CE0438E4FA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00601" y="4968208"/>
              <a:ext cx="2491154" cy="1105391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658CB11-F069-AC43-B790-E537C82D758C}"/>
              </a:ext>
            </a:extLst>
          </p:cNvPr>
          <p:cNvGrpSpPr/>
          <p:nvPr/>
        </p:nvGrpSpPr>
        <p:grpSpPr>
          <a:xfrm>
            <a:off x="5676647" y="5314368"/>
            <a:ext cx="1081168" cy="820026"/>
            <a:chOff x="5132366" y="5314368"/>
            <a:chExt cx="1081168" cy="820026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8243289-74E6-6946-BC35-0187946BBE96}"/>
                </a:ext>
              </a:extLst>
            </p:cNvPr>
            <p:cNvCxnSpPr>
              <a:cxnSpLocks/>
            </p:cNvCxnSpPr>
            <p:nvPr/>
          </p:nvCxnSpPr>
          <p:spPr>
            <a:xfrm>
              <a:off x="5227657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4B3C6E39-2AE7-DF4F-B8C4-40819512F02C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11303909-979F-7346-825F-D255485010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E4900FDB-F44F-BA44-9F5D-D4D4AC84E6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7C442082-C13C-5B49-8B66-973C27A208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35" name="Group 34"/>
          <p:cNvGrpSpPr/>
          <p:nvPr/>
        </p:nvGrpSpPr>
        <p:grpSpPr>
          <a:xfrm>
            <a:off x="1138165" y="5114940"/>
            <a:ext cx="1198774" cy="1019454"/>
            <a:chOff x="2177472" y="5114940"/>
            <a:chExt cx="1198774" cy="1019454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2177472" y="6134394"/>
              <a:ext cx="119877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C53645BF-CCA2-9C40-865C-34B5EDE60361}"/>
                </a:ext>
              </a:extLst>
            </p:cNvPr>
            <p:cNvGrpSpPr/>
            <p:nvPr/>
          </p:nvGrpSpPr>
          <p:grpSpPr>
            <a:xfrm rot="16200000">
              <a:off x="2318910" y="5357031"/>
              <a:ext cx="915899" cy="431717"/>
              <a:chOff x="7757785" y="5886192"/>
              <a:chExt cx="508365" cy="239621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41" name="Rectangle 40"/>
          <p:cNvSpPr/>
          <p:nvPr/>
        </p:nvSpPr>
        <p:spPr>
          <a:xfrm>
            <a:off x="0" y="917815"/>
            <a:ext cx="152169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s-ES_tradnl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baja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347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7796</TotalTime>
  <Words>618</Words>
  <Application>Microsoft Macintosh PowerPoint</Application>
  <PresentationFormat>Custom</PresentationFormat>
  <Paragraphs>136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Times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245</cp:revision>
  <cp:lastPrinted>2023-04-27T08:13:38Z</cp:lastPrinted>
  <dcterms:created xsi:type="dcterms:W3CDTF">2022-05-17T11:22:10Z</dcterms:created>
  <dcterms:modified xsi:type="dcterms:W3CDTF">2023-06-16T07:51:34Z</dcterms:modified>
</cp:coreProperties>
</file>