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4" r:id="rId2"/>
  </p:sldMasterIdLst>
  <p:notesMasterIdLst>
    <p:notesMasterId r:id="rId30"/>
  </p:notesMasterIdLst>
  <p:handoutMasterIdLst>
    <p:handoutMasterId r:id="rId31"/>
  </p:handoutMasterIdLst>
  <p:sldIdLst>
    <p:sldId id="256" r:id="rId3"/>
    <p:sldId id="303" r:id="rId4"/>
    <p:sldId id="304" r:id="rId5"/>
    <p:sldId id="261" r:id="rId6"/>
    <p:sldId id="282" r:id="rId7"/>
    <p:sldId id="266" r:id="rId8"/>
    <p:sldId id="267" r:id="rId9"/>
    <p:sldId id="310" r:id="rId10"/>
    <p:sldId id="283" r:id="rId11"/>
    <p:sldId id="284" r:id="rId12"/>
    <p:sldId id="285" r:id="rId13"/>
    <p:sldId id="287" r:id="rId14"/>
    <p:sldId id="286" r:id="rId15"/>
    <p:sldId id="273" r:id="rId16"/>
    <p:sldId id="278" r:id="rId17"/>
    <p:sldId id="290" r:id="rId18"/>
    <p:sldId id="291" r:id="rId19"/>
    <p:sldId id="300" r:id="rId20"/>
    <p:sldId id="288" r:id="rId21"/>
    <p:sldId id="292" r:id="rId22"/>
    <p:sldId id="293" r:id="rId23"/>
    <p:sldId id="305" r:id="rId24"/>
    <p:sldId id="306" r:id="rId25"/>
    <p:sldId id="307" r:id="rId26"/>
    <p:sldId id="308" r:id="rId27"/>
    <p:sldId id="309" r:id="rId28"/>
    <p:sldId id="298" r:id="rId29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4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15"/>
    <p:restoredTop sz="94622"/>
  </p:normalViewPr>
  <p:slideViewPr>
    <p:cSldViewPr snapToGrid="0" snapToObjects="1">
      <p:cViewPr varScale="1">
        <p:scale>
          <a:sx n="114" d="100"/>
          <a:sy n="114" d="100"/>
        </p:scale>
        <p:origin x="11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4" d="100"/>
          <a:sy n="134" d="100"/>
        </p:scale>
        <p:origin x="482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7C144-5A7A-4E4C-90B3-D6A408178DAC}" type="datetimeFigureOut">
              <a:rPr lang="es-ES_tradnl" smtClean="0"/>
              <a:t>16/6/23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AB677-D8E3-FE4D-8AA1-FAC345AC5D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7558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1ABD4-494F-0240-9520-5CBBA25E332F}" type="datetimeFigureOut">
              <a:rPr lang="es-ES_tradnl" smtClean="0"/>
              <a:t>16/6/23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82D59-D14A-4548-93B2-17B25710E21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919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número de diapositiva 8"/>
          <p:cNvSpPr txBox="1">
            <a:spLocks/>
          </p:cNvSpPr>
          <p:nvPr userDrawn="1"/>
        </p:nvSpPr>
        <p:spPr>
          <a:xfrm>
            <a:off x="10171809" y="7057590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uadroTexto 11">
            <a:extLst>
              <a:ext uri="{FF2B5EF4-FFF2-40B4-BE49-F238E27FC236}">
                <a16:creationId xmlns:a16="http://schemas.microsoft.com/office/drawing/2014/main" id="{91CB8BD9-85F1-094D-B093-EAEB86C16424}"/>
              </a:ext>
            </a:extLst>
          </p:cNvPr>
          <p:cNvSpPr txBox="1"/>
          <p:nvPr userDrawn="1"/>
        </p:nvSpPr>
        <p:spPr>
          <a:xfrm>
            <a:off x="6426686" y="7062676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Fundación</a:t>
            </a:r>
            <a:r>
              <a:rPr lang="es-ES" sz="7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2023.</a:t>
            </a:r>
            <a:endParaRPr lang="es-ES_tradnl" sz="7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6" name="Rectangle 126">
            <a:extLst>
              <a:ext uri="{FF2B5EF4-FFF2-40B4-BE49-F238E27FC236}">
                <a16:creationId xmlns:a16="http://schemas.microsoft.com/office/drawing/2014/main" id="{DE41D912-AB77-C444-A7A3-566F8BD288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Guía accesible para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 lleida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número de diapositiva 8"/>
          <p:cNvSpPr txBox="1">
            <a:spLocks/>
          </p:cNvSpPr>
          <p:nvPr userDrawn="1"/>
        </p:nvSpPr>
        <p:spPr>
          <a:xfrm>
            <a:off x="10171809" y="7057590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uadroTexto 11">
            <a:extLst>
              <a:ext uri="{FF2B5EF4-FFF2-40B4-BE49-F238E27FC236}">
                <a16:creationId xmlns:a16="http://schemas.microsoft.com/office/drawing/2014/main" id="{91CB8BD9-85F1-094D-B093-EAEB86C16424}"/>
              </a:ext>
            </a:extLst>
          </p:cNvPr>
          <p:cNvSpPr txBox="1"/>
          <p:nvPr userDrawn="1"/>
        </p:nvSpPr>
        <p:spPr>
          <a:xfrm>
            <a:off x="6426686" y="7062676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Fundación</a:t>
            </a:r>
            <a:r>
              <a:rPr lang="es-ES" sz="7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2023.</a:t>
            </a:r>
            <a:endParaRPr lang="es-ES_tradnl" sz="7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6" name="Rectangle 126">
            <a:extLst>
              <a:ext uri="{FF2B5EF4-FFF2-40B4-BE49-F238E27FC236}">
                <a16:creationId xmlns:a16="http://schemas.microsoft.com/office/drawing/2014/main" id="{DE41D912-AB77-C444-A7A3-566F8BD288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Guía accesible para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 lleida</a:t>
            </a:r>
          </a:p>
        </p:txBody>
      </p:sp>
    </p:spTree>
    <p:extLst>
      <p:ext uri="{BB962C8B-B14F-4D97-AF65-F5344CB8AC3E}">
        <p14:creationId xmlns:p14="http://schemas.microsoft.com/office/powerpoint/2010/main" val="380145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A0D78E-DD50-0544-8F60-0DDB49C7E42A}"/>
              </a:ext>
            </a:extLst>
          </p:cNvPr>
          <p:cNvSpPr/>
          <p:nvPr userDrawn="1"/>
        </p:nvSpPr>
        <p:spPr>
          <a:xfrm>
            <a:off x="292964" y="4848447"/>
            <a:ext cx="10093911" cy="19138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3" name="Conector recto 9">
            <a:extLst>
              <a:ext uri="{FF2B5EF4-FFF2-40B4-BE49-F238E27FC236}">
                <a16:creationId xmlns:a16="http://schemas.microsoft.com/office/drawing/2014/main" id="{23C9FC5B-A1EF-F44E-B0EF-DC0CE7AF0BCF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126">
            <a:extLst>
              <a:ext uri="{FF2B5EF4-FFF2-40B4-BE49-F238E27FC236}">
                <a16:creationId xmlns:a16="http://schemas.microsoft.com/office/drawing/2014/main" id="{DE41D912-AB77-C444-A7A3-566F8BD288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Guía accesible para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 lleida</a:t>
            </a:r>
          </a:p>
        </p:txBody>
      </p:sp>
      <p:sp>
        <p:nvSpPr>
          <p:cNvPr id="5" name="Marcador de número de diapositiva 8">
            <a:extLst>
              <a:ext uri="{FF2B5EF4-FFF2-40B4-BE49-F238E27FC236}">
                <a16:creationId xmlns:a16="http://schemas.microsoft.com/office/drawing/2014/main" id="{01538803-F6A6-F348-BB4E-102BA0A9B981}"/>
              </a:ext>
            </a:extLst>
          </p:cNvPr>
          <p:cNvSpPr txBox="1">
            <a:spLocks/>
          </p:cNvSpPr>
          <p:nvPr userDrawn="1"/>
        </p:nvSpPr>
        <p:spPr>
          <a:xfrm>
            <a:off x="10171809" y="7057590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uadroTexto 11">
            <a:extLst>
              <a:ext uri="{FF2B5EF4-FFF2-40B4-BE49-F238E27FC236}">
                <a16:creationId xmlns:a16="http://schemas.microsoft.com/office/drawing/2014/main" id="{FB23E0CC-D5D6-454C-8838-B60F0441E3EB}"/>
              </a:ext>
            </a:extLst>
          </p:cNvPr>
          <p:cNvSpPr txBox="1"/>
          <p:nvPr userDrawn="1"/>
        </p:nvSpPr>
        <p:spPr>
          <a:xfrm>
            <a:off x="6426686" y="7062676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Fundación</a:t>
            </a:r>
            <a:r>
              <a:rPr lang="es-ES" sz="7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2023.</a:t>
            </a:r>
            <a:endParaRPr lang="es-ES_tradnl" sz="7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40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88" y="171900"/>
            <a:ext cx="2847600" cy="55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2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99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1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25.png"/><Relationship Id="rId7" Type="http://schemas.openxmlformats.org/officeDocument/2006/relationships/image" Target="../media/image4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8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1.png"/><Relationship Id="rId7" Type="http://schemas.openxmlformats.org/officeDocument/2006/relationships/image" Target="../media/image26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jpeg"/><Relationship Id="rId5" Type="http://schemas.openxmlformats.org/officeDocument/2006/relationships/image" Target="../media/image39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jpeg"/><Relationship Id="rId5" Type="http://schemas.openxmlformats.org/officeDocument/2006/relationships/image" Target="../media/image41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jpe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jpeg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24.png"/><Relationship Id="rId7" Type="http://schemas.openxmlformats.org/officeDocument/2006/relationships/image" Target="../media/image56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6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jpeg"/><Relationship Id="rId5" Type="http://schemas.openxmlformats.org/officeDocument/2006/relationships/image" Target="../media/image41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60.png"/><Relationship Id="rId7" Type="http://schemas.microsoft.com/office/2007/relationships/hdphoto" Target="../media/hdphoto4.wdp"/><Relationship Id="rId12" Type="http://schemas.openxmlformats.org/officeDocument/2006/relationships/image" Target="../media/image6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66.jpeg"/><Relationship Id="rId5" Type="http://schemas.microsoft.com/office/2007/relationships/hdphoto" Target="../media/hdphoto3.wdp"/><Relationship Id="rId15" Type="http://schemas.openxmlformats.org/officeDocument/2006/relationships/image" Target="../media/image70.png"/><Relationship Id="rId10" Type="http://schemas.openxmlformats.org/officeDocument/2006/relationships/image" Target="../media/image65.jpeg"/><Relationship Id="rId4" Type="http://schemas.openxmlformats.org/officeDocument/2006/relationships/image" Target="../media/image61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4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5.png"/><Relationship Id="rId7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5.png"/><Relationship Id="rId7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548" y="2441356"/>
            <a:ext cx="10303148" cy="493690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sp>
        <p:nvSpPr>
          <p:cNvPr id="11" name="Rectangle 10"/>
          <p:cNvSpPr/>
          <p:nvPr/>
        </p:nvSpPr>
        <p:spPr>
          <a:xfrm>
            <a:off x="180548" y="4148378"/>
            <a:ext cx="10303148" cy="3229884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54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8022A46A-4F96-8444-B82B-AB618FEB0C51}"/>
              </a:ext>
            </a:extLst>
          </p:cNvPr>
          <p:cNvSpPr txBox="1">
            <a:spLocks/>
          </p:cNvSpPr>
          <p:nvPr/>
        </p:nvSpPr>
        <p:spPr>
          <a:xfrm>
            <a:off x="718458" y="1061221"/>
            <a:ext cx="4997295" cy="11887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es-ES" sz="5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  <a:ea typeface="Times" charset="0"/>
                <a:cs typeface="Times" charset="0"/>
              </a:rPr>
              <a:t>Guía accesible </a:t>
            </a:r>
            <a:br>
              <a:rPr lang="es-ES" sz="5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  <a:ea typeface="Times" charset="0"/>
                <a:cs typeface="Times" charset="0"/>
              </a:rPr>
            </a:br>
            <a:r>
              <a:rPr lang="es-ES" sz="5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  <a:ea typeface="Times" charset="0"/>
                <a:cs typeface="Times" charset="0"/>
              </a:rPr>
              <a:t>para la visita</a:t>
            </a:r>
            <a:endParaRPr lang="es-ES" sz="5200" i="1" dirty="0">
              <a:solidFill>
                <a:schemeClr val="tx1">
                  <a:lumMod val="85000"/>
                  <a:lumOff val="15000"/>
                </a:schemeClr>
              </a:solidFill>
              <a:latin typeface="Times" charset="0"/>
              <a:ea typeface="Times" charset="0"/>
              <a:cs typeface="Time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493" y="6654459"/>
            <a:ext cx="2145382" cy="478618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7652464" y="235743"/>
            <a:ext cx="2831231" cy="3519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s-ES_tradnl" sz="19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caixaForum lleida</a:t>
            </a:r>
            <a:endParaRPr lang="es-ES_tradnl" sz="1900" i="1" cap="all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9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8343900" y="653038"/>
            <a:ext cx="2042975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8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s-ES_tradnl" sz="2200" cap="all" spc="50" dirty="0">
                <a:latin typeface="Calibri" charset="0"/>
                <a:ea typeface="Calibri" charset="0"/>
                <a:cs typeface="Calibri" charset="0"/>
              </a:rPr>
              <a:t>Cerca DE LA ZONA RELAJADA ESTÁN LOS BAÑOS PARA HOMBRES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1" name="Rectangle 20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n-U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BAÑOS HOMBRES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Imagen 2">
            <a:extLst>
              <a:ext uri="{FF2B5EF4-FFF2-40B4-BE49-F238E27FC236}">
                <a16:creationId xmlns:a16="http://schemas.microsoft.com/office/drawing/2014/main" id="{E00E748C-2C95-5116-4644-E9DC3A783F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150496" y="-640731"/>
            <a:ext cx="4326807" cy="614595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373385" y="5480507"/>
            <a:ext cx="915899" cy="653887"/>
            <a:chOff x="1373159" y="5480507"/>
            <a:chExt cx="915899" cy="653887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1513397" y="6134394"/>
              <a:ext cx="63542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53645BF-CCA2-9C40-865C-34B5EDE60361}"/>
                </a:ext>
              </a:extLst>
            </p:cNvPr>
            <p:cNvGrpSpPr/>
            <p:nvPr/>
          </p:nvGrpSpPr>
          <p:grpSpPr>
            <a:xfrm>
              <a:off x="1373159" y="5480507"/>
              <a:ext cx="915899" cy="431717"/>
              <a:chOff x="7757785" y="5886192"/>
              <a:chExt cx="508365" cy="239621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B663E15-5102-194E-BA49-2889E127D71C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FF778D2-8018-254A-ACD4-739BE0310264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A0FBA23-6A1B-8F4F-AE99-DD0240748926}"/>
              </a:ext>
            </a:extLst>
          </p:cNvPr>
          <p:cNvGrpSpPr/>
          <p:nvPr/>
        </p:nvGrpSpPr>
        <p:grpSpPr>
          <a:xfrm>
            <a:off x="6395300" y="5297619"/>
            <a:ext cx="827850" cy="836775"/>
            <a:chOff x="8731657" y="5297619"/>
            <a:chExt cx="827850" cy="836775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154" y="5297619"/>
              <a:ext cx="704857" cy="630527"/>
            </a:xfrm>
            <a:prstGeom prst="rect">
              <a:avLst/>
            </a:prstGeom>
          </p:spPr>
        </p:pic>
        <p:cxnSp>
          <p:nvCxnSpPr>
            <p:cNvPr id="37" name="Straight Connector 36"/>
            <p:cNvCxnSpPr/>
            <p:nvPr/>
          </p:nvCxnSpPr>
          <p:spPr>
            <a:xfrm>
              <a:off x="8731657" y="6134394"/>
              <a:ext cx="8278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4919893" y="5314368"/>
            <a:ext cx="1081168" cy="820026"/>
            <a:chOff x="5132366" y="5314368"/>
            <a:chExt cx="1081168" cy="820026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5306940" y="6134394"/>
              <a:ext cx="6812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AA7E637-BFE0-724A-892D-C3914CB83BA0}"/>
              </a:ext>
            </a:extLst>
          </p:cNvPr>
          <p:cNvGrpSpPr/>
          <p:nvPr/>
        </p:nvGrpSpPr>
        <p:grpSpPr>
          <a:xfrm>
            <a:off x="8016719" y="5333551"/>
            <a:ext cx="1201209" cy="800843"/>
            <a:chOff x="8016719" y="5333551"/>
            <a:chExt cx="1201209" cy="800843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8016719" y="6134394"/>
              <a:ext cx="12012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19497" y="5333551"/>
              <a:ext cx="582864" cy="582864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3048761" y="5326244"/>
            <a:ext cx="1934098" cy="808150"/>
            <a:chOff x="4896548" y="5326244"/>
            <a:chExt cx="1934098" cy="808150"/>
          </a:xfrm>
        </p:grpSpPr>
        <p:cxnSp>
          <p:nvCxnSpPr>
            <p:cNvPr id="30" name="Straight Connector 29"/>
            <p:cNvCxnSpPr>
              <a:cxnSpLocks/>
            </p:cNvCxnSpPr>
            <p:nvPr/>
          </p:nvCxnSpPr>
          <p:spPr>
            <a:xfrm>
              <a:off x="4896548" y="6134394"/>
              <a:ext cx="193409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2062" y="5326244"/>
              <a:ext cx="583070" cy="583070"/>
            </a:xfrm>
            <a:prstGeom prst="rect">
              <a:avLst/>
            </a:prstGeom>
          </p:spPr>
        </p:pic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E055B0BC-64FC-1F48-AE05-88D3C968AD9F}"/>
              </a:ext>
            </a:extLst>
          </p:cNvPr>
          <p:cNvSpPr/>
          <p:nvPr/>
        </p:nvSpPr>
        <p:spPr>
          <a:xfrm>
            <a:off x="0" y="917815"/>
            <a:ext cx="1405288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s-ES_tradnl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68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12EADD-1469-DA4D-A970-875E936C81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0924" y="269367"/>
            <a:ext cx="6145200" cy="43407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s-ES_tradnl" sz="2200" cap="all" spc="50" dirty="0">
                <a:latin typeface="Calibri" charset="0"/>
                <a:ea typeface="Calibri" charset="0"/>
                <a:cs typeface="Calibri" charset="0"/>
              </a:rPr>
              <a:t>cerca DE LA ZONA RELAJADA ESTÁ EL ASCENSOR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1" name="Rectangle 20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2800"/>
                </a:lnSpc>
              </a:pPr>
              <a:r>
                <a:rPr lang="en-U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ASCENSOR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480F5BE-3415-2748-B706-BD8261FFE08F}"/>
              </a:ext>
            </a:extLst>
          </p:cNvPr>
          <p:cNvGrpSpPr/>
          <p:nvPr/>
        </p:nvGrpSpPr>
        <p:grpSpPr>
          <a:xfrm>
            <a:off x="7007107" y="5320682"/>
            <a:ext cx="1230731" cy="813712"/>
            <a:chOff x="8392824" y="5320682"/>
            <a:chExt cx="1230731" cy="81371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6B62295-42CF-4E40-B7C9-672AA3FB3405}"/>
                </a:ext>
              </a:extLst>
            </p:cNvPr>
            <p:cNvCxnSpPr/>
            <p:nvPr/>
          </p:nvCxnSpPr>
          <p:spPr>
            <a:xfrm>
              <a:off x="8392824" y="6134394"/>
              <a:ext cx="123073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766CD50-8D18-7541-97C5-E3D0EC1DA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5870" y="5320682"/>
              <a:ext cx="591544" cy="591542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A7B571C-A5C1-E94B-B1D8-5A521AEA9FB8}"/>
              </a:ext>
            </a:extLst>
          </p:cNvPr>
          <p:cNvGrpSpPr/>
          <p:nvPr/>
        </p:nvGrpSpPr>
        <p:grpSpPr>
          <a:xfrm>
            <a:off x="5773309" y="5314368"/>
            <a:ext cx="1081168" cy="820026"/>
            <a:chOff x="5132366" y="5314368"/>
            <a:chExt cx="1081168" cy="820026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361469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28" name="Group 27"/>
          <p:cNvGrpSpPr/>
          <p:nvPr/>
        </p:nvGrpSpPr>
        <p:grpSpPr>
          <a:xfrm>
            <a:off x="4004442" y="5326244"/>
            <a:ext cx="1934098" cy="808150"/>
            <a:chOff x="4896548" y="5326244"/>
            <a:chExt cx="1934098" cy="808150"/>
          </a:xfrm>
        </p:grpSpPr>
        <p:cxnSp>
          <p:nvCxnSpPr>
            <p:cNvPr id="29" name="Straight Connector 28"/>
            <p:cNvCxnSpPr>
              <a:cxnSpLocks/>
            </p:cNvCxnSpPr>
            <p:nvPr/>
          </p:nvCxnSpPr>
          <p:spPr>
            <a:xfrm>
              <a:off x="4896548" y="6134394"/>
              <a:ext cx="193409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2062" y="5326244"/>
              <a:ext cx="583070" cy="58307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BB7C72A-36C0-C341-9C39-B85DFBFBEF53}"/>
              </a:ext>
            </a:extLst>
          </p:cNvPr>
          <p:cNvGrpSpPr/>
          <p:nvPr/>
        </p:nvGrpSpPr>
        <p:grpSpPr>
          <a:xfrm>
            <a:off x="2386646" y="5481794"/>
            <a:ext cx="805032" cy="652600"/>
            <a:chOff x="3148320" y="5481794"/>
            <a:chExt cx="805032" cy="65260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E4F4A45-3475-0740-B5BA-ED5E3051C652}"/>
                </a:ext>
              </a:extLst>
            </p:cNvPr>
            <p:cNvCxnSpPr>
              <a:cxnSpLocks/>
            </p:cNvCxnSpPr>
            <p:nvPr/>
          </p:nvCxnSpPr>
          <p:spPr>
            <a:xfrm>
              <a:off x="3148320" y="6134394"/>
              <a:ext cx="80503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85692D3-72A7-804B-B5D9-F702907771E5}"/>
                </a:ext>
              </a:extLst>
            </p:cNvPr>
            <p:cNvGrpSpPr/>
            <p:nvPr/>
          </p:nvGrpSpPr>
          <p:grpSpPr>
            <a:xfrm>
              <a:off x="3236690" y="5481794"/>
              <a:ext cx="649043" cy="430430"/>
              <a:chOff x="9186534" y="5886192"/>
              <a:chExt cx="361323" cy="239621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A0DA990B-8668-0844-8376-2FEE580D9ED3}"/>
                  </a:ext>
                </a:extLst>
              </p:cNvPr>
              <p:cNvSpPr/>
              <p:nvPr/>
            </p:nvSpPr>
            <p:spPr>
              <a:xfrm>
                <a:off x="9186534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4B6A8F3B-BCEA-6242-BA6F-3E32525BFCCE}"/>
                  </a:ext>
                </a:extLst>
              </p:cNvPr>
              <p:cNvSpPr/>
              <p:nvPr/>
            </p:nvSpPr>
            <p:spPr>
              <a:xfrm>
                <a:off x="9308236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BBA3C4E2-0268-C44F-BA79-9A06D9FC7C07}"/>
              </a:ext>
            </a:extLst>
          </p:cNvPr>
          <p:cNvSpPr/>
          <p:nvPr/>
        </p:nvSpPr>
        <p:spPr>
          <a:xfrm>
            <a:off x="0" y="917815"/>
            <a:ext cx="1405288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s-ES_tradnl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78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640445-8E8C-FB4D-9752-32D34D8E20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0924" y="268841"/>
            <a:ext cx="6145949" cy="4322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s-ES_tradnl" sz="2200" spc="50" dirty="0">
                <a:latin typeface="Calibri" charset="0"/>
                <a:ea typeface="Calibri" charset="0"/>
                <a:cs typeface="Calibri" charset="0"/>
              </a:rPr>
              <a:t>AL LADO DEL ASCENSOR ESTÁN LAS ESCALERAS A </a:t>
            </a:r>
            <a:r>
              <a:rPr lang="es-ES_tradnl" sz="2200" cap="all" spc="50" dirty="0">
                <a:latin typeface="Calibri" charset="0"/>
                <a:ea typeface="Calibri" charset="0"/>
                <a:cs typeface="Calibri" charset="0"/>
              </a:rPr>
              <a:t>La sala de exposiciones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1" name="Rectangle 20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ESCALERAS a la sala de exposiciones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80F5BE-3415-2748-B706-BD8261FFE08F}"/>
              </a:ext>
            </a:extLst>
          </p:cNvPr>
          <p:cNvGrpSpPr/>
          <p:nvPr/>
        </p:nvGrpSpPr>
        <p:grpSpPr>
          <a:xfrm>
            <a:off x="2446133" y="5320682"/>
            <a:ext cx="1230731" cy="813712"/>
            <a:chOff x="8392824" y="5320682"/>
            <a:chExt cx="1230731" cy="81371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6B62295-42CF-4E40-B7C9-672AA3FB3405}"/>
                </a:ext>
              </a:extLst>
            </p:cNvPr>
            <p:cNvCxnSpPr/>
            <p:nvPr/>
          </p:nvCxnSpPr>
          <p:spPr>
            <a:xfrm>
              <a:off x="8392824" y="6134394"/>
              <a:ext cx="123073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766CD50-8D18-7541-97C5-E3D0EC1DA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5870" y="5320682"/>
              <a:ext cx="591544" cy="591542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043068" y="5480507"/>
            <a:ext cx="915899" cy="653887"/>
            <a:chOff x="1373159" y="5480507"/>
            <a:chExt cx="915899" cy="653887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1513397" y="6134394"/>
              <a:ext cx="63542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53645BF-CCA2-9C40-865C-34B5EDE60361}"/>
                </a:ext>
              </a:extLst>
            </p:cNvPr>
            <p:cNvGrpSpPr/>
            <p:nvPr/>
          </p:nvGrpSpPr>
          <p:grpSpPr>
            <a:xfrm>
              <a:off x="1373159" y="5480507"/>
              <a:ext cx="915899" cy="431717"/>
              <a:chOff x="7757785" y="5886192"/>
              <a:chExt cx="508365" cy="239621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B663E15-5102-194E-BA49-2889E127D71C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FF778D2-8018-254A-ACD4-739BE0310264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3617642" y="5314368"/>
            <a:ext cx="1081168" cy="820026"/>
            <a:chOff x="5132366" y="5314368"/>
            <a:chExt cx="1081168" cy="820026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5306940" y="6134394"/>
              <a:ext cx="6812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5090089" y="5340207"/>
            <a:ext cx="1291670" cy="794187"/>
            <a:chOff x="5614288" y="5340207"/>
            <a:chExt cx="1291670" cy="794187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0016464-0653-E843-AD54-AABF75B4E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729827">
              <a:off x="6541516" y="5470751"/>
              <a:ext cx="185369" cy="185369"/>
            </a:xfrm>
            <a:prstGeom prst="rect">
              <a:avLst/>
            </a:prstGeom>
          </p:spPr>
        </p:pic>
        <p:cxnSp>
          <p:nvCxnSpPr>
            <p:cNvPr id="52" name="Straight Connector 51"/>
            <p:cNvCxnSpPr>
              <a:cxnSpLocks/>
            </p:cNvCxnSpPr>
            <p:nvPr/>
          </p:nvCxnSpPr>
          <p:spPr>
            <a:xfrm>
              <a:off x="5614288" y="6134394"/>
              <a:ext cx="129167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57"/>
            <p:cNvPicPr>
              <a:picLocks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924161" y="5340207"/>
              <a:ext cx="741600" cy="552491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077875" y="5311077"/>
            <a:ext cx="2771262" cy="823317"/>
            <a:chOff x="7077875" y="5311077"/>
            <a:chExt cx="2771262" cy="82331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AA5F29F-5E14-4041-AECD-70D3A92BF275}"/>
                </a:ext>
              </a:extLst>
            </p:cNvPr>
            <p:cNvCxnSpPr>
              <a:cxnSpLocks/>
            </p:cNvCxnSpPr>
            <p:nvPr/>
          </p:nvCxnSpPr>
          <p:spPr>
            <a:xfrm>
              <a:off x="7077875" y="6134394"/>
              <a:ext cx="2771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991F88B-A2C1-FC4A-B45A-681FC67D6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62205" y="5311077"/>
              <a:ext cx="602602" cy="602602"/>
            </a:xfrm>
            <a:prstGeom prst="rect">
              <a:avLst/>
            </a:prstGeom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5A86CED2-B605-7343-B05C-0D2B5AAF3C7C}"/>
              </a:ext>
            </a:extLst>
          </p:cNvPr>
          <p:cNvSpPr/>
          <p:nvPr/>
        </p:nvSpPr>
        <p:spPr>
          <a:xfrm>
            <a:off x="0" y="917815"/>
            <a:ext cx="1405288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s-ES_tradnl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60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7650" y="6242400"/>
            <a:ext cx="10215426" cy="367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s-ES_tradnl" sz="2200" cap="all" spc="-20" dirty="0">
                <a:latin typeface="Calibri" charset="0"/>
                <a:ea typeface="Calibri" charset="0"/>
                <a:cs typeface="Calibri" charset="0"/>
              </a:rPr>
              <a:t>AL </a:t>
            </a:r>
            <a:r>
              <a:rPr lang="es-ES_tradnl" sz="2200" cap="all" spc="-20" dirty="0">
                <a:latin typeface="Calibri" charset="0"/>
                <a:cs typeface="Calibri" charset="0"/>
              </a:rPr>
              <a:t>LADO DEL servicio de atención al VISITANTE Están LAS ESCALERAS al auditorio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1" name="Rectangle 20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ESCALERAS </a:t>
              </a:r>
              <a:b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al auditorio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A7B571C-A5C1-E94B-B1D8-5A521AEA9FB8}"/>
              </a:ext>
            </a:extLst>
          </p:cNvPr>
          <p:cNvGrpSpPr/>
          <p:nvPr/>
        </p:nvGrpSpPr>
        <p:grpSpPr>
          <a:xfrm>
            <a:off x="5991391" y="5314368"/>
            <a:ext cx="1081168" cy="820026"/>
            <a:chOff x="5132366" y="5314368"/>
            <a:chExt cx="1081168" cy="820026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299667" y="6134394"/>
              <a:ext cx="63170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15" name="Group 14"/>
          <p:cNvGrpSpPr/>
          <p:nvPr/>
        </p:nvGrpSpPr>
        <p:grpSpPr>
          <a:xfrm>
            <a:off x="7306101" y="5344741"/>
            <a:ext cx="1291670" cy="789653"/>
            <a:chOff x="5614288" y="5344741"/>
            <a:chExt cx="1291670" cy="789653"/>
          </a:xfrm>
        </p:grpSpPr>
        <p:cxnSp>
          <p:nvCxnSpPr>
            <p:cNvPr id="22" name="Straight Connector 21"/>
            <p:cNvCxnSpPr>
              <a:cxnSpLocks/>
            </p:cNvCxnSpPr>
            <p:nvPr/>
          </p:nvCxnSpPr>
          <p:spPr>
            <a:xfrm>
              <a:off x="5614288" y="6134394"/>
              <a:ext cx="129167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9200" y="5344741"/>
              <a:ext cx="738579" cy="552491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605669" y="5480507"/>
            <a:ext cx="915899" cy="653887"/>
            <a:chOff x="1373159" y="5480507"/>
            <a:chExt cx="915899" cy="653887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1513397" y="6134394"/>
              <a:ext cx="63542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53645BF-CCA2-9C40-865C-34B5EDE60361}"/>
                </a:ext>
              </a:extLst>
            </p:cNvPr>
            <p:cNvGrpSpPr/>
            <p:nvPr/>
          </p:nvGrpSpPr>
          <p:grpSpPr>
            <a:xfrm>
              <a:off x="1373159" y="5480507"/>
              <a:ext cx="915899" cy="431717"/>
              <a:chOff x="7757785" y="5886192"/>
              <a:chExt cx="508365" cy="239621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B663E15-5102-194E-BA49-2889E127D71C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0FF778D2-8018-254A-ACD4-739BE0310264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8999033" y="5282695"/>
            <a:ext cx="1258748" cy="851699"/>
            <a:chOff x="6945641" y="5282695"/>
            <a:chExt cx="1258748" cy="851699"/>
          </a:xfrm>
        </p:grpSpPr>
        <p:cxnSp>
          <p:nvCxnSpPr>
            <p:cNvPr id="42" name="Straight Connector 41"/>
            <p:cNvCxnSpPr>
              <a:cxnSpLocks/>
            </p:cNvCxnSpPr>
            <p:nvPr/>
          </p:nvCxnSpPr>
          <p:spPr>
            <a:xfrm>
              <a:off x="6945641" y="6134394"/>
              <a:ext cx="125874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2108" y="5282695"/>
              <a:ext cx="685815" cy="685815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BFC2C7D-BF9C-3341-BB73-204D4DDE226A}"/>
              </a:ext>
            </a:extLst>
          </p:cNvPr>
          <p:cNvGrpSpPr/>
          <p:nvPr/>
        </p:nvGrpSpPr>
        <p:grpSpPr>
          <a:xfrm>
            <a:off x="1940312" y="5287846"/>
            <a:ext cx="4095683" cy="846548"/>
            <a:chOff x="6244122" y="5287846"/>
            <a:chExt cx="4095683" cy="846548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6212F56-6948-E949-B846-C9360310B8D4}"/>
                </a:ext>
              </a:extLst>
            </p:cNvPr>
            <p:cNvCxnSpPr>
              <a:cxnSpLocks/>
            </p:cNvCxnSpPr>
            <p:nvPr/>
          </p:nvCxnSpPr>
          <p:spPr>
            <a:xfrm>
              <a:off x="6244122" y="6134394"/>
              <a:ext cx="409568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467C170-ED01-4C4C-A240-667BD7B65101}"/>
                </a:ext>
              </a:extLst>
            </p:cNvPr>
            <p:cNvGrpSpPr/>
            <p:nvPr/>
          </p:nvGrpSpPr>
          <p:grpSpPr>
            <a:xfrm>
              <a:off x="7918639" y="5287846"/>
              <a:ext cx="633837" cy="719328"/>
              <a:chOff x="3237519" y="5291021"/>
              <a:chExt cx="620873" cy="704615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78DE9FC4-3E49-144A-B7C8-D47DF1E55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7519" y="5291021"/>
                <a:ext cx="620873" cy="620873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2E51C949-D8B6-F34F-A554-7464B5A7B6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8775"/>
              <a:stretch/>
            </p:blipFill>
            <p:spPr>
              <a:xfrm rot="19800000">
                <a:off x="3399825" y="5784625"/>
                <a:ext cx="296260" cy="211011"/>
              </a:xfrm>
              <a:prstGeom prst="rect">
                <a:avLst/>
              </a:prstGeom>
            </p:spPr>
          </p:pic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EE91C529-6B41-0542-9DBA-920BF267D463}"/>
              </a:ext>
            </a:extLst>
          </p:cNvPr>
          <p:cNvSpPr/>
          <p:nvPr/>
        </p:nvSpPr>
        <p:spPr>
          <a:xfrm>
            <a:off x="0" y="917815"/>
            <a:ext cx="1405288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s-ES_tradnl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CA6919B-6AA9-C246-98A0-0C34DF7CAC8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666" y="269368"/>
            <a:ext cx="6138691" cy="43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6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EN LA PLANTA 1 ESTÁ LA PLATEA DEL AUDITORIO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n-US" sz="3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PLATEA AUDITORIO 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C0214BD-C682-914F-8A54-06616906B468}"/>
              </a:ext>
            </a:extLst>
          </p:cNvPr>
          <p:cNvGrpSpPr/>
          <p:nvPr/>
        </p:nvGrpSpPr>
        <p:grpSpPr>
          <a:xfrm>
            <a:off x="4179605" y="5314368"/>
            <a:ext cx="1081168" cy="820026"/>
            <a:chOff x="5132366" y="5314368"/>
            <a:chExt cx="1081168" cy="820026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0E5828B-6FD0-0A4A-A402-58B472C5CDE7}"/>
                </a:ext>
              </a:extLst>
            </p:cNvPr>
            <p:cNvCxnSpPr>
              <a:cxnSpLocks/>
            </p:cNvCxnSpPr>
            <p:nvPr/>
          </p:nvCxnSpPr>
          <p:spPr>
            <a:xfrm>
              <a:off x="5361469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6025A3C-ECED-E445-B132-96BA234534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0C5D2D7A-5E55-BC46-B6F5-5A4E4A1FB3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5CA881E4-B294-3949-9A98-A89659C61F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C66DB829-FC8D-3E4F-BD40-2C36ADF72F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8" name="Group 7"/>
          <p:cNvGrpSpPr/>
          <p:nvPr/>
        </p:nvGrpSpPr>
        <p:grpSpPr>
          <a:xfrm>
            <a:off x="6862597" y="5282695"/>
            <a:ext cx="1341792" cy="851699"/>
            <a:chOff x="6862597" y="5282695"/>
            <a:chExt cx="1341792" cy="851699"/>
          </a:xfrm>
        </p:grpSpPr>
        <p:cxnSp>
          <p:nvCxnSpPr>
            <p:cNvPr id="25" name="Straight Connector 24"/>
            <p:cNvCxnSpPr>
              <a:cxnSpLocks/>
            </p:cNvCxnSpPr>
            <p:nvPr/>
          </p:nvCxnSpPr>
          <p:spPr>
            <a:xfrm>
              <a:off x="6862597" y="6134394"/>
              <a:ext cx="134179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0586" y="5282695"/>
              <a:ext cx="685815" cy="68581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7038AC5-A97B-034B-8E31-45D0EF83C949}"/>
              </a:ext>
            </a:extLst>
          </p:cNvPr>
          <p:cNvGrpSpPr/>
          <p:nvPr/>
        </p:nvGrpSpPr>
        <p:grpSpPr>
          <a:xfrm>
            <a:off x="5390485" y="5282695"/>
            <a:ext cx="1067797" cy="851699"/>
            <a:chOff x="5401915" y="5282695"/>
            <a:chExt cx="1067797" cy="851699"/>
          </a:xfrm>
        </p:grpSpPr>
        <p:cxnSp>
          <p:nvCxnSpPr>
            <p:cNvPr id="30" name="Straight Connector 29"/>
            <p:cNvCxnSpPr>
              <a:cxnSpLocks/>
            </p:cNvCxnSpPr>
            <p:nvPr/>
          </p:nvCxnSpPr>
          <p:spPr>
            <a:xfrm>
              <a:off x="5401915" y="6134394"/>
              <a:ext cx="88242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1039" y="5282695"/>
              <a:ext cx="685815" cy="685815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5416645" y="5603887"/>
              <a:ext cx="1053067" cy="398704"/>
              <a:chOff x="5405215" y="5603887"/>
              <a:chExt cx="1053067" cy="398704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0C54609-C021-C341-9965-43360C5C65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>
                <a:off x="6272913" y="5710554"/>
                <a:ext cx="185369" cy="185369"/>
              </a:xfrm>
              <a:prstGeom prst="rect">
                <a:avLst/>
              </a:prstGeom>
            </p:spPr>
          </p:pic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1DCC6636-3C12-F54B-A0AE-AAAE2DB8C17A}"/>
                  </a:ext>
                </a:extLst>
              </p:cNvPr>
              <p:cNvSpPr/>
              <p:nvPr/>
            </p:nvSpPr>
            <p:spPr>
              <a:xfrm>
                <a:off x="5405215" y="5603887"/>
                <a:ext cx="813948" cy="398704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945950" y="5269804"/>
            <a:ext cx="1116943" cy="864590"/>
            <a:chOff x="4003793" y="5269804"/>
            <a:chExt cx="1116943" cy="86459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2346" y="5269804"/>
              <a:ext cx="709200" cy="709200"/>
            </a:xfrm>
            <a:prstGeom prst="rect">
              <a:avLst/>
            </a:prstGeom>
          </p:spPr>
        </p:pic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438FC09-CDAD-2B42-B70A-C70F5F31A03B}"/>
                </a:ext>
              </a:extLst>
            </p:cNvPr>
            <p:cNvGrpSpPr/>
            <p:nvPr/>
          </p:nvGrpSpPr>
          <p:grpSpPr>
            <a:xfrm>
              <a:off x="4003793" y="5600914"/>
              <a:ext cx="1116943" cy="533480"/>
              <a:chOff x="2134639" y="5600914"/>
              <a:chExt cx="1116943" cy="533480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AAB8E276-534A-3843-A392-14C9200596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7983" y="6134394"/>
                <a:ext cx="1083599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CBD920B8-086E-1041-8A9B-BCA74770547D}"/>
                  </a:ext>
                </a:extLst>
              </p:cNvPr>
              <p:cNvGrpSpPr/>
              <p:nvPr/>
            </p:nvGrpSpPr>
            <p:grpSpPr>
              <a:xfrm>
                <a:off x="2134639" y="5600914"/>
                <a:ext cx="947752" cy="185369"/>
                <a:chOff x="3555093" y="1475911"/>
                <a:chExt cx="704240" cy="137740"/>
              </a:xfrm>
            </p:grpSpPr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80C54609-C021-C341-9965-43360C5C65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55093" y="1475911"/>
                  <a:ext cx="137740" cy="137740"/>
                </a:xfrm>
                <a:prstGeom prst="rect">
                  <a:avLst/>
                </a:prstGeom>
              </p:spPr>
            </p:pic>
            <p:sp>
              <p:nvSpPr>
                <p:cNvPr id="40" name="Rounded Rectangle 39">
                  <a:extLst>
                    <a:ext uri="{FF2B5EF4-FFF2-40B4-BE49-F238E27FC236}">
                      <a16:creationId xmlns:a16="http://schemas.microsoft.com/office/drawing/2014/main" id="{1DCC6636-3C12-F54B-A0AE-AAAE2DB8C17A}"/>
                    </a:ext>
                  </a:extLst>
                </p:cNvPr>
                <p:cNvSpPr/>
                <p:nvPr/>
              </p:nvSpPr>
              <p:spPr>
                <a:xfrm>
                  <a:off x="3729228" y="1510986"/>
                  <a:ext cx="530105" cy="60437"/>
                </a:xfrm>
                <a:prstGeom prst="roundRect">
                  <a:avLst/>
                </a:prstGeom>
                <a:noFill/>
                <a:ln w="19050" cap="rnd">
                  <a:solidFill>
                    <a:srgbClr val="B448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</p:grpSp>
        </p:grp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C25D5AE5-9380-E944-BA6D-6EC4118B66E1}"/>
              </a:ext>
            </a:extLst>
          </p:cNvPr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9ACECDD0-F829-4844-9F42-08E0388F976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0922" y="268840"/>
            <a:ext cx="6145200" cy="434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18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_tradnl" sz="2200" cap="all" spc="50" dirty="0">
                <a:latin typeface="Calibri" charset="0"/>
                <a:ea typeface="Calibri" charset="0"/>
                <a:cs typeface="Calibri" charset="0"/>
              </a:rPr>
              <a:t>EN LA PLANTA 2 ESTÁ EL anfiteatro DEL AUDITORIO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anfiteatro AUDITORIO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443837B-6D4F-0641-BDEC-5794124E489F}"/>
              </a:ext>
            </a:extLst>
          </p:cNvPr>
          <p:cNvGrpSpPr/>
          <p:nvPr/>
        </p:nvGrpSpPr>
        <p:grpSpPr>
          <a:xfrm>
            <a:off x="3868019" y="5353780"/>
            <a:ext cx="1081168" cy="780614"/>
            <a:chOff x="5102716" y="5353780"/>
            <a:chExt cx="1081168" cy="78061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7141B7-B7D7-934A-8EFB-023B4C66B605}"/>
                </a:ext>
              </a:extLst>
            </p:cNvPr>
            <p:cNvCxnSpPr/>
            <p:nvPr/>
          </p:nvCxnSpPr>
          <p:spPr>
            <a:xfrm>
              <a:off x="5342446" y="6134394"/>
              <a:ext cx="55907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8E854AD-839C-2D44-B912-AEAF44ED532E}"/>
                </a:ext>
              </a:extLst>
            </p:cNvPr>
            <p:cNvGrpSpPr/>
            <p:nvPr/>
          </p:nvGrpSpPr>
          <p:grpSpPr>
            <a:xfrm>
              <a:off x="5102716" y="5353780"/>
              <a:ext cx="1081168" cy="606822"/>
              <a:chOff x="7603987" y="4260259"/>
              <a:chExt cx="851923" cy="478155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A6F9D5D8-5728-7040-A80B-C441D42D3C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40B0A51A-AFA9-A34B-9DE1-44B1BDF624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3558706B-FA05-544F-8908-632FD46FB9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5073737" y="6134394"/>
            <a:ext cx="15154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7175872" y="5282695"/>
            <a:ext cx="1341792" cy="851699"/>
            <a:chOff x="6862597" y="5282695"/>
            <a:chExt cx="1341792" cy="851699"/>
          </a:xfrm>
        </p:grpSpPr>
        <p:cxnSp>
          <p:nvCxnSpPr>
            <p:cNvPr id="40" name="Straight Connector 39"/>
            <p:cNvCxnSpPr>
              <a:cxnSpLocks/>
            </p:cNvCxnSpPr>
            <p:nvPr/>
          </p:nvCxnSpPr>
          <p:spPr>
            <a:xfrm>
              <a:off x="6862597" y="6134394"/>
              <a:ext cx="134179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0586" y="5282695"/>
              <a:ext cx="685815" cy="685815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5731" y="5289383"/>
            <a:ext cx="1291486" cy="671219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5073737" y="5469522"/>
            <a:ext cx="1692569" cy="316112"/>
            <a:chOff x="4765713" y="5603887"/>
            <a:chExt cx="1692569" cy="31611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0C54609-C021-C341-9965-43360C5C6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6272913" y="5665796"/>
              <a:ext cx="185369" cy="185369"/>
            </a:xfrm>
            <a:prstGeom prst="rect">
              <a:avLst/>
            </a:prstGeom>
          </p:spPr>
        </p:pic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1DCC6636-3C12-F54B-A0AE-AAAE2DB8C17A}"/>
                </a:ext>
              </a:extLst>
            </p:cNvPr>
            <p:cNvSpPr/>
            <p:nvPr/>
          </p:nvSpPr>
          <p:spPr>
            <a:xfrm>
              <a:off x="4765713" y="5603887"/>
              <a:ext cx="1453450" cy="316112"/>
            </a:xfrm>
            <a:prstGeom prst="roundRect">
              <a:avLst/>
            </a:prstGeom>
            <a:noFill/>
            <a:ln w="19050" cap="rnd">
              <a:solidFill>
                <a:srgbClr val="B448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883432" y="5269804"/>
            <a:ext cx="1116943" cy="864590"/>
            <a:chOff x="4003793" y="5269804"/>
            <a:chExt cx="1116943" cy="864590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2346" y="5269804"/>
              <a:ext cx="709200" cy="709200"/>
            </a:xfrm>
            <a:prstGeom prst="rect">
              <a:avLst/>
            </a:prstGeom>
          </p:spPr>
        </p:pic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438FC09-CDAD-2B42-B70A-C70F5F31A03B}"/>
                </a:ext>
              </a:extLst>
            </p:cNvPr>
            <p:cNvGrpSpPr/>
            <p:nvPr/>
          </p:nvGrpSpPr>
          <p:grpSpPr>
            <a:xfrm>
              <a:off x="4003793" y="5529270"/>
              <a:ext cx="1116943" cy="605124"/>
              <a:chOff x="2134639" y="5529270"/>
              <a:chExt cx="1116943" cy="605124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AAB8E276-534A-3843-A392-14C9200596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7983" y="6134394"/>
                <a:ext cx="1083599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CBD920B8-086E-1041-8A9B-BCA74770547D}"/>
                  </a:ext>
                </a:extLst>
              </p:cNvPr>
              <p:cNvGrpSpPr/>
              <p:nvPr/>
            </p:nvGrpSpPr>
            <p:grpSpPr>
              <a:xfrm>
                <a:off x="2134639" y="5529270"/>
                <a:ext cx="947752" cy="185369"/>
                <a:chOff x="3555093" y="1422676"/>
                <a:chExt cx="704240" cy="137740"/>
              </a:xfrm>
            </p:grpSpPr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80C54609-C021-C341-9965-43360C5C65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55093" y="1422676"/>
                  <a:ext cx="137740" cy="137740"/>
                </a:xfrm>
                <a:prstGeom prst="rect">
                  <a:avLst/>
                </a:prstGeom>
              </p:spPr>
            </p:pic>
            <p:sp>
              <p:nvSpPr>
                <p:cNvPr id="57" name="Rounded Rectangle 56">
                  <a:extLst>
                    <a:ext uri="{FF2B5EF4-FFF2-40B4-BE49-F238E27FC236}">
                      <a16:creationId xmlns:a16="http://schemas.microsoft.com/office/drawing/2014/main" id="{1DCC6636-3C12-F54B-A0AE-AAAE2DB8C17A}"/>
                    </a:ext>
                  </a:extLst>
                </p:cNvPr>
                <p:cNvSpPr/>
                <p:nvPr/>
              </p:nvSpPr>
              <p:spPr>
                <a:xfrm>
                  <a:off x="3729228" y="1457751"/>
                  <a:ext cx="530105" cy="60437"/>
                </a:xfrm>
                <a:prstGeom prst="roundRect">
                  <a:avLst/>
                </a:prstGeom>
                <a:noFill/>
                <a:ln w="19050" cap="rnd">
                  <a:solidFill>
                    <a:srgbClr val="B448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</p:grpSp>
        </p:grp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406F729C-0264-2143-B3BB-27B1F9447CE3}"/>
              </a:ext>
            </a:extLst>
          </p:cNvPr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2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ABBFB2C-4DBD-624D-97CD-A89154B7CB4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0925" y="268837"/>
            <a:ext cx="6141390" cy="43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28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855920-D98A-0F46-8C63-E2B432CDC1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0922" y="268843"/>
            <a:ext cx="6145200" cy="43025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6058" y="6242400"/>
            <a:ext cx="10222636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" sz="2200" cap="all" spc="-40" dirty="0">
                <a:latin typeface="Calibri" charset="0"/>
                <a:ea typeface="Calibri" charset="0"/>
                <a:cs typeface="Calibri" charset="0"/>
              </a:rPr>
              <a:t>Voy al espacio 4 por el ascensor de la zona del servicio de atención al VISITANTE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ACCESO espacios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90401" y="5334517"/>
            <a:ext cx="668272" cy="799877"/>
            <a:chOff x="1039033" y="5334517"/>
            <a:chExt cx="668272" cy="799877"/>
          </a:xfrm>
        </p:grpSpPr>
        <p:grpSp>
          <p:nvGrpSpPr>
            <p:cNvPr id="4" name="Group 3"/>
            <p:cNvGrpSpPr/>
            <p:nvPr/>
          </p:nvGrpSpPr>
          <p:grpSpPr>
            <a:xfrm>
              <a:off x="1039033" y="5334517"/>
              <a:ext cx="668272" cy="623102"/>
              <a:chOff x="9053125" y="1200339"/>
              <a:chExt cx="575769" cy="536851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53125" y="1200339"/>
                <a:ext cx="536851" cy="536851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38210" y="1418775"/>
                <a:ext cx="190684" cy="190684"/>
              </a:xfrm>
              <a:prstGeom prst="rect">
                <a:avLst/>
              </a:prstGeom>
            </p:spPr>
          </p:pic>
        </p:grpSp>
        <p:cxnSp>
          <p:nvCxnSpPr>
            <p:cNvPr id="44" name="Straight Connector 43"/>
            <p:cNvCxnSpPr>
              <a:cxnSpLocks/>
            </p:cNvCxnSpPr>
            <p:nvPr/>
          </p:nvCxnSpPr>
          <p:spPr>
            <a:xfrm>
              <a:off x="1078912" y="6134394"/>
              <a:ext cx="41822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480F5BE-3415-2748-B706-BD8261FFE08F}"/>
              </a:ext>
            </a:extLst>
          </p:cNvPr>
          <p:cNvGrpSpPr/>
          <p:nvPr/>
        </p:nvGrpSpPr>
        <p:grpSpPr>
          <a:xfrm>
            <a:off x="3151686" y="5320682"/>
            <a:ext cx="1230731" cy="813712"/>
            <a:chOff x="8392824" y="5320682"/>
            <a:chExt cx="1230731" cy="813712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6B62295-42CF-4E40-B7C9-672AA3FB3405}"/>
                </a:ext>
              </a:extLst>
            </p:cNvPr>
            <p:cNvCxnSpPr/>
            <p:nvPr/>
          </p:nvCxnSpPr>
          <p:spPr>
            <a:xfrm>
              <a:off x="8392824" y="6134394"/>
              <a:ext cx="123073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C766CD50-8D18-7541-97C5-E3D0EC1DA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5870" y="5320682"/>
              <a:ext cx="591544" cy="591542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60F9649-61CD-5448-AD4E-BEBBC008BE4E}"/>
              </a:ext>
            </a:extLst>
          </p:cNvPr>
          <p:cNvGrpSpPr/>
          <p:nvPr/>
        </p:nvGrpSpPr>
        <p:grpSpPr>
          <a:xfrm>
            <a:off x="1179982" y="4966447"/>
            <a:ext cx="1166720" cy="1167947"/>
            <a:chOff x="1176961" y="4966447"/>
            <a:chExt cx="1166720" cy="1167947"/>
          </a:xfrm>
        </p:grpSpPr>
        <p:cxnSp>
          <p:nvCxnSpPr>
            <p:cNvPr id="18" name="Straight Connector 17"/>
            <p:cNvCxnSpPr>
              <a:cxnSpLocks/>
            </p:cNvCxnSpPr>
            <p:nvPr/>
          </p:nvCxnSpPr>
          <p:spPr>
            <a:xfrm>
              <a:off x="1176962" y="6134394"/>
              <a:ext cx="116671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6961" y="4966447"/>
              <a:ext cx="1166720" cy="1105013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07DE110-683F-DB4F-B619-563580052954}"/>
              </a:ext>
            </a:extLst>
          </p:cNvPr>
          <p:cNvSpPr/>
          <p:nvPr/>
        </p:nvSpPr>
        <p:spPr>
          <a:xfrm>
            <a:off x="0" y="917815"/>
            <a:ext cx="1132514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2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33832E2-8A4E-5940-95A0-28832509B74F}"/>
              </a:ext>
            </a:extLst>
          </p:cNvPr>
          <p:cNvGrpSpPr/>
          <p:nvPr/>
        </p:nvGrpSpPr>
        <p:grpSpPr>
          <a:xfrm>
            <a:off x="6320548" y="5287846"/>
            <a:ext cx="3960546" cy="846548"/>
            <a:chOff x="6290051" y="5287846"/>
            <a:chExt cx="3960546" cy="846548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B4C9C10-C609-864E-BDB8-8B70DD4FDABE}"/>
                </a:ext>
              </a:extLst>
            </p:cNvPr>
            <p:cNvCxnSpPr>
              <a:cxnSpLocks/>
            </p:cNvCxnSpPr>
            <p:nvPr/>
          </p:nvCxnSpPr>
          <p:spPr>
            <a:xfrm>
              <a:off x="6290051" y="6134394"/>
              <a:ext cx="396054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4D8D2CB-5A61-2840-B431-95206E66E670}"/>
                </a:ext>
              </a:extLst>
            </p:cNvPr>
            <p:cNvGrpSpPr/>
            <p:nvPr/>
          </p:nvGrpSpPr>
          <p:grpSpPr>
            <a:xfrm>
              <a:off x="7918639" y="5287846"/>
              <a:ext cx="633837" cy="719328"/>
              <a:chOff x="3237519" y="5291021"/>
              <a:chExt cx="620873" cy="704615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7877FD39-A956-3744-9B53-5C2B110230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7519" y="5291021"/>
                <a:ext cx="620873" cy="620873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DC2EB792-8C04-F74C-A31B-6025AE41F1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8775"/>
              <a:stretch/>
            </p:blipFill>
            <p:spPr>
              <a:xfrm rot="19800000">
                <a:off x="3399825" y="5784625"/>
                <a:ext cx="296260" cy="21101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65989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" sz="2200" cap="all" spc="50" dirty="0">
                <a:latin typeface="Calibri" charset="0"/>
                <a:ea typeface="Calibri" charset="0"/>
                <a:cs typeface="Calibri" charset="0"/>
              </a:rPr>
              <a:t>En la planta 5 está el espacio 4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Espacio 4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7B571C-A5C1-E94B-B1D8-5A521AEA9FB8}"/>
              </a:ext>
            </a:extLst>
          </p:cNvPr>
          <p:cNvGrpSpPr/>
          <p:nvPr/>
        </p:nvGrpSpPr>
        <p:grpSpPr>
          <a:xfrm>
            <a:off x="5017926" y="5314368"/>
            <a:ext cx="1081168" cy="820026"/>
            <a:chOff x="5132366" y="5314368"/>
            <a:chExt cx="1081168" cy="82002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361469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6211742" y="6134394"/>
            <a:ext cx="114459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991478" y="5269804"/>
            <a:ext cx="1116943" cy="864590"/>
            <a:chOff x="4003793" y="5269804"/>
            <a:chExt cx="1116943" cy="864590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2346" y="5269804"/>
              <a:ext cx="709200" cy="709200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438FC09-CDAD-2B42-B70A-C70F5F31A03B}"/>
                </a:ext>
              </a:extLst>
            </p:cNvPr>
            <p:cNvGrpSpPr/>
            <p:nvPr/>
          </p:nvGrpSpPr>
          <p:grpSpPr>
            <a:xfrm>
              <a:off x="4003793" y="5307460"/>
              <a:ext cx="1116943" cy="826934"/>
              <a:chOff x="2134639" y="5307460"/>
              <a:chExt cx="1116943" cy="826934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AAB8E276-534A-3843-A392-14C9200596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7983" y="6134394"/>
                <a:ext cx="1083599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CBD920B8-086E-1041-8A9B-BCA74770547D}"/>
                  </a:ext>
                </a:extLst>
              </p:cNvPr>
              <p:cNvGrpSpPr/>
              <p:nvPr/>
            </p:nvGrpSpPr>
            <p:grpSpPr>
              <a:xfrm>
                <a:off x="2134639" y="5307460"/>
                <a:ext cx="947752" cy="185369"/>
                <a:chOff x="3555093" y="1257857"/>
                <a:chExt cx="704240" cy="137740"/>
              </a:xfrm>
            </p:grpSpPr>
            <p:pic>
              <p:nvPicPr>
                <p:cNvPr id="43" name="Picture 42">
                  <a:extLst>
                    <a:ext uri="{FF2B5EF4-FFF2-40B4-BE49-F238E27FC236}">
                      <a16:creationId xmlns:a16="http://schemas.microsoft.com/office/drawing/2014/main" id="{80C54609-C021-C341-9965-43360C5C65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55093" y="1257857"/>
                  <a:ext cx="137740" cy="137740"/>
                </a:xfrm>
                <a:prstGeom prst="rect">
                  <a:avLst/>
                </a:prstGeom>
              </p:spPr>
            </p:pic>
            <p:sp>
              <p:nvSpPr>
                <p:cNvPr id="44" name="Rounded Rectangle 43">
                  <a:extLst>
                    <a:ext uri="{FF2B5EF4-FFF2-40B4-BE49-F238E27FC236}">
                      <a16:creationId xmlns:a16="http://schemas.microsoft.com/office/drawing/2014/main" id="{1DCC6636-3C12-F54B-A0AE-AAAE2DB8C17A}"/>
                    </a:ext>
                  </a:extLst>
                </p:cNvPr>
                <p:cNvSpPr/>
                <p:nvPr/>
              </p:nvSpPr>
              <p:spPr>
                <a:xfrm>
                  <a:off x="3729228" y="1292933"/>
                  <a:ext cx="530105" cy="60437"/>
                </a:xfrm>
                <a:prstGeom prst="roundRect">
                  <a:avLst/>
                </a:prstGeom>
                <a:noFill/>
                <a:ln w="19050" cap="rnd">
                  <a:solidFill>
                    <a:srgbClr val="B448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</p:grpSp>
        </p:grpSp>
      </p:grp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3621" y="4966447"/>
            <a:ext cx="1166720" cy="11050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0922" y="268843"/>
            <a:ext cx="6145200" cy="432628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CD3F3F9-5E48-3646-B522-CD3DC80DE576}"/>
              </a:ext>
            </a:extLst>
          </p:cNvPr>
          <p:cNvSpPr/>
          <p:nvPr/>
        </p:nvSpPr>
        <p:spPr>
          <a:xfrm>
            <a:off x="0" y="917815"/>
            <a:ext cx="1200150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5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733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ESCALERAS Y ASCENSOR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64F2686-EF64-A148-BC40-F07FFD3288BE}"/>
              </a:ext>
            </a:extLst>
          </p:cNvPr>
          <p:cNvGrpSpPr/>
          <p:nvPr/>
        </p:nvGrpSpPr>
        <p:grpSpPr>
          <a:xfrm>
            <a:off x="7113546" y="5320682"/>
            <a:ext cx="1230731" cy="813712"/>
            <a:chOff x="8392824" y="5320682"/>
            <a:chExt cx="1230731" cy="813712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8392824" y="6134394"/>
              <a:ext cx="123073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5870" y="5320682"/>
              <a:ext cx="591544" cy="591542"/>
            </a:xfrm>
            <a:prstGeom prst="rect">
              <a:avLst/>
            </a:prstGeom>
          </p:spPr>
        </p:pic>
      </p:grp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8637434" y="6134394"/>
            <a:ext cx="131728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943" y="5344741"/>
            <a:ext cx="738579" cy="552491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" sz="2200" cap="all" spc="50" dirty="0">
                <a:latin typeface="Calibri" charset="0"/>
                <a:ea typeface="Calibri" charset="0"/>
                <a:cs typeface="Calibri" charset="0"/>
              </a:rPr>
              <a:t>EN la zona de la sala de exposiciones hay otro ascensor y escaleras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938771" y="5311077"/>
            <a:ext cx="2771262" cy="823317"/>
            <a:chOff x="7077875" y="5311077"/>
            <a:chExt cx="2771262" cy="82331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AA5F29F-5E14-4041-AECD-70D3A92BF275}"/>
                </a:ext>
              </a:extLst>
            </p:cNvPr>
            <p:cNvCxnSpPr>
              <a:cxnSpLocks/>
            </p:cNvCxnSpPr>
            <p:nvPr/>
          </p:nvCxnSpPr>
          <p:spPr>
            <a:xfrm>
              <a:off x="7077875" y="6134394"/>
              <a:ext cx="277126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991F88B-A2C1-FC4A-B45A-681FC67D6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62205" y="5311077"/>
              <a:ext cx="602602" cy="602602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08F5855-A27D-0F4C-B6E0-D353994683FE}"/>
              </a:ext>
            </a:extLst>
          </p:cNvPr>
          <p:cNvSpPr/>
          <p:nvPr/>
        </p:nvSpPr>
        <p:spPr>
          <a:xfrm>
            <a:off x="0" y="917815"/>
            <a:ext cx="1230086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3AC5320-AAC6-0C45-AAB7-F443CAEDB0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0923" y="268407"/>
            <a:ext cx="6146508" cy="432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55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3" y="6242400"/>
            <a:ext cx="10490265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" sz="2200" cap="all" spc="50" dirty="0">
                <a:latin typeface="Calibri" charset="0"/>
                <a:ea typeface="Calibri" charset="0"/>
                <a:cs typeface="Calibri" charset="0"/>
              </a:rPr>
              <a:t>Voy al espacio 3 por el ascensor o las escaleras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ESCALERAS Y ASCENSOR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2207620" y="5334517"/>
            <a:ext cx="668272" cy="799877"/>
            <a:chOff x="1039033" y="5334517"/>
            <a:chExt cx="668272" cy="799877"/>
          </a:xfrm>
        </p:grpSpPr>
        <p:grpSp>
          <p:nvGrpSpPr>
            <p:cNvPr id="34" name="Group 33"/>
            <p:cNvGrpSpPr/>
            <p:nvPr/>
          </p:nvGrpSpPr>
          <p:grpSpPr>
            <a:xfrm>
              <a:off x="1039033" y="5334517"/>
              <a:ext cx="668272" cy="623102"/>
              <a:chOff x="9053125" y="1200339"/>
              <a:chExt cx="575769" cy="536851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53125" y="1200339"/>
                <a:ext cx="536851" cy="536851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38210" y="1418775"/>
                <a:ext cx="190684" cy="190684"/>
              </a:xfrm>
              <a:prstGeom prst="rect">
                <a:avLst/>
              </a:prstGeom>
            </p:spPr>
          </p:pic>
        </p:grpSp>
        <p:cxnSp>
          <p:nvCxnSpPr>
            <p:cNvPr id="35" name="Straight Connector 34"/>
            <p:cNvCxnSpPr>
              <a:cxnSpLocks/>
            </p:cNvCxnSpPr>
            <p:nvPr/>
          </p:nvCxnSpPr>
          <p:spPr>
            <a:xfrm>
              <a:off x="1067761" y="6134394"/>
              <a:ext cx="51492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64F2686-EF64-A148-BC40-F07FFD3288BE}"/>
              </a:ext>
            </a:extLst>
          </p:cNvPr>
          <p:cNvGrpSpPr/>
          <p:nvPr/>
        </p:nvGrpSpPr>
        <p:grpSpPr>
          <a:xfrm>
            <a:off x="5403693" y="5320682"/>
            <a:ext cx="1230731" cy="813712"/>
            <a:chOff x="8392824" y="5320682"/>
            <a:chExt cx="1230731" cy="813712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8392824" y="6134394"/>
              <a:ext cx="123073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5870" y="5320682"/>
              <a:ext cx="591544" cy="591542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7483548" y="5344741"/>
            <a:ext cx="1317286" cy="789653"/>
            <a:chOff x="7483548" y="5344741"/>
            <a:chExt cx="1317286" cy="789653"/>
          </a:xfrm>
        </p:grpSpPr>
        <p:cxnSp>
          <p:nvCxnSpPr>
            <p:cNvPr id="41" name="Straight Connector 40"/>
            <p:cNvCxnSpPr>
              <a:cxnSpLocks/>
            </p:cNvCxnSpPr>
            <p:nvPr/>
          </p:nvCxnSpPr>
          <p:spPr>
            <a:xfrm>
              <a:off x="7483548" y="6134394"/>
              <a:ext cx="131728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32057" y="5344741"/>
              <a:ext cx="738579" cy="552491"/>
            </a:xfrm>
            <a:prstGeom prst="rect">
              <a:avLst/>
            </a:prstGeom>
          </p:spPr>
        </p:pic>
      </p:grpSp>
      <p:cxnSp>
        <p:nvCxnSpPr>
          <p:cNvPr id="44" name="Straight Connector 43"/>
          <p:cNvCxnSpPr>
            <a:cxnSpLocks/>
          </p:cNvCxnSpPr>
          <p:nvPr/>
        </p:nvCxnSpPr>
        <p:spPr>
          <a:xfrm>
            <a:off x="3198225" y="6134394"/>
            <a:ext cx="11807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C4097CE-1500-C047-A4A4-BDDF4044C354}"/>
              </a:ext>
            </a:extLst>
          </p:cNvPr>
          <p:cNvSpPr/>
          <p:nvPr/>
        </p:nvSpPr>
        <p:spPr>
          <a:xfrm>
            <a:off x="0" y="917815"/>
            <a:ext cx="1230086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73010BA-8F1F-8B49-89DC-22D61B75E1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0923" y="268407"/>
            <a:ext cx="6146508" cy="432763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B5B2BCD-E782-1343-A7C3-257F1E1CBA0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371" t="27760" r="12816"/>
          <a:stretch/>
        </p:blipFill>
        <p:spPr>
          <a:xfrm>
            <a:off x="3206584" y="4962774"/>
            <a:ext cx="1161258" cy="110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28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443" y="6541694"/>
            <a:ext cx="1873496" cy="4179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872335" y="1748046"/>
            <a:ext cx="8651277" cy="5233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00"/>
              </a:lnSpc>
              <a:spcAft>
                <a:spcPts val="500"/>
              </a:spcAft>
            </a:pPr>
            <a:r>
              <a:rPr lang="es-ES_tradnl" sz="2200" cap="all" spc="50" dirty="0">
                <a:latin typeface="Calibri" charset="0"/>
                <a:ea typeface="Calibri" charset="0"/>
                <a:cs typeface="Calibri" charset="0"/>
              </a:rPr>
              <a:t>En esta guía </a:t>
            </a:r>
            <a:r>
              <a:rPr lang="es-ES_tradnl" sz="2200" cap="all" spc="50" dirty="0">
                <a:latin typeface="Calibri" charset="0"/>
                <a:cs typeface="Calibri" charset="0"/>
              </a:rPr>
              <a:t>ENCONTRARÁS información </a:t>
            </a:r>
            <a:br>
              <a:rPr lang="es-ES_tradnl" sz="2200" cap="all" spc="50" dirty="0">
                <a:latin typeface="Calibri" charset="0"/>
                <a:ea typeface="Calibri" charset="0"/>
                <a:cs typeface="Calibri" charset="0"/>
              </a:rPr>
            </a:br>
            <a:r>
              <a:rPr lang="es-ES_tradnl" sz="2200" cap="all" spc="50" dirty="0">
                <a:latin typeface="Calibri" charset="0"/>
                <a:ea typeface="Calibri" charset="0"/>
                <a:cs typeface="Calibri" charset="0"/>
              </a:rPr>
              <a:t>referente a CaixaForum LLEIDA</a:t>
            </a:r>
          </a:p>
        </p:txBody>
      </p:sp>
      <p:sp>
        <p:nvSpPr>
          <p:cNvPr id="9" name="Rectangle 8"/>
          <p:cNvSpPr/>
          <p:nvPr/>
        </p:nvSpPr>
        <p:spPr>
          <a:xfrm>
            <a:off x="872335" y="1022826"/>
            <a:ext cx="5007030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s-ES_tradnl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Información</a:t>
            </a:r>
            <a:r>
              <a:rPr lang="en-US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general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07905" y="1544155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FD31551-D1FA-804B-9957-66FBDFFB54B9}"/>
              </a:ext>
            </a:extLst>
          </p:cNvPr>
          <p:cNvSpPr/>
          <p:nvPr/>
        </p:nvSpPr>
        <p:spPr>
          <a:xfrm>
            <a:off x="295318" y="6750675"/>
            <a:ext cx="3947167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es-ES_tradnl" sz="10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Pictogramas extraídos de </a:t>
            </a:r>
            <a:r>
              <a:rPr lang="es-ES_tradnl" sz="1000" i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Flaticon</a:t>
            </a:r>
            <a:r>
              <a:rPr lang="es-ES_tradnl" sz="10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e inspirados en ARASAAC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92964" y="5198139"/>
            <a:ext cx="10093911" cy="1190534"/>
          </a:xfrm>
          <a:prstGeom prst="rect">
            <a:avLst/>
          </a:prstGeom>
          <a:solidFill>
            <a:srgbClr val="B4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5" name="Rectangle 44"/>
          <p:cNvSpPr/>
          <p:nvPr/>
        </p:nvSpPr>
        <p:spPr>
          <a:xfrm>
            <a:off x="292964" y="2408802"/>
            <a:ext cx="10093911" cy="26769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6405069" y="2713756"/>
            <a:ext cx="2765057" cy="18723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En </a:t>
            </a:r>
            <a:r>
              <a:rPr lang="es-ES_tradnl" sz="16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CaixaForum</a:t>
            </a:r>
            <a: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encontrarás diferentes </a:t>
            </a:r>
            <a:r>
              <a:rPr lang="es-ES_tradnl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espacios para visitar. Puedes visitar</a:t>
            </a:r>
            <a: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los todos o crear tu propio itinerario.</a:t>
            </a:r>
          </a:p>
          <a:p>
            <a:pPr>
              <a:lnSpc>
                <a:spcPts val="1800"/>
              </a:lnSpc>
            </a:pPr>
            <a: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Hay autobuses de línea que llevan </a:t>
            </a:r>
            <a:r>
              <a:rPr lang="es-ES_tradnl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a CaixaForum. </a:t>
            </a:r>
            <a:r>
              <a:rPr lang="es-ES_tradnl" sz="1600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CaixaForum</a:t>
            </a:r>
            <a:r>
              <a:rPr lang="es-ES_tradnl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 dispone de parquin cercano.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1494325" y="5362647"/>
            <a:ext cx="4648601" cy="6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00"/>
              </a:lnSpc>
            </a:pPr>
            <a:r>
              <a:rPr lang="es-ES_tradnl" sz="15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En la web </a:t>
            </a:r>
            <a:r>
              <a:rPr lang="es-ES_tradnl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de </a:t>
            </a:r>
            <a:r>
              <a:rPr lang="es-ES_tradnl" sz="1500" dirty="0" err="1">
                <a:solidFill>
                  <a:schemeClr val="bg1"/>
                </a:solidFill>
                <a:latin typeface="Calibri" charset="0"/>
                <a:cs typeface="Calibri" charset="0"/>
              </a:rPr>
              <a:t>CaixaForum</a:t>
            </a:r>
            <a:r>
              <a:rPr lang="es-ES_tradnl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 puedes encontrar toda la información del centro, sus </a:t>
            </a:r>
            <a:r>
              <a:rPr lang="es-ES_tradnl" sz="15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actividades y exposiciones: </a:t>
            </a:r>
            <a:r>
              <a:rPr lang="es-ES_tradnl" sz="15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CaixaForum.org</a:t>
            </a:r>
            <a:r>
              <a:rPr lang="es-ES_tradnl" sz="1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/Lleida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8231458" y="5362647"/>
            <a:ext cx="1877336" cy="8207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en-US" sz="1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Av. de </a:t>
            </a:r>
            <a:r>
              <a:rPr lang="en-US" sz="16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Blondel</a:t>
            </a:r>
            <a:r>
              <a:rPr lang="en-US" sz="1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, 3. 25002 Lleida</a:t>
            </a:r>
          </a:p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es-ES_tradnl" sz="16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973 270 788</a:t>
            </a:r>
          </a:p>
        </p:txBody>
      </p:sp>
      <p:cxnSp>
        <p:nvCxnSpPr>
          <p:cNvPr id="50" name="Straight Connector 49"/>
          <p:cNvCxnSpPr>
            <a:cxnSpLocks/>
          </p:cNvCxnSpPr>
          <p:nvPr/>
        </p:nvCxnSpPr>
        <p:spPr>
          <a:xfrm>
            <a:off x="1370809" y="2713756"/>
            <a:ext cx="0" cy="8802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/>
          </p:cNvCxnSpPr>
          <p:nvPr/>
        </p:nvCxnSpPr>
        <p:spPr>
          <a:xfrm>
            <a:off x="6273997" y="2713756"/>
            <a:ext cx="0" cy="8802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076892" y="5362647"/>
            <a:ext cx="0" cy="7696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1B5F1F9-97E1-254F-A950-8D6EE9B03800}"/>
              </a:ext>
            </a:extLst>
          </p:cNvPr>
          <p:cNvGrpSpPr/>
          <p:nvPr/>
        </p:nvGrpSpPr>
        <p:grpSpPr>
          <a:xfrm>
            <a:off x="1370809" y="3897766"/>
            <a:ext cx="4903188" cy="688297"/>
            <a:chOff x="1370809" y="3897766"/>
            <a:chExt cx="4903188" cy="919130"/>
          </a:xfrm>
        </p:grpSpPr>
        <p:cxnSp>
          <p:nvCxnSpPr>
            <p:cNvPr id="52" name="Straight Connector 51"/>
            <p:cNvCxnSpPr>
              <a:cxnSpLocks/>
            </p:cNvCxnSpPr>
            <p:nvPr/>
          </p:nvCxnSpPr>
          <p:spPr>
            <a:xfrm>
              <a:off x="6273997" y="3897766"/>
              <a:ext cx="0" cy="91913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58C1B6E-1451-2B49-8C0D-6FEC1C1EC3D0}"/>
                </a:ext>
              </a:extLst>
            </p:cNvPr>
            <p:cNvCxnSpPr>
              <a:cxnSpLocks/>
            </p:cNvCxnSpPr>
            <p:nvPr/>
          </p:nvCxnSpPr>
          <p:spPr>
            <a:xfrm>
              <a:off x="1370809" y="3904820"/>
              <a:ext cx="0" cy="880219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Straight Connector 60"/>
          <p:cNvCxnSpPr/>
          <p:nvPr/>
        </p:nvCxnSpPr>
        <p:spPr>
          <a:xfrm>
            <a:off x="1370809" y="5362647"/>
            <a:ext cx="0" cy="6540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1494327" y="2713756"/>
            <a:ext cx="2493058" cy="18723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es-ES_tradnl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El material de la guía está creado como anticipación para facilitar el seguimiento de tu visita.</a:t>
            </a:r>
          </a:p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es-ES_tradnl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Recomendamos revisar la guía antes de ir a </a:t>
            </a:r>
            <a:r>
              <a:rPr lang="es-ES_tradnl" sz="1600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CaixaForum</a:t>
            </a:r>
            <a:r>
              <a:rPr lang="es-ES_tradnl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 para preparar la visita.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8CF3E6E-6637-6448-95EA-EF3E53739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02" y="3959479"/>
            <a:ext cx="438692" cy="43869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D54E10F-230E-8246-B993-93A1E75EDD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2854" y="2674284"/>
            <a:ext cx="500300" cy="5003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AB076D7-F0BE-DA4B-BC86-A04093865C6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4059" y="3789040"/>
            <a:ext cx="498867" cy="49886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91497C8-B80E-E44B-A4AC-51CDF2CE8A9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816" y="2780238"/>
            <a:ext cx="484037" cy="48403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B91765E-6B50-5D4C-A316-FCDA2077F0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06" y="5362647"/>
            <a:ext cx="486588" cy="48658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DDB43CC-66F8-CC45-99C3-C490932E11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93" y="5362647"/>
            <a:ext cx="486588" cy="48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04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" sz="2200" cap="all" spc="50" dirty="0">
                <a:latin typeface="Calibri" charset="0"/>
                <a:ea typeface="Calibri" charset="0"/>
                <a:cs typeface="Calibri" charset="0"/>
              </a:rPr>
              <a:t>En las escaleras al espacio 3 está el baño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baño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0FBA23-6A1B-8F4F-AE99-DD0240748926}"/>
              </a:ext>
            </a:extLst>
          </p:cNvPr>
          <p:cNvGrpSpPr/>
          <p:nvPr/>
        </p:nvGrpSpPr>
        <p:grpSpPr>
          <a:xfrm>
            <a:off x="7376164" y="5297619"/>
            <a:ext cx="766353" cy="836775"/>
            <a:chOff x="8793154" y="5297619"/>
            <a:chExt cx="766353" cy="83677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18730" y="5297619"/>
              <a:ext cx="704857" cy="630527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8793154" y="6134394"/>
              <a:ext cx="76635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7B571C-A5C1-E94B-B1D8-5A521AEA9FB8}"/>
              </a:ext>
            </a:extLst>
          </p:cNvPr>
          <p:cNvGrpSpPr/>
          <p:nvPr/>
        </p:nvGrpSpPr>
        <p:grpSpPr>
          <a:xfrm>
            <a:off x="6216638" y="5314368"/>
            <a:ext cx="1081168" cy="820026"/>
            <a:chOff x="5132366" y="5314368"/>
            <a:chExt cx="1081168" cy="82002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361469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22" name="Group 21"/>
          <p:cNvGrpSpPr/>
          <p:nvPr/>
        </p:nvGrpSpPr>
        <p:grpSpPr>
          <a:xfrm flipH="1">
            <a:off x="3449188" y="5340207"/>
            <a:ext cx="1288800" cy="794187"/>
            <a:chOff x="5614288" y="5340207"/>
            <a:chExt cx="1291670" cy="79418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0016464-0653-E843-AD54-AABF75B4E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4400000">
              <a:off x="6541516" y="5470751"/>
              <a:ext cx="185369" cy="185369"/>
            </a:xfrm>
            <a:prstGeom prst="rect">
              <a:avLst/>
            </a:prstGeom>
          </p:spPr>
        </p:pic>
        <p:cxnSp>
          <p:nvCxnSpPr>
            <p:cNvPr id="26" name="Straight Connector 25"/>
            <p:cNvCxnSpPr>
              <a:cxnSpLocks/>
            </p:cNvCxnSpPr>
            <p:nvPr/>
          </p:nvCxnSpPr>
          <p:spPr>
            <a:xfrm>
              <a:off x="5614288" y="6134394"/>
              <a:ext cx="129167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/>
            <p:cNvPicPr>
              <a:picLocks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924161" y="5340207"/>
              <a:ext cx="741600" cy="552491"/>
            </a:xfrm>
            <a:prstGeom prst="rect">
              <a:avLst/>
            </a:prstGeom>
          </p:spPr>
        </p:pic>
      </p:grp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5186407" y="6134394"/>
            <a:ext cx="11807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AD54C6A4-E1B7-1A44-B8C8-1F40F1DB3072}"/>
              </a:ext>
            </a:extLst>
          </p:cNvPr>
          <p:cNvSpPr/>
          <p:nvPr/>
        </p:nvSpPr>
        <p:spPr>
          <a:xfrm>
            <a:off x="0" y="917815"/>
            <a:ext cx="1238250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870BF4C-943E-E242-A266-94C30AEEFD1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371" t="27760" r="22303"/>
          <a:stretch/>
        </p:blipFill>
        <p:spPr>
          <a:xfrm>
            <a:off x="5195542" y="4962774"/>
            <a:ext cx="967340" cy="11074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9B6CF38-2E09-A14A-9C54-578199BE0DD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636" y="268840"/>
            <a:ext cx="6139610" cy="432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63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" sz="2200" cap="all" spc="50" dirty="0">
                <a:latin typeface="Calibri" charset="0"/>
                <a:ea typeface="Calibri" charset="0"/>
                <a:cs typeface="Calibri" charset="0"/>
              </a:rPr>
              <a:t>En la planta 1 está el espacio 3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A7B571C-A5C1-E94B-B1D8-5A521AEA9FB8}"/>
              </a:ext>
            </a:extLst>
          </p:cNvPr>
          <p:cNvGrpSpPr/>
          <p:nvPr/>
        </p:nvGrpSpPr>
        <p:grpSpPr>
          <a:xfrm>
            <a:off x="5000524" y="5314368"/>
            <a:ext cx="1081168" cy="820026"/>
            <a:chOff x="5132366" y="5314368"/>
            <a:chExt cx="1081168" cy="820026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361469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6207003" y="6134394"/>
            <a:ext cx="11807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4003793" y="5269804"/>
            <a:ext cx="1116943" cy="864590"/>
            <a:chOff x="4003793" y="5269804"/>
            <a:chExt cx="1116943" cy="864590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2346" y="5269804"/>
              <a:ext cx="709200" cy="709200"/>
            </a:xfrm>
            <a:prstGeom prst="rect">
              <a:avLst/>
            </a:prstGeom>
          </p:spPr>
        </p:pic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438FC09-CDAD-2B42-B70A-C70F5F31A03B}"/>
                </a:ext>
              </a:extLst>
            </p:cNvPr>
            <p:cNvGrpSpPr/>
            <p:nvPr/>
          </p:nvGrpSpPr>
          <p:grpSpPr>
            <a:xfrm>
              <a:off x="4003793" y="5599451"/>
              <a:ext cx="1116943" cy="534943"/>
              <a:chOff x="2134639" y="5599451"/>
              <a:chExt cx="1116943" cy="534943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AB8E276-534A-3843-A392-14C9200596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7983" y="6134394"/>
                <a:ext cx="1083599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CBD920B8-086E-1041-8A9B-BCA74770547D}"/>
                  </a:ext>
                </a:extLst>
              </p:cNvPr>
              <p:cNvGrpSpPr/>
              <p:nvPr/>
            </p:nvGrpSpPr>
            <p:grpSpPr>
              <a:xfrm>
                <a:off x="2134639" y="5599451"/>
                <a:ext cx="947752" cy="185369"/>
                <a:chOff x="3555093" y="1474825"/>
                <a:chExt cx="704240" cy="137740"/>
              </a:xfrm>
            </p:grpSpPr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80C54609-C021-C341-9965-43360C5C65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55093" y="1474825"/>
                  <a:ext cx="137740" cy="137740"/>
                </a:xfrm>
                <a:prstGeom prst="rect">
                  <a:avLst/>
                </a:prstGeom>
              </p:spPr>
            </p:pic>
            <p:sp>
              <p:nvSpPr>
                <p:cNvPr id="53" name="Rounded Rectangle 52">
                  <a:extLst>
                    <a:ext uri="{FF2B5EF4-FFF2-40B4-BE49-F238E27FC236}">
                      <a16:creationId xmlns:a16="http://schemas.microsoft.com/office/drawing/2014/main" id="{1DCC6636-3C12-F54B-A0AE-AAAE2DB8C17A}"/>
                    </a:ext>
                  </a:extLst>
                </p:cNvPr>
                <p:cNvSpPr/>
                <p:nvPr/>
              </p:nvSpPr>
              <p:spPr>
                <a:xfrm>
                  <a:off x="3729228" y="1509901"/>
                  <a:ext cx="530105" cy="60437"/>
                </a:xfrm>
                <a:prstGeom prst="roundRect">
                  <a:avLst/>
                </a:prstGeom>
                <a:noFill/>
                <a:ln w="19050" cap="rnd">
                  <a:solidFill>
                    <a:srgbClr val="B448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</p:grpSp>
        </p:grpSp>
      </p:grpSp>
      <p:grpSp>
        <p:nvGrpSpPr>
          <p:cNvPr id="25" name="Group 24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6" name="Rectangle 25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Espacio 3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023F0D0D-506A-E947-B72E-92680C80F657}"/>
              </a:ext>
            </a:extLst>
          </p:cNvPr>
          <p:cNvSpPr/>
          <p:nvPr/>
        </p:nvSpPr>
        <p:spPr>
          <a:xfrm>
            <a:off x="0" y="917815"/>
            <a:ext cx="1200150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8" name="Imagen 3">
            <a:extLst>
              <a:ext uri="{FF2B5EF4-FFF2-40B4-BE49-F238E27FC236}">
                <a16:creationId xmlns:a16="http://schemas.microsoft.com/office/drawing/2014/main" id="{863BFC2C-2393-8D4B-BE9A-D97E23F377D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0804" y="268841"/>
            <a:ext cx="3052800" cy="432680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572556A-A02A-E146-89C1-AC12B174D59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573" r="12521"/>
          <a:stretch/>
        </p:blipFill>
        <p:spPr>
          <a:xfrm>
            <a:off x="7335060" y="268842"/>
            <a:ext cx="3053078" cy="43281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2A443CB-F495-9D44-969A-B646B3A41C8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371" t="27760" r="11861"/>
          <a:stretch/>
        </p:blipFill>
        <p:spPr>
          <a:xfrm>
            <a:off x="6218981" y="4962774"/>
            <a:ext cx="1180767" cy="110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40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15112" y="1750669"/>
            <a:ext cx="7485699" cy="4100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14707" y="240101"/>
            <a:ext cx="887216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PLANO / caixaforum lleida</a:t>
            </a:r>
            <a:endParaRPr lang="en-US" sz="20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0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ESPACIO NO ACCESIBLE AL PÚBLICO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97" name="Rectangle 96"/>
          <p:cNvSpPr/>
          <p:nvPr/>
        </p:nvSpPr>
        <p:spPr>
          <a:xfrm>
            <a:off x="6995988" y="3554897"/>
            <a:ext cx="935768" cy="39645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Acceso a sala de exposiciones y espacio 3</a:t>
            </a: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253201" y="4019379"/>
            <a:ext cx="240728" cy="240728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7001938" y="4516155"/>
            <a:ext cx="883245" cy="12965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Vestíbulo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793355" y="4789625"/>
            <a:ext cx="1092726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Servicio </a:t>
            </a:r>
            <a:b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de atención </a:t>
            </a:r>
            <a:b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al VISITANTE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70440" y="4785774"/>
            <a:ext cx="288304" cy="288304"/>
            <a:chOff x="6470440" y="4785774"/>
            <a:chExt cx="288304" cy="288304"/>
          </a:xfrm>
        </p:grpSpPr>
        <p:sp>
          <p:nvSpPr>
            <p:cNvPr id="36" name="Oval 35"/>
            <p:cNvSpPr/>
            <p:nvPr/>
          </p:nvSpPr>
          <p:spPr>
            <a:xfrm>
              <a:off x="6470440" y="4785774"/>
              <a:ext cx="288304" cy="288304"/>
            </a:xfrm>
            <a:prstGeom prst="ellipse">
              <a:avLst/>
            </a:prstGeom>
            <a:solidFill>
              <a:srgbClr val="B44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92D2431-F3EE-D141-BBDD-A28175EC9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4550" y="4834012"/>
              <a:ext cx="178636" cy="178636"/>
            </a:xfrm>
            <a:prstGeom prst="rect">
              <a:avLst/>
            </a:prstGeom>
          </p:spPr>
        </p:pic>
      </p:grpSp>
      <p:sp>
        <p:nvSpPr>
          <p:cNvPr id="40" name="Rectangle 39"/>
          <p:cNvSpPr/>
          <p:nvPr/>
        </p:nvSpPr>
        <p:spPr>
          <a:xfrm>
            <a:off x="7060160" y="6047695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Puerta de entrada </a:t>
            </a:r>
            <a:b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AV. DE BLONDEL</a:t>
            </a:r>
          </a:p>
        </p:txBody>
      </p:sp>
      <p:grpSp>
        <p:nvGrpSpPr>
          <p:cNvPr id="2" name="Group 1"/>
          <p:cNvGrpSpPr/>
          <p:nvPr/>
        </p:nvGrpSpPr>
        <p:grpSpPr>
          <a:xfrm rot="16200000">
            <a:off x="7357632" y="5716034"/>
            <a:ext cx="288304" cy="288304"/>
            <a:chOff x="7315703" y="6285717"/>
            <a:chExt cx="288304" cy="288304"/>
          </a:xfrm>
        </p:grpSpPr>
        <p:sp>
          <p:nvSpPr>
            <p:cNvPr id="41" name="Oval 40"/>
            <p:cNvSpPr/>
            <p:nvPr/>
          </p:nvSpPr>
          <p:spPr>
            <a:xfrm>
              <a:off x="7315703" y="6285717"/>
              <a:ext cx="288304" cy="288304"/>
            </a:xfrm>
            <a:prstGeom prst="ellipse">
              <a:avLst/>
            </a:prstGeom>
            <a:solidFill>
              <a:srgbClr val="B44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29CF6F6-BF41-3346-B9C3-79D4473A8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0441" y="6330455"/>
              <a:ext cx="198826" cy="198826"/>
            </a:xfrm>
            <a:prstGeom prst="rect">
              <a:avLst/>
            </a:prstGeom>
          </p:spPr>
        </p:pic>
      </p:grpSp>
      <p:sp>
        <p:nvSpPr>
          <p:cNvPr id="60" name="Rectangle 59"/>
          <p:cNvSpPr/>
          <p:nvPr/>
        </p:nvSpPr>
        <p:spPr>
          <a:xfrm>
            <a:off x="7133729" y="5232837"/>
            <a:ext cx="767747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Acceso a auditorio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085872" y="5443664"/>
            <a:ext cx="240728" cy="24072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677" y="5443664"/>
            <a:ext cx="240728" cy="240728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6625687" y="2895176"/>
            <a:ext cx="767747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Acceso a auditorio y espacio 4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6306150" y="2575594"/>
            <a:ext cx="288304" cy="288304"/>
            <a:chOff x="3017129" y="1937388"/>
            <a:chExt cx="238513" cy="238513"/>
          </a:xfrm>
        </p:grpSpPr>
        <p:sp>
          <p:nvSpPr>
            <p:cNvPr id="53" name="Oval 52"/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625687" y="2608668"/>
            <a:ext cx="240728" cy="240728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CEEF17F2-C072-8343-A364-FDCFFC1068A0}"/>
              </a:ext>
            </a:extLst>
          </p:cNvPr>
          <p:cNvGrpSpPr/>
          <p:nvPr/>
        </p:nvGrpSpPr>
        <p:grpSpPr>
          <a:xfrm rot="5400000">
            <a:off x="7357632" y="1835410"/>
            <a:ext cx="288304" cy="288304"/>
            <a:chOff x="7315703" y="6285717"/>
            <a:chExt cx="288304" cy="288304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48D3A5F-5106-D644-8CBD-ACC317F6F3BA}"/>
                </a:ext>
              </a:extLst>
            </p:cNvPr>
            <p:cNvSpPr/>
            <p:nvPr/>
          </p:nvSpPr>
          <p:spPr>
            <a:xfrm>
              <a:off x="7315703" y="6285717"/>
              <a:ext cx="288304" cy="288304"/>
            </a:xfrm>
            <a:prstGeom prst="ellipse">
              <a:avLst/>
            </a:prstGeom>
            <a:solidFill>
              <a:srgbClr val="B44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DF6D4B7-F13A-3748-A713-EA5DE8878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0441" y="6330455"/>
              <a:ext cx="198826" cy="198826"/>
            </a:xfrm>
            <a:prstGeom prst="rect">
              <a:avLst/>
            </a:prstGeom>
          </p:spPr>
        </p:pic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707D8897-A552-2946-8851-AE5E09AC0CC0}"/>
              </a:ext>
            </a:extLst>
          </p:cNvPr>
          <p:cNvSpPr/>
          <p:nvPr/>
        </p:nvSpPr>
        <p:spPr>
          <a:xfrm>
            <a:off x="7060160" y="1454757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Puerta de entrada</a:t>
            </a:r>
          </a:p>
          <a:p>
            <a:pPr algn="ctr">
              <a:lnSpc>
                <a:spcPts val="900"/>
              </a:lnSpc>
            </a:pP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AV. DE MADRID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56362C5-E21B-484C-B8E6-4B076712D15C}"/>
              </a:ext>
            </a:extLst>
          </p:cNvPr>
          <p:cNvGrpSpPr/>
          <p:nvPr/>
        </p:nvGrpSpPr>
        <p:grpSpPr>
          <a:xfrm>
            <a:off x="6794384" y="5475515"/>
            <a:ext cx="288304" cy="288304"/>
            <a:chOff x="3369529" y="2915261"/>
            <a:chExt cx="288304" cy="288304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C8120D4-0EBA-BF44-990E-F7303512B3B4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73" name="Picture 22">
              <a:extLst>
                <a:ext uri="{FF2B5EF4-FFF2-40B4-BE49-F238E27FC236}">
                  <a16:creationId xmlns:a16="http://schemas.microsoft.com/office/drawing/2014/main" id="{DAF0A131-1BA8-0447-BCC7-B97873869F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1399B83-8054-6844-9DEE-84EF859DE9C3}"/>
              </a:ext>
            </a:extLst>
          </p:cNvPr>
          <p:cNvGrpSpPr/>
          <p:nvPr/>
        </p:nvGrpSpPr>
        <p:grpSpPr>
          <a:xfrm>
            <a:off x="7953712" y="5475515"/>
            <a:ext cx="288304" cy="288304"/>
            <a:chOff x="3369529" y="2915261"/>
            <a:chExt cx="288304" cy="288304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60BD7B0C-0689-F340-8682-87C0EF67589E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10" name="Picture 22">
              <a:extLst>
                <a:ext uri="{FF2B5EF4-FFF2-40B4-BE49-F238E27FC236}">
                  <a16:creationId xmlns:a16="http://schemas.microsoft.com/office/drawing/2014/main" id="{B02BF0FF-4251-0049-93AC-70C405B93F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470C28E-F848-0A4E-8E5D-953EFAFBED27}"/>
              </a:ext>
            </a:extLst>
          </p:cNvPr>
          <p:cNvGrpSpPr/>
          <p:nvPr/>
        </p:nvGrpSpPr>
        <p:grpSpPr>
          <a:xfrm>
            <a:off x="6935898" y="3944682"/>
            <a:ext cx="288304" cy="288304"/>
            <a:chOff x="3369529" y="2915261"/>
            <a:chExt cx="288304" cy="288304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D08B239-28A0-454C-A7FB-D695F897808A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13" name="Picture 22">
              <a:extLst>
                <a:ext uri="{FF2B5EF4-FFF2-40B4-BE49-F238E27FC236}">
                  <a16:creationId xmlns:a16="http://schemas.microsoft.com/office/drawing/2014/main" id="{EA7B601A-950C-5D44-9C93-5AFA4A060D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ACC8C151-4FC3-6146-A031-1B8FD53FA6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3198" y="5970885"/>
            <a:ext cx="1682928" cy="806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pic>
        <p:nvPicPr>
          <p:cNvPr id="68" name="Imagen 2">
            <a:extLst>
              <a:ext uri="{FF2B5EF4-FFF2-40B4-BE49-F238E27FC236}">
                <a16:creationId xmlns:a16="http://schemas.microsoft.com/office/drawing/2014/main" id="{B4E5760F-6A7D-2541-AA71-70FD9900274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4855" y="1062938"/>
            <a:ext cx="1679302" cy="806072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994E6A51-AAB2-AC4E-B0F4-B4DDD2F2D20A}"/>
              </a:ext>
            </a:extLst>
          </p:cNvPr>
          <p:cNvSpPr/>
          <p:nvPr/>
        </p:nvSpPr>
        <p:spPr>
          <a:xfrm>
            <a:off x="7481213" y="2650018"/>
            <a:ext cx="594941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Zona relajada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8381647" y="3868299"/>
            <a:ext cx="546092" cy="1575364"/>
            <a:chOff x="5150111" y="958029"/>
            <a:chExt cx="546092" cy="1575364"/>
          </a:xfrm>
        </p:grpSpPr>
        <p:grpSp>
          <p:nvGrpSpPr>
            <p:cNvPr id="115" name="Group 114"/>
            <p:cNvGrpSpPr/>
            <p:nvPr/>
          </p:nvGrpSpPr>
          <p:grpSpPr>
            <a:xfrm>
              <a:off x="5407899" y="2245089"/>
              <a:ext cx="288304" cy="288304"/>
              <a:chOff x="2873411" y="2747639"/>
              <a:chExt cx="238513" cy="238513"/>
            </a:xfrm>
          </p:grpSpPr>
          <p:sp>
            <p:nvSpPr>
              <p:cNvPr id="126" name="Oval 125"/>
              <p:cNvSpPr/>
              <p:nvPr/>
            </p:nvSpPr>
            <p:spPr>
              <a:xfrm>
                <a:off x="2873411" y="2747639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127" name="Picture 126"/>
              <p:cNvPicPr>
                <a:picLocks noChangeAspect="1"/>
              </p:cNvPicPr>
              <p:nvPr/>
            </p:nvPicPr>
            <p:blipFill rotWithShape="1"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20982"/>
              <a:stretch/>
            </p:blipFill>
            <p:spPr>
              <a:xfrm>
                <a:off x="2900122" y="2765717"/>
                <a:ext cx="168587" cy="213352"/>
              </a:xfrm>
              <a:prstGeom prst="rect">
                <a:avLst/>
              </a:prstGeom>
            </p:spPr>
          </p:pic>
        </p:grpSp>
        <p:sp>
          <p:nvSpPr>
            <p:cNvPr id="116" name="Rounded Rectangle 115"/>
            <p:cNvSpPr/>
            <p:nvPr/>
          </p:nvSpPr>
          <p:spPr>
            <a:xfrm>
              <a:off x="5150111" y="1097565"/>
              <a:ext cx="288305" cy="59177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5150111" y="958029"/>
              <a:ext cx="288304" cy="288304"/>
              <a:chOff x="2660144" y="2168158"/>
              <a:chExt cx="238513" cy="238513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2660144" y="2168158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99163" y="2210474"/>
                <a:ext cx="172021" cy="153880"/>
              </a:xfrm>
              <a:prstGeom prst="rect">
                <a:avLst/>
              </a:prstGeom>
            </p:spPr>
          </p:pic>
        </p:grpSp>
        <p:grpSp>
          <p:nvGrpSpPr>
            <p:cNvPr id="118" name="Group 117"/>
            <p:cNvGrpSpPr/>
            <p:nvPr/>
          </p:nvGrpSpPr>
          <p:grpSpPr>
            <a:xfrm>
              <a:off x="5150111" y="1249773"/>
              <a:ext cx="288304" cy="288304"/>
              <a:chOff x="2392666" y="2168158"/>
              <a:chExt cx="238513" cy="238513"/>
            </a:xfrm>
          </p:grpSpPr>
          <p:sp>
            <p:nvSpPr>
              <p:cNvPr id="122" name="Oval 121"/>
              <p:cNvSpPr/>
              <p:nvPr/>
            </p:nvSpPr>
            <p:spPr>
              <a:xfrm>
                <a:off x="2392666" y="2168158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22477" y="2198101"/>
                <a:ext cx="175251" cy="166333"/>
              </a:xfrm>
              <a:prstGeom prst="rect">
                <a:avLst/>
              </a:prstGeom>
            </p:spPr>
          </p:pic>
        </p:grpSp>
        <p:grpSp>
          <p:nvGrpSpPr>
            <p:cNvPr id="119" name="Group 118"/>
            <p:cNvGrpSpPr/>
            <p:nvPr/>
          </p:nvGrpSpPr>
          <p:grpSpPr>
            <a:xfrm>
              <a:off x="5150111" y="1534393"/>
              <a:ext cx="288304" cy="288304"/>
              <a:chOff x="2392666" y="2441882"/>
              <a:chExt cx="238513" cy="238513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2392666" y="2441882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48674" y="2476703"/>
                <a:ext cx="149054" cy="149054"/>
              </a:xfrm>
              <a:prstGeom prst="rect">
                <a:avLst/>
              </a:prstGeom>
            </p:spPr>
          </p:pic>
        </p:grpSp>
      </p:grpSp>
      <p:cxnSp>
        <p:nvCxnSpPr>
          <p:cNvPr id="128" name="Straight Connector 127"/>
          <p:cNvCxnSpPr/>
          <p:nvPr/>
        </p:nvCxnSpPr>
        <p:spPr>
          <a:xfrm>
            <a:off x="674526" y="1553998"/>
            <a:ext cx="147358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629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angle 5"/>
          <p:cNvSpPr/>
          <p:nvPr/>
        </p:nvSpPr>
        <p:spPr>
          <a:xfrm>
            <a:off x="1514707" y="240101"/>
            <a:ext cx="887216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PLANO / caixaforum lleida</a:t>
            </a:r>
            <a:endParaRPr lang="en-US" sz="20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 –1</a:t>
            </a:r>
          </a:p>
        </p:txBody>
      </p:sp>
      <p:cxnSp>
        <p:nvCxnSpPr>
          <p:cNvPr id="72" name="Straight Connector 71"/>
          <p:cNvCxnSpPr>
            <a:cxnSpLocks/>
          </p:cNvCxnSpPr>
          <p:nvPr/>
        </p:nvCxnSpPr>
        <p:spPr>
          <a:xfrm>
            <a:off x="674526" y="1553998"/>
            <a:ext cx="17675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ESPACIO NO ACCESIBLE AL PÚBLICO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75" name="Picture 7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07" y="1732139"/>
            <a:ext cx="7486510" cy="4108424"/>
          </a:xfrm>
          <a:prstGeom prst="rect">
            <a:avLst/>
          </a:prstGeom>
        </p:spPr>
      </p:pic>
      <p:sp>
        <p:nvSpPr>
          <p:cNvPr id="97" name="Rectangle 96"/>
          <p:cNvSpPr/>
          <p:nvPr/>
        </p:nvSpPr>
        <p:spPr>
          <a:xfrm>
            <a:off x="7464501" y="3709953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Acceso a vestíbulo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1991F88B-A2C1-FC4A-B45A-681FC67D68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658" y="3821039"/>
            <a:ext cx="315220" cy="31522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1991F88B-A2C1-FC4A-B45A-681FC67D68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757" y="4659590"/>
            <a:ext cx="315220" cy="315220"/>
          </a:xfrm>
          <a:prstGeom prst="rect">
            <a:avLst/>
          </a:prstGeom>
        </p:spPr>
      </p:pic>
      <p:sp>
        <p:nvSpPr>
          <p:cNvPr id="108" name="Rectangle 107"/>
          <p:cNvSpPr/>
          <p:nvPr/>
        </p:nvSpPr>
        <p:spPr>
          <a:xfrm>
            <a:off x="7034744" y="5104723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Sala de exposiciones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1994201" y="4242263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n-US" sz="1000" b="1" cap="all" dirty="0">
                <a:latin typeface="Calibri Light" charset="0"/>
                <a:ea typeface="Calibri Light" charset="0"/>
                <a:cs typeface="Calibri Light" charset="0"/>
              </a:rPr>
              <a:t>Sala de </a:t>
            </a: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exposiciones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421E066-D815-4643-8A72-1283C08781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2140" y="4577679"/>
            <a:ext cx="240728" cy="24072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EE26A4A1-CAD6-EE4F-B10E-069C04E511AD}"/>
              </a:ext>
            </a:extLst>
          </p:cNvPr>
          <p:cNvGrpSpPr/>
          <p:nvPr/>
        </p:nvGrpSpPr>
        <p:grpSpPr>
          <a:xfrm>
            <a:off x="3941708" y="4547275"/>
            <a:ext cx="288304" cy="288304"/>
            <a:chOff x="3369529" y="2915261"/>
            <a:chExt cx="288304" cy="28830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8AE6BF1-B9AC-A743-B100-52745DBDA82A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9" name="Picture 22">
              <a:extLst>
                <a:ext uri="{FF2B5EF4-FFF2-40B4-BE49-F238E27FC236}">
                  <a16:creationId xmlns:a16="http://schemas.microsoft.com/office/drawing/2014/main" id="{588B319F-D0F0-D347-B6CB-90B095EC9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sp>
        <p:nvSpPr>
          <p:cNvPr id="37" name="Rectangle 36"/>
          <p:cNvSpPr/>
          <p:nvPr/>
        </p:nvSpPr>
        <p:spPr>
          <a:xfrm>
            <a:off x="6625687" y="2895176"/>
            <a:ext cx="767747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900"/>
              </a:lnSpc>
            </a:pP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Acceso a auditorio y espacio 4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625687" y="2608668"/>
            <a:ext cx="240728" cy="240728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6306150" y="2575594"/>
            <a:ext cx="288304" cy="288304"/>
            <a:chOff x="3017129" y="1937388"/>
            <a:chExt cx="238513" cy="238513"/>
          </a:xfrm>
        </p:grpSpPr>
        <p:sp>
          <p:nvSpPr>
            <p:cNvPr id="40" name="Oval 39"/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AF73A9A-1CCF-DE48-AF53-8BD3A95B2661}"/>
              </a:ext>
            </a:extLst>
          </p:cNvPr>
          <p:cNvSpPr/>
          <p:nvPr/>
        </p:nvSpPr>
        <p:spPr>
          <a:xfrm>
            <a:off x="3283838" y="4968371"/>
            <a:ext cx="70706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900"/>
              </a:lnSpc>
            </a:pP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Acceso a </a:t>
            </a:r>
            <a:b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espacio 3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B39C430-459B-494C-BEEB-D7B6E3F90F76}"/>
              </a:ext>
            </a:extLst>
          </p:cNvPr>
          <p:cNvGrpSpPr/>
          <p:nvPr/>
        </p:nvGrpSpPr>
        <p:grpSpPr>
          <a:xfrm>
            <a:off x="4073301" y="4937555"/>
            <a:ext cx="288304" cy="288304"/>
            <a:chOff x="3017129" y="1937388"/>
            <a:chExt cx="238513" cy="238513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BD3A4D4-A8FF-1842-8CED-2A10102226B9}"/>
                </a:ext>
              </a:extLst>
            </p:cNvPr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CB133846-5754-B543-A271-FE9DD3F63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941C9C52-BE29-C747-9994-4ECCF1B129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184046" y="3688818"/>
            <a:ext cx="240728" cy="240728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65D09F4B-A6DD-344F-8BEA-AB503B10D81A}"/>
              </a:ext>
            </a:extLst>
          </p:cNvPr>
          <p:cNvGrpSpPr/>
          <p:nvPr/>
        </p:nvGrpSpPr>
        <p:grpSpPr>
          <a:xfrm flipH="1">
            <a:off x="6834760" y="3640551"/>
            <a:ext cx="291600" cy="291600"/>
            <a:chOff x="3369529" y="2915261"/>
            <a:chExt cx="288304" cy="288304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C145F20-07A9-564C-AB8E-B4474A804802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3" name="Picture 22">
              <a:extLst>
                <a:ext uri="{FF2B5EF4-FFF2-40B4-BE49-F238E27FC236}">
                  <a16:creationId xmlns:a16="http://schemas.microsoft.com/office/drawing/2014/main" id="{41582291-E027-054E-894A-426B02260E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2604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225" y="1729310"/>
            <a:ext cx="7486992" cy="41402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31727" y="240101"/>
            <a:ext cx="465514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PLANO / </a:t>
            </a:r>
            <a:r>
              <a:rPr lang="es-ES" sz="20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caixaforum</a:t>
            </a: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es-ES" sz="20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lleida</a:t>
            </a:r>
            <a:endParaRPr lang="en-US" sz="20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1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674526" y="1553998"/>
            <a:ext cx="155341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ESPACIO NO ACCESIBLE AL PÚBLICO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300177" y="5104723"/>
            <a:ext cx="288304" cy="288304"/>
            <a:chOff x="3017129" y="1937388"/>
            <a:chExt cx="238513" cy="238513"/>
          </a:xfrm>
        </p:grpSpPr>
        <p:sp>
          <p:nvSpPr>
            <p:cNvPr id="81" name="Oval 80"/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sp>
        <p:nvSpPr>
          <p:cNvPr id="33" name="Rectangle 32"/>
          <p:cNvSpPr/>
          <p:nvPr/>
        </p:nvSpPr>
        <p:spPr>
          <a:xfrm>
            <a:off x="6965128" y="3282253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>
                <a:latin typeface="Calibri Light" charset="0"/>
                <a:ea typeface="Calibri Light" charset="0"/>
                <a:cs typeface="Calibri Light" charset="0"/>
              </a:rPr>
              <a:t>auditorio</a:t>
            </a:r>
            <a:endParaRPr lang="es-ES_tradnl" sz="1000" b="1" cap="all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358974" y="5322288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Vestíbulo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130765" y="5244312"/>
            <a:ext cx="767747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Acceso a anfiteatro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085872" y="5443664"/>
            <a:ext cx="240728" cy="24072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677" y="5443664"/>
            <a:ext cx="240728" cy="240728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2058809" y="4075947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espacio 3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951098" y="2550269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escenario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0C5568C-158A-D64C-8C6D-BFD17456254C}"/>
              </a:ext>
            </a:extLst>
          </p:cNvPr>
          <p:cNvGrpSpPr/>
          <p:nvPr/>
        </p:nvGrpSpPr>
        <p:grpSpPr>
          <a:xfrm>
            <a:off x="6787471" y="5473046"/>
            <a:ext cx="288304" cy="288304"/>
            <a:chOff x="3369529" y="2915261"/>
            <a:chExt cx="288304" cy="28830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3E51D2F-A385-1649-8D25-246BAABB149B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2" name="Picture 22">
              <a:extLst>
                <a:ext uri="{FF2B5EF4-FFF2-40B4-BE49-F238E27FC236}">
                  <a16:creationId xmlns:a16="http://schemas.microsoft.com/office/drawing/2014/main" id="{6C6E9B88-92BB-1A49-99BB-D66C33B9DF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F300005-94A5-C944-B370-9765CE1A27CA}"/>
              </a:ext>
            </a:extLst>
          </p:cNvPr>
          <p:cNvGrpSpPr/>
          <p:nvPr/>
        </p:nvGrpSpPr>
        <p:grpSpPr>
          <a:xfrm>
            <a:off x="7993419" y="5473046"/>
            <a:ext cx="288304" cy="288304"/>
            <a:chOff x="3369529" y="2915261"/>
            <a:chExt cx="288304" cy="288304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8FB2C01-F0FA-C545-AD50-603E212B4587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6" name="Picture 22">
              <a:extLst>
                <a:ext uri="{FF2B5EF4-FFF2-40B4-BE49-F238E27FC236}">
                  <a16:creationId xmlns:a16="http://schemas.microsoft.com/office/drawing/2014/main" id="{F4ED7CCC-8E7A-3B49-BD80-806D8FB592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6110EC4-9484-A044-A1EE-DD30E3478E3B}"/>
              </a:ext>
            </a:extLst>
          </p:cNvPr>
          <p:cNvGrpSpPr/>
          <p:nvPr/>
        </p:nvGrpSpPr>
        <p:grpSpPr>
          <a:xfrm>
            <a:off x="6102602" y="2707847"/>
            <a:ext cx="288304" cy="288304"/>
            <a:chOff x="3017129" y="1937388"/>
            <a:chExt cx="238513" cy="238513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D73BC9B-9877-754A-829F-BBA4428C669D}"/>
                </a:ext>
              </a:extLst>
            </p:cNvPr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ECF851F-494F-E047-A3F1-7BB9C04C8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1707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405" y="1750861"/>
            <a:ext cx="7488000" cy="41011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14707" y="240101"/>
            <a:ext cx="887216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PLANO / caixaforum lleida</a:t>
            </a:r>
            <a:endParaRPr lang="en-US" sz="20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2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674526" y="1553998"/>
            <a:ext cx="155341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ESPACIO NO ACCESIBLE AL PÚBLICO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7E1B7CC-13E0-5A42-B9A8-6C42CBAA65E6}"/>
              </a:ext>
            </a:extLst>
          </p:cNvPr>
          <p:cNvSpPr/>
          <p:nvPr/>
        </p:nvSpPr>
        <p:spPr>
          <a:xfrm>
            <a:off x="7074576" y="5164162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Anfiteatro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AF453BE-2F2A-014C-A982-F138DDB51EF1}"/>
              </a:ext>
            </a:extLst>
          </p:cNvPr>
          <p:cNvGrpSpPr/>
          <p:nvPr/>
        </p:nvGrpSpPr>
        <p:grpSpPr>
          <a:xfrm>
            <a:off x="6086562" y="4290053"/>
            <a:ext cx="288304" cy="288304"/>
            <a:chOff x="3369529" y="2915261"/>
            <a:chExt cx="288304" cy="28830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4AF5AA6-27EB-FA4C-9C5F-A64DBC8A7877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8" name="Picture 22">
              <a:extLst>
                <a:ext uri="{FF2B5EF4-FFF2-40B4-BE49-F238E27FC236}">
                  <a16:creationId xmlns:a16="http://schemas.microsoft.com/office/drawing/2014/main" id="{788B85A3-5F37-524A-B7B9-D5FD53B82D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C25BEA0-940B-7748-B6B1-AF5EBADE37C9}"/>
              </a:ext>
            </a:extLst>
          </p:cNvPr>
          <p:cNvGrpSpPr/>
          <p:nvPr/>
        </p:nvGrpSpPr>
        <p:grpSpPr>
          <a:xfrm>
            <a:off x="8635209" y="4290053"/>
            <a:ext cx="288304" cy="288304"/>
            <a:chOff x="3369529" y="2915261"/>
            <a:chExt cx="288304" cy="28830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87A36E8-DC73-AB47-ABA6-710806A80AB9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42" name="Picture 22">
              <a:extLst>
                <a:ext uri="{FF2B5EF4-FFF2-40B4-BE49-F238E27FC236}">
                  <a16:creationId xmlns:a16="http://schemas.microsoft.com/office/drawing/2014/main" id="{2710DBF6-F2E2-404D-8104-3DAE7EE50B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D75C7D22-4883-F441-A675-F6412A67E2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10672" y="4015737"/>
            <a:ext cx="240728" cy="24072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7303298-377F-4B4B-B908-20EA299AA9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648665" y="4026623"/>
            <a:ext cx="240728" cy="24072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050BD62-A639-E148-8685-F90FDE4DFA89}"/>
              </a:ext>
            </a:extLst>
          </p:cNvPr>
          <p:cNvGrpSpPr/>
          <p:nvPr/>
        </p:nvGrpSpPr>
        <p:grpSpPr>
          <a:xfrm>
            <a:off x="6102602" y="2707847"/>
            <a:ext cx="288304" cy="288304"/>
            <a:chOff x="3017129" y="1937388"/>
            <a:chExt cx="238513" cy="238513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706680C-0046-5942-A11D-525561415730}"/>
                </a:ext>
              </a:extLst>
            </p:cNvPr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CC9AFBE-CB31-244C-8CDD-05DEAA48C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3904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08" y="1750669"/>
            <a:ext cx="7486508" cy="4100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14707" y="240101"/>
            <a:ext cx="887216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PLANO / caixaforum lleida</a:t>
            </a:r>
            <a:endParaRPr lang="en-US" sz="20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5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674526" y="1553998"/>
            <a:ext cx="155341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ESPACIO NO ACCESIBLE AL PÚBLICO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38136" y="3017793"/>
            <a:ext cx="240728" cy="2407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7E1B7CC-13E0-5A42-B9A8-6C42CBAA65E6}"/>
              </a:ext>
            </a:extLst>
          </p:cNvPr>
          <p:cNvSpPr/>
          <p:nvPr/>
        </p:nvSpPr>
        <p:spPr>
          <a:xfrm>
            <a:off x="7074576" y="5164162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espacio 4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94725CE-52D8-C240-9B43-B0F8953BD03E}"/>
              </a:ext>
            </a:extLst>
          </p:cNvPr>
          <p:cNvGrpSpPr/>
          <p:nvPr/>
        </p:nvGrpSpPr>
        <p:grpSpPr>
          <a:xfrm>
            <a:off x="6102602" y="2707847"/>
            <a:ext cx="288304" cy="288304"/>
            <a:chOff x="3017129" y="1937388"/>
            <a:chExt cx="238513" cy="23851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65A630F-532D-7C46-8574-A811C79BFB64}"/>
                </a:ext>
              </a:extLst>
            </p:cNvPr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C813EAF-8878-AB4C-9AC1-E686B9F19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0412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210286" y="5860563"/>
            <a:ext cx="1205021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r>
              <a:rPr lang="es-ES" sz="1500" spc="50" dirty="0">
                <a:latin typeface="Calibri" charset="0"/>
                <a:ea typeface="Calibri" charset="0"/>
                <a:cs typeface="Calibri" charset="0"/>
              </a:rPr>
              <a:t>Colabora: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37715A-D6ED-844A-8CA0-94D15A7D1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856" y="2997437"/>
            <a:ext cx="5846580" cy="11463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2947AC-9D75-A343-BB07-686CCFC8A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992" y="6440946"/>
            <a:ext cx="1616635" cy="7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84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774" y="2454163"/>
            <a:ext cx="2582231" cy="19774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100"/>
              </a:lnSpc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ESTA GUÍA SIRVE PARA </a:t>
            </a: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SABER CÓMO ACCEDER A CAIXAFORUM LLEIDA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QUIZÁ LA TENGAS </a:t>
            </a:r>
            <a:b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QUE USAR CON AYUDA DE UNA PERSONA DE APOYO.</a:t>
            </a:r>
          </a:p>
        </p:txBody>
      </p:sp>
      <p:sp>
        <p:nvSpPr>
          <p:cNvPr id="4" name="Rectangle 3"/>
          <p:cNvSpPr/>
          <p:nvPr/>
        </p:nvSpPr>
        <p:spPr>
          <a:xfrm>
            <a:off x="3987246" y="2454163"/>
            <a:ext cx="2582231" cy="19774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100"/>
              </a:lnSpc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ESTA GUÍA ESTÁ EN </a:t>
            </a: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FORMATO EDITABLE PARA QUE LA ADAPTES A TUS NECESIDADES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PUEDES CAMBIARLA, REDUCIRLA O AMPLIARLA. </a:t>
            </a:r>
          </a:p>
        </p:txBody>
      </p:sp>
      <p:sp>
        <p:nvSpPr>
          <p:cNvPr id="6" name="Rectangle 5"/>
          <p:cNvSpPr/>
          <p:nvPr/>
        </p:nvSpPr>
        <p:spPr>
          <a:xfrm>
            <a:off x="729140" y="1521368"/>
            <a:ext cx="7534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B44800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0612" y="1521368"/>
            <a:ext cx="7534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B44800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</a:p>
        </p:txBody>
      </p:sp>
      <p:cxnSp>
        <p:nvCxnSpPr>
          <p:cNvPr id="9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843376" y="2275968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843376" y="4646306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4083726" y="2275968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4083726" y="4646306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443" y="6541694"/>
            <a:ext cx="1873496" cy="41796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192085" y="2454163"/>
            <a:ext cx="2743954" cy="19774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100"/>
              </a:lnSpc>
            </a:pPr>
            <a:r>
              <a: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PUEDES LLEVAR LA GUÍA EN LA PANTALLA DEL MÓVIL O TABLETA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</a:p>
          <a:p>
            <a:pPr>
              <a:lnSpc>
                <a:spcPts val="2100"/>
              </a:lnSpc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TAMBIÉN PUEDES IMPRIMIR TODA LA GUÍA O SOLO UNA PARTE Y LLEVARLA CONTIGO.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192085" y="1521368"/>
            <a:ext cx="7534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B44800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</a:p>
        </p:txBody>
      </p:sp>
      <p:cxnSp>
        <p:nvCxnSpPr>
          <p:cNvPr id="25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7297443" y="2275968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7297443" y="4646306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F50401D-4518-BB40-BDE4-A44F4C0CC0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727" y="4860986"/>
            <a:ext cx="657686" cy="6576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3D7ED5C-2EA3-7842-8D7A-B76B57EFC2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90" y="4824977"/>
            <a:ext cx="705281" cy="7052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5004930-A5D8-FC43-8168-3978E891F0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443" y="4860986"/>
            <a:ext cx="736899" cy="73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85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9550" y="6242400"/>
            <a:ext cx="10177326" cy="367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2200" cap="all" spc="-20" dirty="0">
                <a:latin typeface="Calibri" charset="0"/>
                <a:ea typeface="Calibri" charset="0"/>
                <a:cs typeface="Calibri" charset="0"/>
              </a:rPr>
              <a:t>CAIXAFORUM LLEIDA TIENE UNA ENTRADA A PIE de Calle POR LA AVENIDA DE BLONDEL 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1" name="Rectangle 20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n-U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ENTRADA A CAIXAFORUM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86D26A9-5FCD-FA4B-8039-A1F01AAB82EA}"/>
              </a:ext>
            </a:extLst>
          </p:cNvPr>
          <p:cNvGrpSpPr/>
          <p:nvPr/>
        </p:nvGrpSpPr>
        <p:grpSpPr>
          <a:xfrm>
            <a:off x="4103066" y="5219999"/>
            <a:ext cx="1051864" cy="914395"/>
            <a:chOff x="3468959" y="5219999"/>
            <a:chExt cx="1051864" cy="914395"/>
          </a:xfrm>
        </p:grpSpPr>
        <p:cxnSp>
          <p:nvCxnSpPr>
            <p:cNvPr id="20" name="Straight Connector 19"/>
            <p:cNvCxnSpPr>
              <a:cxnSpLocks/>
            </p:cNvCxnSpPr>
            <p:nvPr/>
          </p:nvCxnSpPr>
          <p:spPr>
            <a:xfrm>
              <a:off x="3468959" y="6134394"/>
              <a:ext cx="105186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3726868" y="5219999"/>
              <a:ext cx="536046" cy="783541"/>
              <a:chOff x="1030919" y="1253110"/>
              <a:chExt cx="421316" cy="61584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30919" y="1253110"/>
                <a:ext cx="421316" cy="421316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1142000" y="1669797"/>
                <a:ext cx="199154" cy="199154"/>
              </a:xfrm>
              <a:prstGeom prst="rect">
                <a:avLst/>
              </a:prstGeom>
            </p:spPr>
          </p:pic>
        </p:grpSp>
      </p:grp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7813618" y="6134394"/>
            <a:ext cx="242794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4E5E9912-0C54-B846-9CEA-2F2C80EBD8CE}"/>
              </a:ext>
            </a:extLst>
          </p:cNvPr>
          <p:cNvGrpSpPr/>
          <p:nvPr/>
        </p:nvGrpSpPr>
        <p:grpSpPr>
          <a:xfrm>
            <a:off x="5455704" y="5153484"/>
            <a:ext cx="1436586" cy="980910"/>
            <a:chOff x="5209853" y="5153484"/>
            <a:chExt cx="1436586" cy="980910"/>
          </a:xfrm>
        </p:grpSpPr>
        <p:grpSp>
          <p:nvGrpSpPr>
            <p:cNvPr id="33" name="object 16">
              <a:extLst>
                <a:ext uri="{FF2B5EF4-FFF2-40B4-BE49-F238E27FC236}">
                  <a16:creationId xmlns:a16="http://schemas.microsoft.com/office/drawing/2014/main" id="{B7F9D504-B22D-594B-A6E0-9BBAC35868F1}"/>
                </a:ext>
              </a:extLst>
            </p:cNvPr>
            <p:cNvGrpSpPr/>
            <p:nvPr/>
          </p:nvGrpSpPr>
          <p:grpSpPr>
            <a:xfrm>
              <a:off x="5522115" y="5153484"/>
              <a:ext cx="851252" cy="788897"/>
              <a:chOff x="6726663" y="4670819"/>
              <a:chExt cx="771525" cy="715010"/>
            </a:xfrm>
          </p:grpSpPr>
          <p:pic>
            <p:nvPicPr>
              <p:cNvPr id="34" name="object 17">
                <a:extLst>
                  <a:ext uri="{FF2B5EF4-FFF2-40B4-BE49-F238E27FC236}">
                    <a16:creationId xmlns:a16="http://schemas.microsoft.com/office/drawing/2014/main" id="{ADF6A48E-551D-9E42-86EA-6DC1E5B9B2AD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726663" y="4670819"/>
                <a:ext cx="771471" cy="714672"/>
              </a:xfrm>
              <a:prstGeom prst="rect">
                <a:avLst/>
              </a:prstGeom>
            </p:spPr>
          </p:pic>
          <p:pic>
            <p:nvPicPr>
              <p:cNvPr id="35" name="object 18">
                <a:extLst>
                  <a:ext uri="{FF2B5EF4-FFF2-40B4-BE49-F238E27FC236}">
                    <a16:creationId xmlns:a16="http://schemas.microsoft.com/office/drawing/2014/main" id="{9D383B99-DD6D-284F-AE53-1B77FF95D0B6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998045" y="4861384"/>
                <a:ext cx="228709" cy="228685"/>
              </a:xfrm>
              <a:prstGeom prst="rect">
                <a:avLst/>
              </a:prstGeom>
            </p:spPr>
          </p:pic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D416A16-A5DD-5348-905B-44FF03FE6078}"/>
                </a:ext>
              </a:extLst>
            </p:cNvPr>
            <p:cNvCxnSpPr>
              <a:cxnSpLocks/>
            </p:cNvCxnSpPr>
            <p:nvPr/>
          </p:nvCxnSpPr>
          <p:spPr>
            <a:xfrm>
              <a:off x="5209853" y="6134394"/>
              <a:ext cx="143658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1DFD7E55-BE50-E843-AE10-7C195F0573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80" y="268841"/>
            <a:ext cx="6139993" cy="434125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217E1A4F-6962-6A4B-9E31-DAAE74F0919F}"/>
              </a:ext>
            </a:extLst>
          </p:cNvPr>
          <p:cNvGrpSpPr/>
          <p:nvPr/>
        </p:nvGrpSpPr>
        <p:grpSpPr>
          <a:xfrm>
            <a:off x="2781400" y="5457362"/>
            <a:ext cx="675018" cy="677032"/>
            <a:chOff x="3627879" y="5457362"/>
            <a:chExt cx="675018" cy="677032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21931D6-52BD-3448-9EDA-0809CC977E1B}"/>
                </a:ext>
              </a:extLst>
            </p:cNvPr>
            <p:cNvCxnSpPr>
              <a:cxnSpLocks/>
            </p:cNvCxnSpPr>
            <p:nvPr/>
          </p:nvCxnSpPr>
          <p:spPr>
            <a:xfrm>
              <a:off x="3634286" y="6134394"/>
              <a:ext cx="63515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742C2BB-2E77-244F-BE8C-ADD5F3CCB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3627879" y="5457362"/>
              <a:ext cx="675018" cy="536043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39EAA35-BB5D-AA4C-802C-2E222D2AA9B1}"/>
              </a:ext>
            </a:extLst>
          </p:cNvPr>
          <p:cNvGrpSpPr/>
          <p:nvPr/>
        </p:nvGrpSpPr>
        <p:grpSpPr>
          <a:xfrm>
            <a:off x="389405" y="4968399"/>
            <a:ext cx="2313931" cy="1165995"/>
            <a:chOff x="8050498" y="4968399"/>
            <a:chExt cx="2313931" cy="1165995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0BBCD10-AC04-EC49-AEBF-32780EBCB70B}"/>
                </a:ext>
              </a:extLst>
            </p:cNvPr>
            <p:cNvCxnSpPr>
              <a:cxnSpLocks/>
            </p:cNvCxnSpPr>
            <p:nvPr/>
          </p:nvCxnSpPr>
          <p:spPr>
            <a:xfrm>
              <a:off x="8050498" y="6134394"/>
              <a:ext cx="231393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B9D9AE3-829D-1A4F-BC13-F7B306ED78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37" r="2159"/>
            <a:stretch/>
          </p:blipFill>
          <p:spPr>
            <a:xfrm>
              <a:off x="8050498" y="4968399"/>
              <a:ext cx="2313931" cy="11088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</p:pic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8C85C348-4AC6-F345-B2CB-7A80ED0D87C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62" b="-2"/>
          <a:stretch/>
        </p:blipFill>
        <p:spPr>
          <a:xfrm>
            <a:off x="7820321" y="4968714"/>
            <a:ext cx="2415181" cy="110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2200" cap="all" spc="-20" dirty="0">
                <a:latin typeface="Calibri" charset="0"/>
                <a:ea typeface="Calibri" charset="0"/>
                <a:cs typeface="Calibri" charset="0"/>
              </a:rPr>
              <a:t>CAIXAFORUM LLEIDA TIENE UNA ENTRADA A PIE DE CALLE POR LA AVENIDA de MADRID 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1" name="Rectangle 20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n-U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ENTRADA A CAIXAFORUM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86D26A9-5FCD-FA4B-8039-A1F01AAB82EA}"/>
              </a:ext>
            </a:extLst>
          </p:cNvPr>
          <p:cNvGrpSpPr/>
          <p:nvPr/>
        </p:nvGrpSpPr>
        <p:grpSpPr>
          <a:xfrm>
            <a:off x="4144488" y="5219999"/>
            <a:ext cx="1039811" cy="914395"/>
            <a:chOff x="3515025" y="5219999"/>
            <a:chExt cx="1039811" cy="914395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515025" y="6134394"/>
              <a:ext cx="103981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3773562" y="5219999"/>
              <a:ext cx="536046" cy="783541"/>
              <a:chOff x="1067619" y="1253110"/>
              <a:chExt cx="421316" cy="61584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7619" y="1253110"/>
                <a:ext cx="421316" cy="421316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1178700" y="1669797"/>
                <a:ext cx="199154" cy="199154"/>
              </a:xfrm>
              <a:prstGeom prst="rect">
                <a:avLst/>
              </a:prstGeom>
            </p:spPr>
          </p:pic>
        </p:grpSp>
      </p:grpSp>
      <p:pic>
        <p:nvPicPr>
          <p:cNvPr id="17" name="Imagen 2">
            <a:extLst>
              <a:ext uri="{FF2B5EF4-FFF2-40B4-BE49-F238E27FC236}">
                <a16:creationId xmlns:a16="http://schemas.microsoft.com/office/drawing/2014/main" id="{FBEE48C7-5A06-6547-A489-C503EAE4CB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0923" y="268841"/>
            <a:ext cx="6145949" cy="4313893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7861465" y="6134394"/>
            <a:ext cx="238364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n 2">
            <a:extLst>
              <a:ext uri="{FF2B5EF4-FFF2-40B4-BE49-F238E27FC236}">
                <a16:creationId xmlns:a16="http://schemas.microsoft.com/office/drawing/2014/main" id="{FBEE48C7-5A06-6547-A489-C503EAE4CB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75" t="11203" r="12562" b="4634"/>
          <a:stretch/>
        </p:blipFill>
        <p:spPr>
          <a:xfrm>
            <a:off x="7861465" y="4969357"/>
            <a:ext cx="2383642" cy="1104242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480C8C50-26EC-DC49-9E91-BF0B27FB4EAB}"/>
              </a:ext>
            </a:extLst>
          </p:cNvPr>
          <p:cNvGrpSpPr/>
          <p:nvPr/>
        </p:nvGrpSpPr>
        <p:grpSpPr>
          <a:xfrm>
            <a:off x="5503222" y="5153484"/>
            <a:ext cx="1423358" cy="980910"/>
            <a:chOff x="5244143" y="5153484"/>
            <a:chExt cx="1423358" cy="980910"/>
          </a:xfrm>
        </p:grpSpPr>
        <p:grpSp>
          <p:nvGrpSpPr>
            <p:cNvPr id="42" name="object 16">
              <a:extLst>
                <a:ext uri="{FF2B5EF4-FFF2-40B4-BE49-F238E27FC236}">
                  <a16:creationId xmlns:a16="http://schemas.microsoft.com/office/drawing/2014/main" id="{D811BF64-6E3E-BB49-B42B-E9F1DFED128C}"/>
                </a:ext>
              </a:extLst>
            </p:cNvPr>
            <p:cNvGrpSpPr/>
            <p:nvPr/>
          </p:nvGrpSpPr>
          <p:grpSpPr>
            <a:xfrm>
              <a:off x="5522115" y="5153484"/>
              <a:ext cx="851252" cy="788897"/>
              <a:chOff x="6726663" y="4670819"/>
              <a:chExt cx="771525" cy="715010"/>
            </a:xfrm>
          </p:grpSpPr>
          <p:pic>
            <p:nvPicPr>
              <p:cNvPr id="44" name="object 17">
                <a:extLst>
                  <a:ext uri="{FF2B5EF4-FFF2-40B4-BE49-F238E27FC236}">
                    <a16:creationId xmlns:a16="http://schemas.microsoft.com/office/drawing/2014/main" id="{D79BEAC5-9713-2644-B137-3A899CFD9966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726663" y="4670819"/>
                <a:ext cx="771471" cy="714672"/>
              </a:xfrm>
              <a:prstGeom prst="rect">
                <a:avLst/>
              </a:prstGeom>
            </p:spPr>
          </p:pic>
          <p:pic>
            <p:nvPicPr>
              <p:cNvPr id="45" name="object 18">
                <a:extLst>
                  <a:ext uri="{FF2B5EF4-FFF2-40B4-BE49-F238E27FC236}">
                    <a16:creationId xmlns:a16="http://schemas.microsoft.com/office/drawing/2014/main" id="{863CDF2A-93DA-9546-A68F-86E7217EC61C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998045" y="4861384"/>
                <a:ext cx="228709" cy="228685"/>
              </a:xfrm>
              <a:prstGeom prst="rect">
                <a:avLst/>
              </a:prstGeom>
            </p:spPr>
          </p:pic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646C972-78D3-534B-B181-A913207ED6F2}"/>
                </a:ext>
              </a:extLst>
            </p:cNvPr>
            <p:cNvCxnSpPr>
              <a:cxnSpLocks/>
            </p:cNvCxnSpPr>
            <p:nvPr/>
          </p:nvCxnSpPr>
          <p:spPr>
            <a:xfrm>
              <a:off x="5244143" y="6134394"/>
              <a:ext cx="142335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33AB458-A388-D140-8925-0C7A72115D2F}"/>
              </a:ext>
            </a:extLst>
          </p:cNvPr>
          <p:cNvGrpSpPr/>
          <p:nvPr/>
        </p:nvGrpSpPr>
        <p:grpSpPr>
          <a:xfrm>
            <a:off x="478613" y="4968399"/>
            <a:ext cx="2313931" cy="1165995"/>
            <a:chOff x="8050498" y="4968399"/>
            <a:chExt cx="2313931" cy="1165995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A4BEA04-9756-E64D-9E7B-10A60DC54E92}"/>
                </a:ext>
              </a:extLst>
            </p:cNvPr>
            <p:cNvCxnSpPr>
              <a:cxnSpLocks/>
            </p:cNvCxnSpPr>
            <p:nvPr/>
          </p:nvCxnSpPr>
          <p:spPr>
            <a:xfrm>
              <a:off x="8050498" y="6134394"/>
              <a:ext cx="231393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E12BE3B-D5CA-F544-998E-1B35B6477A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37" r="2159"/>
            <a:stretch/>
          </p:blipFill>
          <p:spPr>
            <a:xfrm>
              <a:off x="8050498" y="4968399"/>
              <a:ext cx="2313931" cy="11088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DAE61A9-9793-6047-ABF9-972308A6BD6D}"/>
              </a:ext>
            </a:extLst>
          </p:cNvPr>
          <p:cNvGrpSpPr/>
          <p:nvPr/>
        </p:nvGrpSpPr>
        <p:grpSpPr>
          <a:xfrm>
            <a:off x="2859457" y="5457362"/>
            <a:ext cx="675018" cy="677032"/>
            <a:chOff x="3627879" y="5457362"/>
            <a:chExt cx="675018" cy="677032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7ABFD4C-85BA-A74F-9B80-15CF8E5520D6}"/>
                </a:ext>
              </a:extLst>
            </p:cNvPr>
            <p:cNvCxnSpPr>
              <a:cxnSpLocks/>
            </p:cNvCxnSpPr>
            <p:nvPr/>
          </p:nvCxnSpPr>
          <p:spPr>
            <a:xfrm>
              <a:off x="3634286" y="6134394"/>
              <a:ext cx="63515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B3AB5757-FD24-0849-B061-F0E24169C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3627879" y="5457362"/>
              <a:ext cx="675018" cy="5360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5578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_tradnl" sz="2200" cap="all" spc="-50" dirty="0">
                <a:latin typeface="Calibri" charset="0"/>
                <a:ea typeface="Calibri" charset="0"/>
                <a:cs typeface="Calibri" charset="0"/>
              </a:rPr>
              <a:t>EN LA ENTRADA DE LA avenida DE BLONDEL ESTÁ el servicio de atención al VISITANTE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Servicio </a:t>
              </a:r>
              <a:b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de atención al VISITANTE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A7B571C-A5C1-E94B-B1D8-5A521AEA9FB8}"/>
              </a:ext>
            </a:extLst>
          </p:cNvPr>
          <p:cNvGrpSpPr/>
          <p:nvPr/>
        </p:nvGrpSpPr>
        <p:grpSpPr>
          <a:xfrm>
            <a:off x="5308916" y="5314368"/>
            <a:ext cx="1081168" cy="820026"/>
            <a:chOff x="5132366" y="5314368"/>
            <a:chExt cx="1081168" cy="820026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216506" y="6134394"/>
              <a:ext cx="54300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453217C-3DEB-1A48-911F-C4B816197105}"/>
              </a:ext>
            </a:extLst>
          </p:cNvPr>
          <p:cNvGrpSpPr/>
          <p:nvPr/>
        </p:nvGrpSpPr>
        <p:grpSpPr>
          <a:xfrm>
            <a:off x="6290051" y="5287846"/>
            <a:ext cx="3891012" cy="846548"/>
            <a:chOff x="6290051" y="5287846"/>
            <a:chExt cx="3891012" cy="846548"/>
          </a:xfrm>
        </p:grpSpPr>
        <p:cxnSp>
          <p:nvCxnSpPr>
            <p:cNvPr id="43" name="Straight Connector 42"/>
            <p:cNvCxnSpPr>
              <a:cxnSpLocks/>
            </p:cNvCxnSpPr>
            <p:nvPr/>
          </p:nvCxnSpPr>
          <p:spPr>
            <a:xfrm>
              <a:off x="6290051" y="6134394"/>
              <a:ext cx="389101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7918639" y="5287846"/>
              <a:ext cx="633837" cy="719328"/>
              <a:chOff x="3237519" y="5291021"/>
              <a:chExt cx="620873" cy="704615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7519" y="5291021"/>
                <a:ext cx="620873" cy="620873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8775"/>
              <a:stretch/>
            </p:blipFill>
            <p:spPr>
              <a:xfrm rot="19800000">
                <a:off x="3399825" y="5784625"/>
                <a:ext cx="296260" cy="211011"/>
              </a:xfrm>
              <a:prstGeom prst="rect">
                <a:avLst/>
              </a:prstGeom>
            </p:spPr>
          </p:pic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86D26A9-5FCD-FA4B-8039-A1F01AAB82EA}"/>
              </a:ext>
            </a:extLst>
          </p:cNvPr>
          <p:cNvGrpSpPr/>
          <p:nvPr/>
        </p:nvGrpSpPr>
        <p:grpSpPr>
          <a:xfrm>
            <a:off x="1122602" y="5219999"/>
            <a:ext cx="1025869" cy="914395"/>
            <a:chOff x="3537539" y="5219999"/>
            <a:chExt cx="1025869" cy="914395"/>
          </a:xfrm>
        </p:grpSpPr>
        <p:cxnSp>
          <p:nvCxnSpPr>
            <p:cNvPr id="33" name="Straight Connector 32"/>
            <p:cNvCxnSpPr>
              <a:cxnSpLocks/>
            </p:cNvCxnSpPr>
            <p:nvPr/>
          </p:nvCxnSpPr>
          <p:spPr>
            <a:xfrm>
              <a:off x="3537539" y="6134394"/>
              <a:ext cx="102586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/>
            <p:nvPr/>
          </p:nvGrpSpPr>
          <p:grpSpPr>
            <a:xfrm>
              <a:off x="3773562" y="5219999"/>
              <a:ext cx="536046" cy="783541"/>
              <a:chOff x="1067619" y="1253110"/>
              <a:chExt cx="421316" cy="615841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7619" y="1253110"/>
                <a:ext cx="421316" cy="421316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1178700" y="1669797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932E397-C459-6348-8F7D-F14804C81679}"/>
              </a:ext>
            </a:extLst>
          </p:cNvPr>
          <p:cNvGrpSpPr/>
          <p:nvPr/>
        </p:nvGrpSpPr>
        <p:grpSpPr>
          <a:xfrm>
            <a:off x="2858673" y="4968399"/>
            <a:ext cx="2427941" cy="1165995"/>
            <a:chOff x="7936488" y="4968399"/>
            <a:chExt cx="2427941" cy="1165995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ABC4473-F36F-5142-B08C-83A37AEBC303}"/>
                </a:ext>
              </a:extLst>
            </p:cNvPr>
            <p:cNvCxnSpPr>
              <a:cxnSpLocks/>
            </p:cNvCxnSpPr>
            <p:nvPr/>
          </p:nvCxnSpPr>
          <p:spPr>
            <a:xfrm>
              <a:off x="7936488" y="6134394"/>
              <a:ext cx="242794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4D23448-7A5A-3340-8578-234603896A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36488" y="4968399"/>
              <a:ext cx="2427941" cy="11088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47972D0D-1C60-904B-BD85-69A87FD37DBE}"/>
              </a:ext>
            </a:extLst>
          </p:cNvPr>
          <p:cNvSpPr/>
          <p:nvPr/>
        </p:nvSpPr>
        <p:spPr>
          <a:xfrm>
            <a:off x="0" y="917815"/>
            <a:ext cx="1405288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</a:t>
            </a:r>
            <a:r>
              <a:rPr lang="es-ES_tradnl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9598921-4117-024C-848B-CC5CD442525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9741" y="268841"/>
            <a:ext cx="6145949" cy="432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81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_tradnl" sz="2200" cap="all" spc="50" dirty="0">
                <a:latin typeface="Calibri" charset="0"/>
                <a:ea typeface="Calibri" charset="0"/>
                <a:cs typeface="Calibri" charset="0"/>
              </a:rPr>
              <a:t>DELANTE Del servicio de atención al VISITANTE ESTÁN LAS TAQUILLAS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Taquillas 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0BD519-351B-5448-AF62-53A9C12746F9}"/>
              </a:ext>
            </a:extLst>
          </p:cNvPr>
          <p:cNvGrpSpPr/>
          <p:nvPr/>
        </p:nvGrpSpPr>
        <p:grpSpPr>
          <a:xfrm>
            <a:off x="8430920" y="5231491"/>
            <a:ext cx="1261028" cy="902903"/>
            <a:chOff x="5254736" y="5231491"/>
            <a:chExt cx="1261028" cy="902903"/>
          </a:xfrm>
        </p:grpSpPr>
        <p:cxnSp>
          <p:nvCxnSpPr>
            <p:cNvPr id="22" name="Straight Connector 21"/>
            <p:cNvCxnSpPr>
              <a:cxnSpLocks/>
            </p:cNvCxnSpPr>
            <p:nvPr/>
          </p:nvCxnSpPr>
          <p:spPr>
            <a:xfrm>
              <a:off x="5254736" y="6134394"/>
              <a:ext cx="126102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17559" y="5231491"/>
              <a:ext cx="535383" cy="758502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6971264" y="5314368"/>
            <a:ext cx="1081168" cy="820026"/>
            <a:chOff x="5132366" y="5314368"/>
            <a:chExt cx="1081168" cy="82002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306940" y="6134394"/>
              <a:ext cx="6812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966055" y="5481794"/>
            <a:ext cx="1037600" cy="652600"/>
            <a:chOff x="3037511" y="5481794"/>
            <a:chExt cx="1037600" cy="652600"/>
          </a:xfrm>
        </p:grpSpPr>
        <p:cxnSp>
          <p:nvCxnSpPr>
            <p:cNvPr id="26" name="Straight Connector 25"/>
            <p:cNvCxnSpPr>
              <a:cxnSpLocks/>
            </p:cNvCxnSpPr>
            <p:nvPr/>
          </p:nvCxnSpPr>
          <p:spPr>
            <a:xfrm>
              <a:off x="3037511" y="6134394"/>
              <a:ext cx="10376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F82FAA9-D197-4B43-8245-73DF765B903F}"/>
                </a:ext>
              </a:extLst>
            </p:cNvPr>
            <p:cNvGrpSpPr/>
            <p:nvPr/>
          </p:nvGrpSpPr>
          <p:grpSpPr>
            <a:xfrm>
              <a:off x="3236690" y="5481794"/>
              <a:ext cx="649043" cy="430430"/>
              <a:chOff x="9186534" y="5886192"/>
              <a:chExt cx="361323" cy="239621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5326E8C-921C-154B-B704-E9DAAA5D0AB3}"/>
                  </a:ext>
                </a:extLst>
              </p:cNvPr>
              <p:cNvSpPr/>
              <p:nvPr/>
            </p:nvSpPr>
            <p:spPr>
              <a:xfrm>
                <a:off x="9186534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CBE5F58-64E0-DA4C-8003-4951BD6878B0}"/>
                  </a:ext>
                </a:extLst>
              </p:cNvPr>
              <p:cNvSpPr/>
              <p:nvPr/>
            </p:nvSpPr>
            <p:spPr>
              <a:xfrm>
                <a:off x="9308236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A2A13394-18D4-594A-89C3-1884A3F11D8D}"/>
              </a:ext>
            </a:extLst>
          </p:cNvPr>
          <p:cNvSpPr/>
          <p:nvPr/>
        </p:nvSpPr>
        <p:spPr>
          <a:xfrm>
            <a:off x="0" y="917815"/>
            <a:ext cx="1405288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n-U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</a:t>
            </a:r>
            <a:r>
              <a:rPr lang="es-ES_tradnl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05EBDDF-66C8-1045-8F66-FDB13BF9AC68}"/>
              </a:ext>
            </a:extLst>
          </p:cNvPr>
          <p:cNvGrpSpPr/>
          <p:nvPr/>
        </p:nvGrpSpPr>
        <p:grpSpPr>
          <a:xfrm>
            <a:off x="2611562" y="5287847"/>
            <a:ext cx="4359702" cy="846547"/>
            <a:chOff x="6195773" y="5287847"/>
            <a:chExt cx="4359702" cy="84654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582E3C8-CA24-8448-A933-EA84D5E72E78}"/>
                </a:ext>
              </a:extLst>
            </p:cNvPr>
            <p:cNvCxnSpPr>
              <a:cxnSpLocks/>
            </p:cNvCxnSpPr>
            <p:nvPr/>
          </p:nvCxnSpPr>
          <p:spPr>
            <a:xfrm>
              <a:off x="6195773" y="6134394"/>
              <a:ext cx="435970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CB001CB-B5E9-964A-856C-4CCF51C0AE6D}"/>
                </a:ext>
              </a:extLst>
            </p:cNvPr>
            <p:cNvGrpSpPr/>
            <p:nvPr/>
          </p:nvGrpSpPr>
          <p:grpSpPr>
            <a:xfrm>
              <a:off x="8179658" y="5287847"/>
              <a:ext cx="633837" cy="719328"/>
              <a:chOff x="3493199" y="5291022"/>
              <a:chExt cx="620873" cy="704615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AE3E76CC-468C-7246-B3A4-701FF249AE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93199" y="5291022"/>
                <a:ext cx="620873" cy="620873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ACD0CD09-FC3D-424C-8D9C-AAA597D4FC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8775"/>
              <a:stretch/>
            </p:blipFill>
            <p:spPr>
              <a:xfrm rot="19800000">
                <a:off x="3655506" y="5784626"/>
                <a:ext cx="296260" cy="211011"/>
              </a:xfrm>
              <a:prstGeom prst="rect">
                <a:avLst/>
              </a:prstGeom>
            </p:spPr>
          </p:pic>
        </p:grp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FDE6009D-6528-9B4F-A861-E067E48DD20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0923" y="268840"/>
            <a:ext cx="6145950" cy="430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86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_tradnl" sz="2200" cap="all" spc="50" dirty="0">
                <a:latin typeface="Calibri" charset="0"/>
                <a:ea typeface="Calibri" charset="0"/>
                <a:cs typeface="Calibri" charset="0"/>
              </a:rPr>
              <a:t>Al lado de LAS TAQUILLAS están LOS BAÑOS PARA MUJERES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baños MUJERES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0BD519-351B-5448-AF62-53A9C12746F9}"/>
              </a:ext>
            </a:extLst>
          </p:cNvPr>
          <p:cNvGrpSpPr/>
          <p:nvPr/>
        </p:nvGrpSpPr>
        <p:grpSpPr>
          <a:xfrm>
            <a:off x="3639168" y="5231491"/>
            <a:ext cx="1261028" cy="902903"/>
            <a:chOff x="5254736" y="5231491"/>
            <a:chExt cx="1261028" cy="902903"/>
          </a:xfrm>
        </p:grpSpPr>
        <p:cxnSp>
          <p:nvCxnSpPr>
            <p:cNvPr id="22" name="Straight Connector 21"/>
            <p:cNvCxnSpPr>
              <a:cxnSpLocks/>
            </p:cNvCxnSpPr>
            <p:nvPr/>
          </p:nvCxnSpPr>
          <p:spPr>
            <a:xfrm>
              <a:off x="5254736" y="6134394"/>
              <a:ext cx="126102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17559" y="5231491"/>
              <a:ext cx="535383" cy="758502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4840764" y="5314368"/>
            <a:ext cx="1081168" cy="820026"/>
            <a:chOff x="5132366" y="5314368"/>
            <a:chExt cx="1081168" cy="82002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306940" y="6134394"/>
              <a:ext cx="68122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A0FBA23-6A1B-8F4F-AE99-DD0240748926}"/>
              </a:ext>
            </a:extLst>
          </p:cNvPr>
          <p:cNvGrpSpPr/>
          <p:nvPr/>
        </p:nvGrpSpPr>
        <p:grpSpPr>
          <a:xfrm>
            <a:off x="6331689" y="5297619"/>
            <a:ext cx="827850" cy="836775"/>
            <a:chOff x="8731657" y="5297619"/>
            <a:chExt cx="827850" cy="836775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3154" y="5297619"/>
              <a:ext cx="704857" cy="630527"/>
            </a:xfrm>
            <a:prstGeom prst="rect">
              <a:avLst/>
            </a:prstGeom>
          </p:spPr>
        </p:pic>
        <p:cxnSp>
          <p:nvCxnSpPr>
            <p:cNvPr id="49" name="Straight Connector 48"/>
            <p:cNvCxnSpPr/>
            <p:nvPr/>
          </p:nvCxnSpPr>
          <p:spPr>
            <a:xfrm>
              <a:off x="8731657" y="6134394"/>
              <a:ext cx="8278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D7E6C50-E9AC-784C-83A2-B2B599C322CE}"/>
              </a:ext>
            </a:extLst>
          </p:cNvPr>
          <p:cNvGrpSpPr/>
          <p:nvPr/>
        </p:nvGrpSpPr>
        <p:grpSpPr>
          <a:xfrm>
            <a:off x="7932603" y="5333551"/>
            <a:ext cx="1066335" cy="800843"/>
            <a:chOff x="8960093" y="5333551"/>
            <a:chExt cx="1066335" cy="800843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8960093" y="6134394"/>
              <a:ext cx="106633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01828" y="5333551"/>
              <a:ext cx="582864" cy="582864"/>
            </a:xfrm>
            <a:prstGeom prst="rect">
              <a:avLst/>
            </a:prstGeom>
          </p:spPr>
        </p:pic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A2A13394-18D4-594A-89C3-1884A3F11D8D}"/>
              </a:ext>
            </a:extLst>
          </p:cNvPr>
          <p:cNvSpPr/>
          <p:nvPr/>
        </p:nvSpPr>
        <p:spPr>
          <a:xfrm>
            <a:off x="0" y="917815"/>
            <a:ext cx="1405288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s-ES_tradnl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BD41C07-A623-184B-9F08-F1AEAEB36ECB}"/>
              </a:ext>
            </a:extLst>
          </p:cNvPr>
          <p:cNvGrpSpPr/>
          <p:nvPr/>
        </p:nvGrpSpPr>
        <p:grpSpPr>
          <a:xfrm>
            <a:off x="1867637" y="5480507"/>
            <a:ext cx="915899" cy="653887"/>
            <a:chOff x="1373159" y="5480507"/>
            <a:chExt cx="915899" cy="65388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25FCFF0-BB42-8747-8EF9-5E049AE458CE}"/>
                </a:ext>
              </a:extLst>
            </p:cNvPr>
            <p:cNvCxnSpPr/>
            <p:nvPr/>
          </p:nvCxnSpPr>
          <p:spPr>
            <a:xfrm>
              <a:off x="1513397" y="6134394"/>
              <a:ext cx="63542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5CD1A1A-1C2F-4D48-B3CE-EB101BF6B824}"/>
                </a:ext>
              </a:extLst>
            </p:cNvPr>
            <p:cNvGrpSpPr/>
            <p:nvPr/>
          </p:nvGrpSpPr>
          <p:grpSpPr>
            <a:xfrm>
              <a:off x="1373159" y="5480507"/>
              <a:ext cx="915899" cy="431717"/>
              <a:chOff x="7757785" y="5886192"/>
              <a:chExt cx="508365" cy="239621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8F4987D5-E135-224B-9831-AF8CD4096E4A}"/>
                  </a:ext>
                </a:extLst>
              </p:cNvPr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B9CA622D-E13B-2340-91EB-A3FE6F932BA9}"/>
                  </a:ext>
                </a:extLst>
              </p:cNvPr>
              <p:cNvSpPr/>
              <p:nvPr/>
            </p:nvSpPr>
            <p:spPr>
              <a:xfrm>
                <a:off x="8026529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718F147-CE1D-4847-AB3D-FF96AE731E8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0923" y="268840"/>
            <a:ext cx="6145950" cy="43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35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2200" spc="50" dirty="0">
                <a:latin typeface="Calibri" charset="0"/>
                <a:ea typeface="Calibri" charset="0"/>
                <a:cs typeface="Calibri" charset="0"/>
              </a:rPr>
              <a:t>EN LA ENTRADA DE LA AVENIDA DE MADRID ESTÁ LA ZONA RELAJADA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1" name="Rectangle 20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n-U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ZONA RELAJADA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86D26A9-5FCD-FA4B-8039-A1F01AAB82EA}"/>
              </a:ext>
            </a:extLst>
          </p:cNvPr>
          <p:cNvGrpSpPr/>
          <p:nvPr/>
        </p:nvGrpSpPr>
        <p:grpSpPr>
          <a:xfrm>
            <a:off x="1961748" y="5219999"/>
            <a:ext cx="1101492" cy="914395"/>
            <a:chOff x="3468959" y="5219999"/>
            <a:chExt cx="1101492" cy="914395"/>
          </a:xfrm>
        </p:grpSpPr>
        <p:cxnSp>
          <p:nvCxnSpPr>
            <p:cNvPr id="20" name="Straight Connector 19"/>
            <p:cNvCxnSpPr>
              <a:cxnSpLocks/>
            </p:cNvCxnSpPr>
            <p:nvPr/>
          </p:nvCxnSpPr>
          <p:spPr>
            <a:xfrm>
              <a:off x="3468959" y="6134394"/>
              <a:ext cx="110149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3773562" y="5219999"/>
              <a:ext cx="536046" cy="783541"/>
              <a:chOff x="1067619" y="1253110"/>
              <a:chExt cx="421316" cy="61584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7619" y="1253110"/>
                <a:ext cx="421316" cy="421316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1178700" y="1669797"/>
                <a:ext cx="199154" cy="199154"/>
              </a:xfrm>
              <a:prstGeom prst="rect">
                <a:avLst/>
              </a:prstGeom>
            </p:spPr>
          </p:pic>
        </p:grpSp>
      </p:grpSp>
      <p:pic>
        <p:nvPicPr>
          <p:cNvPr id="17" name="Imagen 3">
            <a:extLst>
              <a:ext uri="{FF2B5EF4-FFF2-40B4-BE49-F238E27FC236}">
                <a16:creationId xmlns:a16="http://schemas.microsoft.com/office/drawing/2014/main" id="{FD544E7A-7809-1BBA-59A1-1C87335FF3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0923" y="268842"/>
            <a:ext cx="6145950" cy="432680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1B07CCDE-0251-C04E-A49A-AE9191902986}"/>
              </a:ext>
            </a:extLst>
          </p:cNvPr>
          <p:cNvGrpSpPr/>
          <p:nvPr/>
        </p:nvGrpSpPr>
        <p:grpSpPr>
          <a:xfrm>
            <a:off x="6445751" y="5314368"/>
            <a:ext cx="1081168" cy="820026"/>
            <a:chOff x="5132366" y="5314368"/>
            <a:chExt cx="1081168" cy="820026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5217421" y="6134394"/>
              <a:ext cx="53062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7492629" y="5326244"/>
            <a:ext cx="1934098" cy="808150"/>
            <a:chOff x="4896548" y="5326244"/>
            <a:chExt cx="1934098" cy="808150"/>
          </a:xfrm>
        </p:grpSpPr>
        <p:cxnSp>
          <p:nvCxnSpPr>
            <p:cNvPr id="36" name="Straight Connector 35"/>
            <p:cNvCxnSpPr>
              <a:cxnSpLocks/>
            </p:cNvCxnSpPr>
            <p:nvPr/>
          </p:nvCxnSpPr>
          <p:spPr>
            <a:xfrm>
              <a:off x="4896548" y="6134394"/>
              <a:ext cx="193409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2062" y="5326244"/>
              <a:ext cx="583070" cy="58307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C379C6-42DD-3C41-8AE7-5481A416E169}"/>
              </a:ext>
            </a:extLst>
          </p:cNvPr>
          <p:cNvGrpSpPr/>
          <p:nvPr/>
        </p:nvGrpSpPr>
        <p:grpSpPr>
          <a:xfrm>
            <a:off x="3977378" y="4969357"/>
            <a:ext cx="2383642" cy="1165037"/>
            <a:chOff x="7861465" y="4969357"/>
            <a:chExt cx="2383642" cy="116503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8D0670D-ECC3-BD43-9B41-5F8EEED8AB2A}"/>
                </a:ext>
              </a:extLst>
            </p:cNvPr>
            <p:cNvCxnSpPr/>
            <p:nvPr/>
          </p:nvCxnSpPr>
          <p:spPr>
            <a:xfrm>
              <a:off x="7861465" y="6134394"/>
              <a:ext cx="238364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Imagen 2">
              <a:extLst>
                <a:ext uri="{FF2B5EF4-FFF2-40B4-BE49-F238E27FC236}">
                  <a16:creationId xmlns:a16="http://schemas.microsoft.com/office/drawing/2014/main" id="{15A8B3C7-52D4-0C4C-841D-51B8CE262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61465" y="4969357"/>
              <a:ext cx="2383642" cy="1104242"/>
            </a:xfrm>
            <a:prstGeom prst="rect">
              <a:avLst/>
            </a:prstGeom>
          </p:spPr>
        </p:pic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1A9F173F-023B-2E44-8243-039E8EF51326}"/>
              </a:ext>
            </a:extLst>
          </p:cNvPr>
          <p:cNvSpPr/>
          <p:nvPr/>
        </p:nvSpPr>
        <p:spPr>
          <a:xfrm>
            <a:off x="0" y="917815"/>
            <a:ext cx="1405288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es-ES_tradnl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baja</a:t>
            </a:r>
            <a:endParaRPr lang="es-ES_tradnl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3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9251</TotalTime>
  <Words>571</Words>
  <Application>Microsoft Macintosh PowerPoint</Application>
  <PresentationFormat>Custom</PresentationFormat>
  <Paragraphs>108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200</cp:revision>
  <cp:lastPrinted>2023-06-16T08:40:12Z</cp:lastPrinted>
  <dcterms:created xsi:type="dcterms:W3CDTF">2022-05-17T11:22:10Z</dcterms:created>
  <dcterms:modified xsi:type="dcterms:W3CDTF">2023-06-16T08:40:12Z</dcterms:modified>
</cp:coreProperties>
</file>