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30"/>
  </p:notesMasterIdLst>
  <p:handoutMasterIdLst>
    <p:handoutMasterId r:id="rId31"/>
  </p:handoutMasterIdLst>
  <p:sldIdLst>
    <p:sldId id="256" r:id="rId3"/>
    <p:sldId id="302" r:id="rId4"/>
    <p:sldId id="257" r:id="rId5"/>
    <p:sldId id="261" r:id="rId6"/>
    <p:sldId id="282" r:id="rId7"/>
    <p:sldId id="266" r:id="rId8"/>
    <p:sldId id="267" r:id="rId9"/>
    <p:sldId id="303" r:id="rId10"/>
    <p:sldId id="283" r:id="rId11"/>
    <p:sldId id="284" r:id="rId12"/>
    <p:sldId id="285" r:id="rId13"/>
    <p:sldId id="287" r:id="rId14"/>
    <p:sldId id="286" r:id="rId15"/>
    <p:sldId id="273" r:id="rId16"/>
    <p:sldId id="278" r:id="rId17"/>
    <p:sldId id="290" r:id="rId18"/>
    <p:sldId id="291" r:id="rId19"/>
    <p:sldId id="300" r:id="rId20"/>
    <p:sldId id="288" r:id="rId21"/>
    <p:sldId id="292" r:id="rId22"/>
    <p:sldId id="293" r:id="rId23"/>
    <p:sldId id="294" r:id="rId24"/>
    <p:sldId id="296" r:id="rId25"/>
    <p:sldId id="295" r:id="rId26"/>
    <p:sldId id="299" r:id="rId27"/>
    <p:sldId id="297" r:id="rId28"/>
    <p:sldId id="298" r:id="rId29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17"/>
    <p:restoredTop sz="94622"/>
  </p:normalViewPr>
  <p:slideViewPr>
    <p:cSldViewPr snapToGrid="0" snapToObjects="1">
      <p:cViewPr varScale="1">
        <p:scale>
          <a:sx n="114" d="100"/>
          <a:sy n="114" d="100"/>
        </p:scale>
        <p:origin x="1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C144-5A7A-4E4C-90B3-D6A408178DAC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B677-D8E3-FE4D-8AA1-FAC345AC5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ABD4-494F-0240-9520-5CBBA25E332F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2D59-D14A-4548-93B2-17B25710E2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1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60274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ca-ES" sz="700" b="1" i="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</a:t>
            </a:r>
            <a:r>
              <a:rPr lang="ca-ES" sz="700" b="1" i="0" baseline="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ca-ES" sz="700" b="1" i="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ca-ES" sz="700" i="0" noProof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accesible per 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0" i="0" cap="all" baseline="0" noProof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lleida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ca-ES" sz="700" b="1" i="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</a:t>
            </a:r>
            <a:r>
              <a:rPr lang="ca-ES" sz="700" b="1" i="0" baseline="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ca-ES" sz="700" b="1" i="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ca-ES" sz="700" i="0" noProof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11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accesible per 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0" i="0" cap="all" baseline="0" noProof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lleida</a:t>
            </a:r>
          </a:p>
        </p:txBody>
      </p:sp>
    </p:spTree>
    <p:extLst>
      <p:ext uri="{BB962C8B-B14F-4D97-AF65-F5344CB8AC3E}">
        <p14:creationId xmlns:p14="http://schemas.microsoft.com/office/powerpoint/2010/main" val="3801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0D78E-DD50-0544-8F60-0DDB49C7E42A}"/>
              </a:ext>
            </a:extLst>
          </p:cNvPr>
          <p:cNvSpPr/>
          <p:nvPr userDrawn="1"/>
        </p:nvSpPr>
        <p:spPr>
          <a:xfrm>
            <a:off x="292964" y="4848447"/>
            <a:ext cx="10093911" cy="1913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9">
            <a:extLst>
              <a:ext uri="{FF2B5EF4-FFF2-40B4-BE49-F238E27FC236}">
                <a16:creationId xmlns:a16="http://schemas.microsoft.com/office/drawing/2014/main" id="{23C9FC5B-A1EF-F44E-B0EF-DC0CE7AF0BCF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8">
            <a:extLst>
              <a:ext uri="{FF2B5EF4-FFF2-40B4-BE49-F238E27FC236}">
                <a16:creationId xmlns:a16="http://schemas.microsoft.com/office/drawing/2014/main" id="{01538803-F6A6-F348-BB4E-102BA0A9B981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ca-ES" sz="700" b="1" i="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</a:t>
            </a:r>
            <a:r>
              <a:rPr lang="ca-ES" sz="700" b="1" i="0" baseline="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ca-ES" sz="700" b="1" i="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ca-ES" sz="700" i="0" noProof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8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1" i="0" cap="all" baseline="0" noProof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Guia accesible per 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a-ES" sz="700" b="0" i="0" cap="all" baseline="0" noProof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lleida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40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8" y="171900"/>
            <a:ext cx="3103200" cy="5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99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5.png"/><Relationship Id="rId7" Type="http://schemas.openxmlformats.org/officeDocument/2006/relationships/image" Target="../media/image2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2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2.png"/><Relationship Id="rId7" Type="http://schemas.openxmlformats.org/officeDocument/2006/relationships/image" Target="../media/image27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40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5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56.jpe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jpe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8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jpe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42.png"/><Relationship Id="rId7" Type="http://schemas.openxmlformats.org/officeDocument/2006/relationships/image" Target="../media/image58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8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2.png"/><Relationship Id="rId7" Type="http://schemas.openxmlformats.org/officeDocument/2006/relationships/image" Target="../media/image65.jpeg"/><Relationship Id="rId12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5" Type="http://schemas.openxmlformats.org/officeDocument/2006/relationships/image" Target="../media/image72.jpe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Relationship Id="rId1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6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8" y="2441356"/>
            <a:ext cx="10303148" cy="493690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4" name="Rectangle 13"/>
          <p:cNvSpPr/>
          <p:nvPr/>
        </p:nvSpPr>
        <p:spPr>
          <a:xfrm>
            <a:off x="180548" y="4148378"/>
            <a:ext cx="10303148" cy="322988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54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022A46A-4F96-8444-B82B-AB618FEB0C51}"/>
              </a:ext>
            </a:extLst>
          </p:cNvPr>
          <p:cNvSpPr txBox="1">
            <a:spLocks/>
          </p:cNvSpPr>
          <p:nvPr/>
        </p:nvSpPr>
        <p:spPr>
          <a:xfrm>
            <a:off x="718458" y="1061221"/>
            <a:ext cx="4997295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ca-ES" sz="5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Guia accessible </a:t>
            </a:r>
            <a:br>
              <a:rPr lang="ca-ES" sz="5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ca-ES" sz="5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per a la visita</a:t>
            </a:r>
            <a:endParaRPr lang="ca-ES" sz="5200" i="1" dirty="0">
              <a:solidFill>
                <a:schemeClr val="tx1">
                  <a:lumMod val="85000"/>
                  <a:lumOff val="1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652464" y="235743"/>
            <a:ext cx="2831231" cy="351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_tradnl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caixaForum lleida</a:t>
            </a:r>
            <a:endParaRPr lang="es-ES_tradnl" sz="1900" i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343900" y="653038"/>
            <a:ext cx="204297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93" y="6654459"/>
            <a:ext cx="2145382" cy="47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PROP DE LA ZONA </a:t>
            </a:r>
            <a:r>
              <a:rPr lang="ca-ES" sz="2200" spc="50" dirty="0">
                <a:latin typeface="Calibri" charset="0"/>
                <a:cs typeface="Calibri" charset="0"/>
              </a:rPr>
              <a:t>RELAXADA HI HA ELS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BANYS PER A HOMES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BANYS HOMES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Imagen 2">
            <a:extLst>
              <a:ext uri="{FF2B5EF4-FFF2-40B4-BE49-F238E27FC236}">
                <a16:creationId xmlns:a16="http://schemas.microsoft.com/office/drawing/2014/main" id="{E00E748C-2C95-5116-4644-E9DC3A783F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50496" y="-640731"/>
            <a:ext cx="4326807" cy="6145950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1558588" y="5480507"/>
            <a:ext cx="915899" cy="653887"/>
            <a:chOff x="1373159" y="5480507"/>
            <a:chExt cx="915899" cy="653887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390093" y="6134394"/>
              <a:ext cx="89896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6566612" y="5297619"/>
            <a:ext cx="827850" cy="836775"/>
            <a:chOff x="8731657" y="5297619"/>
            <a:chExt cx="827850" cy="836775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73" name="Straight Connector 72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160241" y="5314368"/>
            <a:ext cx="1081168" cy="820026"/>
            <a:chOff x="5132366" y="5314368"/>
            <a:chExt cx="1081168" cy="820026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5332341" y="6134394"/>
              <a:ext cx="65049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8209447" y="5333551"/>
            <a:ext cx="874668" cy="800843"/>
            <a:chOff x="8387865" y="5333551"/>
            <a:chExt cx="874668" cy="800843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8387865" y="6134394"/>
              <a:ext cx="8746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3767" y="5333551"/>
              <a:ext cx="582864" cy="582864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3244547" y="5326244"/>
            <a:ext cx="2013017" cy="808150"/>
            <a:chOff x="4817629" y="5326244"/>
            <a:chExt cx="2013017" cy="808150"/>
          </a:xfrm>
        </p:grpSpPr>
        <p:cxnSp>
          <p:nvCxnSpPr>
            <p:cNvPr id="82" name="Straight Connector 81"/>
            <p:cNvCxnSpPr>
              <a:cxnSpLocks/>
            </p:cNvCxnSpPr>
            <p:nvPr/>
          </p:nvCxnSpPr>
          <p:spPr>
            <a:xfrm>
              <a:off x="4817629" y="6134394"/>
              <a:ext cx="201301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C35A143-AC92-1042-8B52-A1B8771FB5CF}"/>
              </a:ext>
            </a:extLst>
          </p:cNvPr>
          <p:cNvSpPr/>
          <p:nvPr/>
        </p:nvSpPr>
        <p:spPr>
          <a:xfrm>
            <a:off x="-1" y="917815"/>
            <a:ext cx="1496292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68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 PROP DE LA ZONA </a:t>
            </a:r>
            <a:r>
              <a:rPr lang="ca-ES" sz="2200" cap="all" spc="50" dirty="0">
                <a:latin typeface="Calibri" charset="0"/>
                <a:cs typeface="Calibri" charset="0"/>
              </a:rPr>
              <a:t>Relaxada hi ha l’ASCENSOR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ASCENSOR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-1" y="917815"/>
            <a:ext cx="1496292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912EADD-1469-DA4D-A970-875E936C81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4" y="269367"/>
            <a:ext cx="6145200" cy="434072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480F5BE-3415-2748-B706-BD8261FFE08F}"/>
              </a:ext>
            </a:extLst>
          </p:cNvPr>
          <p:cNvGrpSpPr/>
          <p:nvPr/>
        </p:nvGrpSpPr>
        <p:grpSpPr>
          <a:xfrm>
            <a:off x="7084336" y="5320682"/>
            <a:ext cx="1230731" cy="813712"/>
            <a:chOff x="8392824" y="5320682"/>
            <a:chExt cx="1230731" cy="81371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6B62295-42CF-4E40-B7C9-672AA3FB3405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766CD50-8D18-7541-97C5-E3D0EC1D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5955464" y="5314368"/>
            <a:ext cx="1081168" cy="820026"/>
            <a:chOff x="5132366" y="5314368"/>
            <a:chExt cx="1081168" cy="820026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5332341" y="6134394"/>
              <a:ext cx="6244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4054020" y="5326244"/>
            <a:ext cx="2013017" cy="808150"/>
            <a:chOff x="4817629" y="5326244"/>
            <a:chExt cx="2013017" cy="808150"/>
          </a:xfrm>
        </p:grpSpPr>
        <p:cxnSp>
          <p:nvCxnSpPr>
            <p:cNvPr id="70" name="Straight Connector 69"/>
            <p:cNvCxnSpPr>
              <a:cxnSpLocks/>
            </p:cNvCxnSpPr>
            <p:nvPr/>
          </p:nvCxnSpPr>
          <p:spPr>
            <a:xfrm>
              <a:off x="4817629" y="6134394"/>
              <a:ext cx="201301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02144D5-00FB-064F-A4A2-98975362671E}"/>
              </a:ext>
            </a:extLst>
          </p:cNvPr>
          <p:cNvGrpSpPr/>
          <p:nvPr/>
        </p:nvGrpSpPr>
        <p:grpSpPr>
          <a:xfrm>
            <a:off x="2332142" y="5480507"/>
            <a:ext cx="915899" cy="653887"/>
            <a:chOff x="1373159" y="5480507"/>
            <a:chExt cx="915899" cy="65388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FCB84BD-0D24-EC4C-979F-B9FDFF1957D5}"/>
                </a:ext>
              </a:extLst>
            </p:cNvPr>
            <p:cNvCxnSpPr/>
            <p:nvPr/>
          </p:nvCxnSpPr>
          <p:spPr>
            <a:xfrm>
              <a:off x="1390093" y="6134394"/>
              <a:ext cx="89896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B6CF8C6-CF61-5D45-95C9-55CD71E29888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2CB4ECB-A5B5-814E-94B1-C51ADA7F4EA4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6BE6B31-C39C-1B46-A2F4-C8223A103016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878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AL COSTAT DE </a:t>
            </a:r>
            <a:r>
              <a:rPr lang="ca-ES" sz="2200" spc="50" dirty="0">
                <a:latin typeface="Calibri" charset="0"/>
                <a:cs typeface="Calibri" charset="0"/>
              </a:rPr>
              <a:t>L’ASCENSOR HI HA LES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ESCALES A 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La sala d’exposicions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20554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ESCALES </a:t>
              </a:r>
              <a:b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 la sala d’exposicions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D640445-8E8C-FB4D-9752-32D34D8E20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4" y="268841"/>
            <a:ext cx="6145949" cy="43227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480F5BE-3415-2748-B706-BD8261FFE08F}"/>
              </a:ext>
            </a:extLst>
          </p:cNvPr>
          <p:cNvGrpSpPr/>
          <p:nvPr/>
        </p:nvGrpSpPr>
        <p:grpSpPr>
          <a:xfrm>
            <a:off x="2910891" y="5320682"/>
            <a:ext cx="1230731" cy="813712"/>
            <a:chOff x="8392824" y="5320682"/>
            <a:chExt cx="1230731" cy="81371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6B62295-42CF-4E40-B7C9-672AA3FB3405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766CD50-8D18-7541-97C5-E3D0EC1D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1397865" y="5480507"/>
            <a:ext cx="915899" cy="653887"/>
            <a:chOff x="1373159" y="5480507"/>
            <a:chExt cx="915899" cy="653887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1373458" y="6134394"/>
              <a:ext cx="89019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4052259" y="5314368"/>
            <a:ext cx="1081168" cy="820026"/>
            <a:chOff x="5132366" y="5314368"/>
            <a:chExt cx="1081168" cy="82002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62" name="Group 61"/>
          <p:cNvGrpSpPr/>
          <p:nvPr/>
        </p:nvGrpSpPr>
        <p:grpSpPr>
          <a:xfrm>
            <a:off x="5477930" y="5340207"/>
            <a:ext cx="920759" cy="794187"/>
            <a:chOff x="5883595" y="5340207"/>
            <a:chExt cx="920759" cy="794187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00016464-0653-E843-AD54-AABF75B4E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729827">
              <a:off x="6541516" y="5470751"/>
              <a:ext cx="185369" cy="185369"/>
            </a:xfrm>
            <a:prstGeom prst="rect">
              <a:avLst/>
            </a:prstGeom>
          </p:spPr>
        </p:pic>
        <p:cxnSp>
          <p:nvCxnSpPr>
            <p:cNvPr id="64" name="Straight Connector 63"/>
            <p:cNvCxnSpPr>
              <a:cxnSpLocks/>
            </p:cNvCxnSpPr>
            <p:nvPr/>
          </p:nvCxnSpPr>
          <p:spPr>
            <a:xfrm>
              <a:off x="5883595" y="6134394"/>
              <a:ext cx="9207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Picture 64"/>
            <p:cNvPicPr>
              <a:picLocks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924161" y="5340207"/>
              <a:ext cx="741600" cy="552491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7120209" y="5311077"/>
            <a:ext cx="2506392" cy="823317"/>
            <a:chOff x="7120209" y="5311077"/>
            <a:chExt cx="2506392" cy="82331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7120209" y="6134394"/>
              <a:ext cx="25063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991F88B-A2C1-FC4A-B45A-681FC67D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2205" y="5311077"/>
              <a:ext cx="602602" cy="602602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3EEF890-5983-F842-8109-36098DCC9AF9}"/>
              </a:ext>
            </a:extLst>
          </p:cNvPr>
          <p:cNvSpPr/>
          <p:nvPr/>
        </p:nvSpPr>
        <p:spPr>
          <a:xfrm>
            <a:off x="-1" y="917815"/>
            <a:ext cx="1496292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60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AL COSTAT DEL SERVEI D’ATENCIÓ Al </a:t>
            </a:r>
            <a:r>
              <a:rPr lang="ca-ES" sz="2200" cap="all" spc="50" dirty="0">
                <a:latin typeface="Calibri" charset="0"/>
                <a:cs typeface="Calibri" charset="0"/>
              </a:rPr>
              <a:t>visitant HI HA LES 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ESCALES a l’auditori</a:t>
            </a:r>
            <a:endParaRPr lang="ca-ES" sz="2200" cap="all" spc="50" dirty="0">
              <a:highlight>
                <a:srgbClr val="FFFF00"/>
              </a:highlight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ESCALES </a:t>
              </a:r>
              <a:b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 l’auditori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6042994" y="5314368"/>
            <a:ext cx="1081168" cy="820026"/>
            <a:chOff x="5132366" y="5314368"/>
            <a:chExt cx="1081168" cy="82002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9667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7411054" y="5344741"/>
            <a:ext cx="976519" cy="789653"/>
            <a:chOff x="5781946" y="5344741"/>
            <a:chExt cx="976519" cy="789653"/>
          </a:xfrm>
        </p:grpSpPr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5781946" y="6134394"/>
              <a:ext cx="97651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0916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8789013" y="5282695"/>
            <a:ext cx="1183068" cy="851699"/>
            <a:chOff x="6862597" y="5282695"/>
            <a:chExt cx="1183068" cy="851699"/>
          </a:xfrm>
        </p:grpSpPr>
        <p:cxnSp>
          <p:nvCxnSpPr>
            <p:cNvPr id="74" name="Straight Connector 73"/>
            <p:cNvCxnSpPr>
              <a:cxnSpLocks/>
            </p:cNvCxnSpPr>
            <p:nvPr/>
          </p:nvCxnSpPr>
          <p:spPr>
            <a:xfrm>
              <a:off x="6862597" y="6134394"/>
              <a:ext cx="118306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1224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1016039" y="5480507"/>
            <a:ext cx="915899" cy="653887"/>
            <a:chOff x="1373159" y="5480507"/>
            <a:chExt cx="915899" cy="653887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373458" y="6134394"/>
              <a:ext cx="89019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151982-44B5-984A-8123-63B91DEC8799}"/>
              </a:ext>
            </a:extLst>
          </p:cNvPr>
          <p:cNvGrpSpPr/>
          <p:nvPr/>
        </p:nvGrpSpPr>
        <p:grpSpPr>
          <a:xfrm>
            <a:off x="2532650" y="5287846"/>
            <a:ext cx="3522462" cy="846548"/>
            <a:chOff x="2532650" y="5287846"/>
            <a:chExt cx="3522462" cy="84654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2642073-A27E-704E-9F30-3386305B2E89}"/>
                </a:ext>
              </a:extLst>
            </p:cNvPr>
            <p:cNvCxnSpPr>
              <a:cxnSpLocks/>
            </p:cNvCxnSpPr>
            <p:nvPr/>
          </p:nvCxnSpPr>
          <p:spPr>
            <a:xfrm>
              <a:off x="2532650" y="6134394"/>
              <a:ext cx="35224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A49F497-2336-8F47-8541-983C97DEDE91}"/>
                </a:ext>
              </a:extLst>
            </p:cNvPr>
            <p:cNvGrpSpPr/>
            <p:nvPr/>
          </p:nvGrpSpPr>
          <p:grpSpPr>
            <a:xfrm>
              <a:off x="3976963" y="5287846"/>
              <a:ext cx="633837" cy="719328"/>
              <a:chOff x="3237519" y="5291021"/>
              <a:chExt cx="620873" cy="704615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A421B53-91B4-EE46-956B-9F6C163F1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5115355-A5FD-D94C-AA54-307AC8935E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6930814-8BBF-D144-813F-448224E4B62D}"/>
              </a:ext>
            </a:extLst>
          </p:cNvPr>
          <p:cNvSpPr/>
          <p:nvPr/>
        </p:nvSpPr>
        <p:spPr>
          <a:xfrm>
            <a:off x="-1" y="917815"/>
            <a:ext cx="1496292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38C2693-5A6C-2745-B828-A0975D94E5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666" y="269368"/>
            <a:ext cx="6138691" cy="43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</a:t>
            </a:r>
            <a:r>
              <a:rPr lang="ca-ES" sz="2200" spc="50" dirty="0">
                <a:latin typeface="Calibri" charset="0"/>
                <a:cs typeface="Calibri" charset="0"/>
              </a:rPr>
              <a:t>PLANTA 1 HI HA LA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PLATEA DE L’AUDITORI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PLATEA AUDITORI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C25D5AE5-9380-E944-BA6D-6EC4118B66E1}"/>
              </a:ext>
            </a:extLst>
          </p:cNvPr>
          <p:cNvSpPr/>
          <p:nvPr/>
        </p:nvSpPr>
        <p:spPr>
          <a:xfrm>
            <a:off x="0" y="917815"/>
            <a:ext cx="125730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959600" y="5282695"/>
            <a:ext cx="1134533" cy="851699"/>
            <a:chOff x="6959600" y="5282695"/>
            <a:chExt cx="1134533" cy="851699"/>
          </a:xfrm>
        </p:grpSpPr>
        <p:cxnSp>
          <p:nvCxnSpPr>
            <p:cNvPr id="58" name="Straight Connector 57"/>
            <p:cNvCxnSpPr>
              <a:cxnSpLocks/>
            </p:cNvCxnSpPr>
            <p:nvPr/>
          </p:nvCxnSpPr>
          <p:spPr>
            <a:xfrm>
              <a:off x="6959600" y="6134394"/>
              <a:ext cx="11345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0586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038AC5-A97B-034B-8E31-45D0EF83C949}"/>
              </a:ext>
            </a:extLst>
          </p:cNvPr>
          <p:cNvGrpSpPr/>
          <p:nvPr/>
        </p:nvGrpSpPr>
        <p:grpSpPr>
          <a:xfrm>
            <a:off x="5458220" y="5282695"/>
            <a:ext cx="1067797" cy="851699"/>
            <a:chOff x="5401915" y="5282695"/>
            <a:chExt cx="1067797" cy="851699"/>
          </a:xfrm>
        </p:grpSpPr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5401915" y="6134394"/>
              <a:ext cx="8824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1039" y="5282695"/>
              <a:ext cx="685815" cy="685815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5416645" y="5603887"/>
              <a:ext cx="1053067" cy="398704"/>
              <a:chOff x="5405215" y="5603887"/>
              <a:chExt cx="1053067" cy="398704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80C54609-C021-C341-9965-43360C5C6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6272913" y="5710554"/>
                <a:ext cx="185369" cy="185369"/>
              </a:xfrm>
              <a:prstGeom prst="rect">
                <a:avLst/>
              </a:prstGeom>
            </p:spPr>
          </p:pic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1DCC6636-3C12-F54B-A0AE-AAAE2DB8C17A}"/>
                  </a:ext>
                </a:extLst>
              </p:cNvPr>
              <p:cNvSpPr/>
              <p:nvPr/>
            </p:nvSpPr>
            <p:spPr>
              <a:xfrm>
                <a:off x="5405215" y="5603887"/>
                <a:ext cx="813948" cy="398704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3125865" y="5269804"/>
            <a:ext cx="1116943" cy="864590"/>
            <a:chOff x="4003793" y="5269804"/>
            <a:chExt cx="1116943" cy="864590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2346" y="5269804"/>
              <a:ext cx="709200" cy="709200"/>
            </a:xfrm>
            <a:prstGeom prst="rect">
              <a:avLst/>
            </a:prstGeom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438FC09-CDAD-2B42-B70A-C70F5F31A03B}"/>
                </a:ext>
              </a:extLst>
            </p:cNvPr>
            <p:cNvGrpSpPr/>
            <p:nvPr/>
          </p:nvGrpSpPr>
          <p:grpSpPr>
            <a:xfrm>
              <a:off x="4003793" y="5600914"/>
              <a:ext cx="1116943" cy="533480"/>
              <a:chOff x="2134639" y="5600914"/>
              <a:chExt cx="1116943" cy="533480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AB8E276-534A-3843-A392-14C9200596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7983" y="6134394"/>
                <a:ext cx="1083599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920B8-086E-1041-8A9B-BCA74770547D}"/>
                  </a:ext>
                </a:extLst>
              </p:cNvPr>
              <p:cNvGrpSpPr/>
              <p:nvPr/>
            </p:nvGrpSpPr>
            <p:grpSpPr>
              <a:xfrm>
                <a:off x="2134639" y="5600914"/>
                <a:ext cx="947752" cy="185369"/>
                <a:chOff x="3555093" y="1475911"/>
                <a:chExt cx="704240" cy="137740"/>
              </a:xfrm>
            </p:grpSpPr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80C54609-C021-C341-9965-43360C5C65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5093" y="1475911"/>
                  <a:ext cx="137740" cy="137740"/>
                </a:xfrm>
                <a:prstGeom prst="rect">
                  <a:avLst/>
                </a:prstGeom>
              </p:spPr>
            </p:pic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1DCC6636-3C12-F54B-A0AE-AAAE2DB8C17A}"/>
                    </a:ext>
                  </a:extLst>
                </p:cNvPr>
                <p:cNvSpPr/>
                <p:nvPr/>
              </p:nvSpPr>
              <p:spPr>
                <a:xfrm>
                  <a:off x="3729228" y="1510986"/>
                  <a:ext cx="530105" cy="60437"/>
                </a:xfrm>
                <a:prstGeom prst="roundRect">
                  <a:avLst/>
                </a:prstGeom>
                <a:noFill/>
                <a:ln w="19050" cap="rnd">
                  <a:solidFill>
                    <a:srgbClr val="B448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4189520" y="5314368"/>
            <a:ext cx="1081168" cy="820026"/>
            <a:chOff x="5132366" y="5314368"/>
            <a:chExt cx="1081168" cy="820026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9667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3F6DBDAD-5675-A747-A3BD-B2F6ED1DD4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2" y="268840"/>
            <a:ext cx="6145200" cy="434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18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 LA </a:t>
            </a:r>
            <a:r>
              <a:rPr lang="ca-ES" sz="2200" cap="all" spc="50" dirty="0">
                <a:latin typeface="Calibri" charset="0"/>
                <a:cs typeface="Calibri" charset="0"/>
              </a:rPr>
              <a:t>PLANTA 2 HI HA L’amfiteatre 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DE L’AUDITORI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amfiteatre AUDITORI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5" y="268837"/>
            <a:ext cx="6141390" cy="4323683"/>
          </a:xfrm>
          <a:prstGeom prst="rect">
            <a:avLst/>
          </a:prstGeom>
        </p:spPr>
      </p:pic>
      <p:cxnSp>
        <p:nvCxnSpPr>
          <p:cNvPr id="49" name="Straight Connector 48"/>
          <p:cNvCxnSpPr>
            <a:cxnSpLocks/>
          </p:cNvCxnSpPr>
          <p:nvPr/>
        </p:nvCxnSpPr>
        <p:spPr>
          <a:xfrm>
            <a:off x="5073737" y="6134394"/>
            <a:ext cx="15154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175872" y="5282695"/>
            <a:ext cx="1112995" cy="851699"/>
            <a:chOff x="6862597" y="5282695"/>
            <a:chExt cx="1112995" cy="851699"/>
          </a:xfrm>
        </p:grpSpPr>
        <p:cxnSp>
          <p:nvCxnSpPr>
            <p:cNvPr id="59" name="Straight Connector 58"/>
            <p:cNvCxnSpPr>
              <a:cxnSpLocks/>
            </p:cNvCxnSpPr>
            <p:nvPr/>
          </p:nvCxnSpPr>
          <p:spPr>
            <a:xfrm>
              <a:off x="6862597" y="6134394"/>
              <a:ext cx="111299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6187" y="5282695"/>
              <a:ext cx="685815" cy="685815"/>
            </a:xfrm>
            <a:prstGeom prst="rect">
              <a:avLst/>
            </a:prstGeom>
          </p:spPr>
        </p:pic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731" y="5289383"/>
            <a:ext cx="1291486" cy="671219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5073737" y="5469522"/>
            <a:ext cx="1692569" cy="316112"/>
            <a:chOff x="4765713" y="5603887"/>
            <a:chExt cx="1692569" cy="316112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0C54609-C021-C341-9965-43360C5C6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272913" y="5665796"/>
              <a:ext cx="185369" cy="185369"/>
            </a:xfrm>
            <a:prstGeom prst="rect">
              <a:avLst/>
            </a:prstGeom>
          </p:spPr>
        </p:pic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1DCC6636-3C12-F54B-A0AE-AAAE2DB8C17A}"/>
                </a:ext>
              </a:extLst>
            </p:cNvPr>
            <p:cNvSpPr/>
            <p:nvPr/>
          </p:nvSpPr>
          <p:spPr>
            <a:xfrm>
              <a:off x="4765713" y="5603887"/>
              <a:ext cx="1453450" cy="316112"/>
            </a:xfrm>
            <a:prstGeom prst="roundRect">
              <a:avLst/>
            </a:prstGeom>
            <a:noFill/>
            <a:ln w="19050" cap="rnd">
              <a:solidFill>
                <a:srgbClr val="B448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917662" y="5269804"/>
            <a:ext cx="1116943" cy="864590"/>
            <a:chOff x="4003793" y="5269804"/>
            <a:chExt cx="1116943" cy="864590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2346" y="5269804"/>
              <a:ext cx="709200" cy="709200"/>
            </a:xfrm>
            <a:prstGeom prst="rect">
              <a:avLst/>
            </a:prstGeom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438FC09-CDAD-2B42-B70A-C70F5F31A03B}"/>
                </a:ext>
              </a:extLst>
            </p:cNvPr>
            <p:cNvGrpSpPr/>
            <p:nvPr/>
          </p:nvGrpSpPr>
          <p:grpSpPr>
            <a:xfrm>
              <a:off x="4003793" y="5529270"/>
              <a:ext cx="1116943" cy="605124"/>
              <a:chOff x="2134639" y="5529270"/>
              <a:chExt cx="1116943" cy="605124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AB8E276-534A-3843-A392-14C9200596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7983" y="6134394"/>
                <a:ext cx="1083599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CBD920B8-086E-1041-8A9B-BCA74770547D}"/>
                  </a:ext>
                </a:extLst>
              </p:cNvPr>
              <p:cNvGrpSpPr/>
              <p:nvPr/>
            </p:nvGrpSpPr>
            <p:grpSpPr>
              <a:xfrm>
                <a:off x="2134639" y="5529270"/>
                <a:ext cx="947752" cy="185369"/>
                <a:chOff x="3555093" y="1422676"/>
                <a:chExt cx="704240" cy="137740"/>
              </a:xfrm>
            </p:grpSpPr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80C54609-C021-C341-9965-43360C5C65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5093" y="1422676"/>
                  <a:ext cx="137740" cy="137740"/>
                </a:xfrm>
                <a:prstGeom prst="rect">
                  <a:avLst/>
                </a:prstGeom>
              </p:spPr>
            </p:pic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1DCC6636-3C12-F54B-A0AE-AAAE2DB8C17A}"/>
                    </a:ext>
                  </a:extLst>
                </p:cNvPr>
                <p:cNvSpPr/>
                <p:nvPr/>
              </p:nvSpPr>
              <p:spPr>
                <a:xfrm>
                  <a:off x="3729228" y="1457751"/>
                  <a:ext cx="530105" cy="60437"/>
                </a:xfrm>
                <a:prstGeom prst="roundRect">
                  <a:avLst/>
                </a:prstGeom>
                <a:noFill/>
                <a:ln w="19050" cap="rnd">
                  <a:solidFill>
                    <a:srgbClr val="B448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3966869" y="5314368"/>
            <a:ext cx="1081168" cy="820026"/>
            <a:chOff x="5132366" y="5314368"/>
            <a:chExt cx="1081168" cy="820026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9667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D07DE110-683F-DB4F-B619-563580052954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2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VAIG a l’espai 4 Per l’ascensor de la zona del SERVEI D’ATENCIÓ Al visitant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ACCÉS espais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4855920-D98A-0F46-8C63-E2B432CDC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2" y="268843"/>
            <a:ext cx="6145200" cy="430258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13561" y="5334517"/>
            <a:ext cx="668272" cy="799877"/>
            <a:chOff x="1039033" y="5334517"/>
            <a:chExt cx="668272" cy="799877"/>
          </a:xfrm>
        </p:grpSpPr>
        <p:grpSp>
          <p:nvGrpSpPr>
            <p:cNvPr id="31" name="Group 30"/>
            <p:cNvGrpSpPr/>
            <p:nvPr/>
          </p:nvGrpSpPr>
          <p:grpSpPr>
            <a:xfrm>
              <a:off x="1039033" y="5334517"/>
              <a:ext cx="668272" cy="623102"/>
              <a:chOff x="9053125" y="1200339"/>
              <a:chExt cx="575769" cy="536851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53125" y="1200339"/>
                <a:ext cx="536851" cy="536851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38210" y="1418775"/>
                <a:ext cx="190684" cy="190684"/>
              </a:xfrm>
              <a:prstGeom prst="rect">
                <a:avLst/>
              </a:prstGeom>
            </p:spPr>
          </p:pic>
        </p:grp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1039033" y="6134394"/>
              <a:ext cx="55761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80F5BE-3415-2748-B706-BD8261FFE08F}"/>
              </a:ext>
            </a:extLst>
          </p:cNvPr>
          <p:cNvGrpSpPr/>
          <p:nvPr/>
        </p:nvGrpSpPr>
        <p:grpSpPr>
          <a:xfrm>
            <a:off x="3185279" y="5320682"/>
            <a:ext cx="1230731" cy="813712"/>
            <a:chOff x="8392824" y="5320682"/>
            <a:chExt cx="1230731" cy="813712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6B62295-42CF-4E40-B7C9-672AA3FB3405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766CD50-8D18-7541-97C5-E3D0EC1D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92997CF-2B32-EC46-8E98-A9BB02657FFA}"/>
              </a:ext>
            </a:extLst>
          </p:cNvPr>
          <p:cNvGrpSpPr/>
          <p:nvPr/>
        </p:nvGrpSpPr>
        <p:grpSpPr>
          <a:xfrm>
            <a:off x="1472580" y="4966447"/>
            <a:ext cx="986152" cy="1167947"/>
            <a:chOff x="1472580" y="4966447"/>
            <a:chExt cx="986152" cy="1167947"/>
          </a:xfrm>
        </p:grpSpPr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1472581" y="6134394"/>
              <a:ext cx="98615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2580" y="4966447"/>
              <a:ext cx="986152" cy="1105013"/>
            </a:xfrm>
            <a:prstGeom prst="rect">
              <a:avLst/>
            </a:prstGeom>
          </p:spPr>
        </p:pic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D07DE110-683F-DB4F-B619-563580052954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525EB1-EE10-A549-89BC-E82CC40A965E}"/>
              </a:ext>
            </a:extLst>
          </p:cNvPr>
          <p:cNvGrpSpPr/>
          <p:nvPr/>
        </p:nvGrpSpPr>
        <p:grpSpPr>
          <a:xfrm>
            <a:off x="6588884" y="5287846"/>
            <a:ext cx="3522462" cy="846548"/>
            <a:chOff x="2532650" y="5287846"/>
            <a:chExt cx="3522462" cy="84654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1274162-6CB4-FB43-BFD3-C583C465F1E3}"/>
                </a:ext>
              </a:extLst>
            </p:cNvPr>
            <p:cNvCxnSpPr>
              <a:cxnSpLocks/>
            </p:cNvCxnSpPr>
            <p:nvPr/>
          </p:nvCxnSpPr>
          <p:spPr>
            <a:xfrm>
              <a:off x="2532650" y="6134394"/>
              <a:ext cx="35224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3D574A2-4EA8-754F-9C50-B50DF87F533C}"/>
                </a:ext>
              </a:extLst>
            </p:cNvPr>
            <p:cNvGrpSpPr/>
            <p:nvPr/>
          </p:nvGrpSpPr>
          <p:grpSpPr>
            <a:xfrm>
              <a:off x="3976963" y="5287846"/>
              <a:ext cx="633837" cy="719328"/>
              <a:chOff x="3237519" y="5291021"/>
              <a:chExt cx="620873" cy="704615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1711E30D-07F3-9D47-91D8-8335DFAFF8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9539EA3-6D2F-4E46-8445-45E16CB098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6598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 la planta 5 hi ha l’espai 4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Espai 4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CD3F3F9-5E48-3646-B522-CD3DC80DE576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5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2" y="268843"/>
            <a:ext cx="6145200" cy="4326281"/>
          </a:xfrm>
          <a:prstGeom prst="rect">
            <a:avLst/>
          </a:prstGeom>
        </p:spPr>
      </p:pic>
      <p:cxnSp>
        <p:nvCxnSpPr>
          <p:cNvPr id="50" name="Straight Connector 49"/>
          <p:cNvCxnSpPr>
            <a:cxnSpLocks/>
          </p:cNvCxnSpPr>
          <p:nvPr/>
        </p:nvCxnSpPr>
        <p:spPr>
          <a:xfrm>
            <a:off x="6271010" y="6134394"/>
            <a:ext cx="114459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4063061" y="5269804"/>
            <a:ext cx="1150811" cy="864590"/>
            <a:chOff x="4003793" y="5269804"/>
            <a:chExt cx="1150811" cy="86459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2346" y="5269804"/>
              <a:ext cx="709200" cy="709200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438FC09-CDAD-2B42-B70A-C70F5F31A03B}"/>
                </a:ext>
              </a:extLst>
            </p:cNvPr>
            <p:cNvGrpSpPr/>
            <p:nvPr/>
          </p:nvGrpSpPr>
          <p:grpSpPr>
            <a:xfrm>
              <a:off x="4003793" y="5307460"/>
              <a:ext cx="1150811" cy="826934"/>
              <a:chOff x="2134639" y="5307460"/>
              <a:chExt cx="1150811" cy="826934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AB8E276-534A-3843-A392-14C9200596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1851" y="6134394"/>
                <a:ext cx="1083599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BD920B8-086E-1041-8A9B-BCA74770547D}"/>
                  </a:ext>
                </a:extLst>
              </p:cNvPr>
              <p:cNvGrpSpPr/>
              <p:nvPr/>
            </p:nvGrpSpPr>
            <p:grpSpPr>
              <a:xfrm>
                <a:off x="2134639" y="5307460"/>
                <a:ext cx="947752" cy="185369"/>
                <a:chOff x="3555093" y="1257857"/>
                <a:chExt cx="704240" cy="137740"/>
              </a:xfrm>
            </p:grpSpPr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80C54609-C021-C341-9965-43360C5C65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5093" y="1257857"/>
                  <a:ext cx="137740" cy="137740"/>
                </a:xfrm>
                <a:prstGeom prst="rect">
                  <a:avLst/>
                </a:prstGeom>
              </p:spPr>
            </p:pic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1DCC6636-3C12-F54B-A0AE-AAAE2DB8C17A}"/>
                    </a:ext>
                  </a:extLst>
                </p:cNvPr>
                <p:cNvSpPr/>
                <p:nvPr/>
              </p:nvSpPr>
              <p:spPr>
                <a:xfrm>
                  <a:off x="3729228" y="1292933"/>
                  <a:ext cx="530105" cy="60437"/>
                </a:xfrm>
                <a:prstGeom prst="roundRect">
                  <a:avLst/>
                </a:prstGeom>
                <a:noFill/>
                <a:ln w="19050" cap="rnd">
                  <a:solidFill>
                    <a:srgbClr val="B448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</p:grp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2889" y="4966447"/>
            <a:ext cx="1166720" cy="1105013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178130" y="5314368"/>
            <a:ext cx="1081168" cy="820026"/>
            <a:chOff x="5132366" y="5314368"/>
            <a:chExt cx="1081168" cy="820026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9667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91733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Escales i ASCENSOR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 la zona de la sala d’exposicions hi ha un altre ascensor i escales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8F5855-A27D-0F4C-B6E0-D353994683FE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4F2686-EF64-A148-BC40-F07FFD3288BE}"/>
              </a:ext>
            </a:extLst>
          </p:cNvPr>
          <p:cNvGrpSpPr/>
          <p:nvPr/>
        </p:nvGrpSpPr>
        <p:grpSpPr>
          <a:xfrm>
            <a:off x="7427226" y="5320682"/>
            <a:ext cx="1230731" cy="813712"/>
            <a:chOff x="8392824" y="5320682"/>
            <a:chExt cx="1230731" cy="81371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8925301" y="6134394"/>
            <a:ext cx="9722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2128" y="5344741"/>
            <a:ext cx="738579" cy="552491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871035" y="5311077"/>
            <a:ext cx="2467887" cy="823317"/>
            <a:chOff x="7010139" y="5311077"/>
            <a:chExt cx="2467887" cy="82331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7010139" y="6134394"/>
              <a:ext cx="246788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991F88B-A2C1-FC4A-B45A-681FC67D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2781" y="5311077"/>
              <a:ext cx="602602" cy="60260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7E05495-8637-3544-A04B-FBF5A16412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3" y="268407"/>
            <a:ext cx="6146508" cy="43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5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3" y="6242400"/>
            <a:ext cx="10490265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Vaig a l’espai 3 per l’ascensor o les escales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Escales i ASCENSOR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08F5855-A27D-0F4C-B6E0-D353994683FE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25761" y="5334517"/>
            <a:ext cx="702375" cy="799877"/>
            <a:chOff x="1004930" y="5334517"/>
            <a:chExt cx="702375" cy="799877"/>
          </a:xfrm>
        </p:grpSpPr>
        <p:grpSp>
          <p:nvGrpSpPr>
            <p:cNvPr id="30" name="Group 29"/>
            <p:cNvGrpSpPr/>
            <p:nvPr/>
          </p:nvGrpSpPr>
          <p:grpSpPr>
            <a:xfrm>
              <a:off x="1039033" y="5334517"/>
              <a:ext cx="668272" cy="623102"/>
              <a:chOff x="9053125" y="1200339"/>
              <a:chExt cx="575769" cy="536851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53125" y="1200339"/>
                <a:ext cx="536851" cy="536851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38210" y="1418775"/>
                <a:ext cx="190684" cy="190684"/>
              </a:xfrm>
              <a:prstGeom prst="rect">
                <a:avLst/>
              </a:prstGeom>
            </p:spPr>
          </p:pic>
        </p:grpSp>
        <p:cxnSp>
          <p:nvCxnSpPr>
            <p:cNvPr id="31" name="Straight Connector 30"/>
            <p:cNvCxnSpPr>
              <a:cxnSpLocks/>
            </p:cNvCxnSpPr>
            <p:nvPr/>
          </p:nvCxnSpPr>
          <p:spPr>
            <a:xfrm>
              <a:off x="1004930" y="6134394"/>
              <a:ext cx="5917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64F2686-EF64-A148-BC40-F07FFD3288BE}"/>
              </a:ext>
            </a:extLst>
          </p:cNvPr>
          <p:cNvGrpSpPr/>
          <p:nvPr/>
        </p:nvGrpSpPr>
        <p:grpSpPr>
          <a:xfrm>
            <a:off x="5403693" y="5320682"/>
            <a:ext cx="1157974" cy="813712"/>
            <a:chOff x="8392824" y="5320682"/>
            <a:chExt cx="1157974" cy="813712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8392824" y="6134394"/>
              <a:ext cx="115797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7425462" y="5344741"/>
            <a:ext cx="966187" cy="789653"/>
            <a:chOff x="7543999" y="5344741"/>
            <a:chExt cx="966187" cy="789653"/>
          </a:xfrm>
        </p:grpSpPr>
        <p:cxnSp>
          <p:nvCxnSpPr>
            <p:cNvPr id="51" name="Straight Connector 50"/>
            <p:cNvCxnSpPr>
              <a:cxnSpLocks/>
            </p:cNvCxnSpPr>
            <p:nvPr/>
          </p:nvCxnSpPr>
          <p:spPr>
            <a:xfrm>
              <a:off x="7543999" y="6134394"/>
              <a:ext cx="96618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57803" y="5344741"/>
              <a:ext cx="738579" cy="552491"/>
            </a:xfrm>
            <a:prstGeom prst="rect">
              <a:avLst/>
            </a:prstGeom>
          </p:spPr>
        </p:pic>
      </p:grp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3487098" y="6134394"/>
            <a:ext cx="11807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5ACC2241-D3AA-0E49-AAF0-1F643B4CFF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3" y="268407"/>
            <a:ext cx="6146508" cy="43276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A8988E-76AA-5942-AE5C-8B96DA2761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371" t="27760" r="12816"/>
          <a:stretch/>
        </p:blipFill>
        <p:spPr>
          <a:xfrm>
            <a:off x="3506608" y="4962774"/>
            <a:ext cx="1161258" cy="11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2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72335" y="1748046"/>
            <a:ext cx="8651277" cy="523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En </a:t>
            </a:r>
            <a:r>
              <a:rPr lang="ca-ES" sz="2200" cap="all" spc="50" dirty="0" err="1">
                <a:latin typeface="Calibri" charset="0"/>
                <a:ea typeface="Calibri" charset="0"/>
                <a:cs typeface="Calibri" charset="0"/>
              </a:rPr>
              <a:t>AQUEsta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a-ES" sz="2200" cap="all" spc="50" dirty="0" err="1">
                <a:latin typeface="Calibri" charset="0"/>
                <a:ea typeface="Calibri" charset="0"/>
                <a:cs typeface="Calibri" charset="0"/>
              </a:rPr>
              <a:t>guIa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 HI TROBARÀS </a:t>
            </a:r>
            <a:r>
              <a:rPr lang="ca-ES" sz="2200" cap="all" spc="50" dirty="0">
                <a:latin typeface="Calibri" charset="0"/>
                <a:cs typeface="Calibri" charset="0"/>
              </a:rPr>
              <a:t>informació </a:t>
            </a:r>
            <a:br>
              <a:rPr lang="ca-ES" sz="2200" cap="all" spc="50" dirty="0">
                <a:latin typeface="Calibri" charset="0"/>
                <a:cs typeface="Calibri" charset="0"/>
              </a:rPr>
            </a:br>
            <a:r>
              <a:rPr lang="ca-ES" sz="2200" cap="all" spc="50" dirty="0">
                <a:latin typeface="Calibri" charset="0"/>
                <a:cs typeface="Calibri" charset="0"/>
              </a:rPr>
              <a:t>SOBRE </a:t>
            </a:r>
            <a:r>
              <a:rPr lang="ca-ES" sz="2200" cap="all" spc="50" dirty="0" err="1"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 LLEIDA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335" y="1022826"/>
            <a:ext cx="5007030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ca-E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Informació</a:t>
            </a: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ca-E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general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05" y="1544155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92964" y="5198139"/>
            <a:ext cx="10093911" cy="1190534"/>
          </a:xfrm>
          <a:prstGeom prst="rect">
            <a:avLst/>
          </a:prstGeom>
          <a:solidFill>
            <a:srgbClr val="B4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Rectangle 44"/>
          <p:cNvSpPr/>
          <p:nvPr/>
        </p:nvSpPr>
        <p:spPr>
          <a:xfrm>
            <a:off x="292964" y="2408802"/>
            <a:ext cx="10093911" cy="2676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6405069" y="2713756"/>
            <a:ext cx="2360559" cy="210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hi trobaràs diversos 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espais per visitar. Els pots visitar 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tots o crear el teu propi itinerari.</a:t>
            </a:r>
          </a:p>
          <a:p>
            <a:pPr>
              <a:lnSpc>
                <a:spcPts val="1800"/>
              </a:lnSpc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Hi ha autobusos de línia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que et porten 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. </a:t>
            </a: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 té un pàrquing a prop.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5" y="5362647"/>
            <a:ext cx="430738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ca-E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 el web 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de </a:t>
            </a:r>
            <a:r>
              <a:rPr lang="ca-ES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 pots trobar tota la informació del centre, les seves 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activitats i exposicions: </a:t>
            </a:r>
            <a:r>
              <a:rPr lang="ca-ES" sz="15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CaixaForum.org</a:t>
            </a:r>
            <a:r>
              <a:rPr lang="ca-ES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/Lleida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231458" y="5362647"/>
            <a:ext cx="1877336" cy="820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Av. de </a:t>
            </a:r>
            <a:r>
              <a:rPr lang="en-US" sz="16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Blondel</a:t>
            </a: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3. 25002 Lleida</a:t>
            </a: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s-ES_tradnl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973 270 788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8076892" y="5362647"/>
            <a:ext cx="0" cy="769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370809" y="5362647"/>
            <a:ext cx="0" cy="654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7" y="2713756"/>
            <a:ext cx="2493058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material de la guia està creat com a anticipació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per facilitar el seguiment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 la visita.</a:t>
            </a: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Recomanem revisar la guia abans d’anar 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 per preparar la visita.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370809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A56B8A-3A26-2348-963D-F49F594BF475}"/>
              </a:ext>
            </a:extLst>
          </p:cNvPr>
          <p:cNvCxnSpPr/>
          <p:nvPr/>
        </p:nvCxnSpPr>
        <p:spPr>
          <a:xfrm>
            <a:off x="1367461" y="3921013"/>
            <a:ext cx="0" cy="6170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7D60208-D6E0-3444-B65B-91021850D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2" y="3982726"/>
            <a:ext cx="438692" cy="4386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5B29E5-793C-E74A-B0E5-20E14A149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6" y="2780238"/>
            <a:ext cx="484037" cy="484037"/>
          </a:xfrm>
          <a:prstGeom prst="rect">
            <a:avLst/>
          </a:prstGeom>
        </p:spPr>
      </p:pic>
      <p:cxnSp>
        <p:nvCxnSpPr>
          <p:cNvPr id="32" name="Straight Connector 31"/>
          <p:cNvCxnSpPr>
            <a:cxnSpLocks/>
          </p:cNvCxnSpPr>
          <p:nvPr/>
        </p:nvCxnSpPr>
        <p:spPr>
          <a:xfrm>
            <a:off x="6273997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73997" y="3897766"/>
            <a:ext cx="0" cy="8779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EED0BBF2-B425-C342-A915-807FBD993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54" y="2674284"/>
            <a:ext cx="500300" cy="5003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D2AE5D-4AF1-E247-966F-4C8A7F7B2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9" y="3789040"/>
            <a:ext cx="498867" cy="4988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9A01C81-2667-6848-8FAB-6CA6005E8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" y="5362647"/>
            <a:ext cx="486588" cy="4865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A74F3C2-5E01-C644-90A0-4457EE503F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93" y="5362647"/>
            <a:ext cx="486588" cy="48658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FD31551-D1FA-804B-9957-66FBDFFB54B9}"/>
              </a:ext>
            </a:extLst>
          </p:cNvPr>
          <p:cNvSpPr/>
          <p:nvPr/>
        </p:nvSpPr>
        <p:spPr>
          <a:xfrm>
            <a:off x="295318" y="6750675"/>
            <a:ext cx="3947167" cy="206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Pictogrames extrets de </a:t>
            </a:r>
            <a:r>
              <a:rPr lang="ca-ES" sz="10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Flaticon</a:t>
            </a:r>
            <a:r>
              <a:rPr lang="ca-ES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i inspirats en ARASAAC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22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per les escales a l’espai 3 hi ha el bany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bany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D54C6A4-E1B7-1A44-B8C8-1F40F1DB3072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7230771" y="5297619"/>
            <a:ext cx="704857" cy="836775"/>
            <a:chOff x="8818730" y="5297619"/>
            <a:chExt cx="704857" cy="836775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8730" y="5297619"/>
              <a:ext cx="704857" cy="630527"/>
            </a:xfrm>
            <a:prstGeom prst="rect">
              <a:avLst/>
            </a:prstGeom>
          </p:spPr>
        </p:pic>
        <p:cxnSp>
          <p:nvCxnSpPr>
            <p:cNvPr id="57" name="Straight Connector 56"/>
            <p:cNvCxnSpPr/>
            <p:nvPr/>
          </p:nvCxnSpPr>
          <p:spPr>
            <a:xfrm>
              <a:off x="8827022" y="6134394"/>
              <a:ext cx="6442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 flipH="1">
            <a:off x="3744832" y="5340207"/>
            <a:ext cx="979615" cy="794187"/>
            <a:chOff x="5864761" y="5340207"/>
            <a:chExt cx="981796" cy="794187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0016464-0653-E843-AD54-AABF75B4E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400000">
              <a:off x="6541516" y="5470751"/>
              <a:ext cx="185369" cy="185369"/>
            </a:xfrm>
            <a:prstGeom prst="rect">
              <a:avLst/>
            </a:prstGeom>
          </p:spPr>
        </p:pic>
        <p:cxnSp>
          <p:nvCxnSpPr>
            <p:cNvPr id="66" name="Straight Connector 65"/>
            <p:cNvCxnSpPr>
              <a:cxnSpLocks/>
            </p:cNvCxnSpPr>
            <p:nvPr/>
          </p:nvCxnSpPr>
          <p:spPr>
            <a:xfrm>
              <a:off x="5864761" y="6134394"/>
              <a:ext cx="98179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66"/>
            <p:cNvPicPr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924161" y="5340207"/>
              <a:ext cx="741600" cy="552491"/>
            </a:xfrm>
            <a:prstGeom prst="rect">
              <a:avLst/>
            </a:prstGeom>
          </p:spPr>
        </p:pic>
      </p:grpSp>
      <p:cxnSp>
        <p:nvCxnSpPr>
          <p:cNvPr id="69" name="Straight Connector 68"/>
          <p:cNvCxnSpPr>
            <a:cxnSpLocks/>
          </p:cNvCxnSpPr>
          <p:nvPr/>
        </p:nvCxnSpPr>
        <p:spPr>
          <a:xfrm>
            <a:off x="5109886" y="6134394"/>
            <a:ext cx="9691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6101292" y="5314368"/>
            <a:ext cx="1081168" cy="820026"/>
            <a:chOff x="5132366" y="5314368"/>
            <a:chExt cx="1081168" cy="820026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02692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7C98F77-DF7C-A742-972F-2E2B67C765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371" t="27760" r="22303"/>
          <a:stretch/>
        </p:blipFill>
        <p:spPr>
          <a:xfrm>
            <a:off x="5109887" y="4962774"/>
            <a:ext cx="967340" cy="11074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EDAF2CB-B0D3-B643-8349-13EDDE02F6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636" y="268840"/>
            <a:ext cx="6139610" cy="43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3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 la </a:t>
            </a:r>
            <a:r>
              <a:rPr lang="ca-ES" sz="2200" cap="all" spc="50" dirty="0">
                <a:latin typeface="Calibri" charset="0"/>
                <a:cs typeface="Calibri" charset="0"/>
              </a:rPr>
              <a:t>planta 1 hi ha l’espai 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6" name="Rectangle 25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Espai 3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Imagen 3">
            <a:extLst>
              <a:ext uri="{FF2B5EF4-FFF2-40B4-BE49-F238E27FC236}">
                <a16:creationId xmlns:a16="http://schemas.microsoft.com/office/drawing/2014/main" id="{3B3C8E93-5A0D-60C9-297E-B100F4C7CA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804" y="268841"/>
            <a:ext cx="3052800" cy="432680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23F0D0D-506A-E947-B72E-92680C80F657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6274738" y="6134394"/>
            <a:ext cx="8372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4088460" y="5269804"/>
            <a:ext cx="1132417" cy="864590"/>
            <a:chOff x="4003793" y="5269804"/>
            <a:chExt cx="1132417" cy="86459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2346" y="5269804"/>
              <a:ext cx="709200" cy="709200"/>
            </a:xfrm>
            <a:prstGeom prst="rect">
              <a:avLst/>
            </a:prstGeom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438FC09-CDAD-2B42-B70A-C70F5F31A03B}"/>
                </a:ext>
              </a:extLst>
            </p:cNvPr>
            <p:cNvGrpSpPr/>
            <p:nvPr/>
          </p:nvGrpSpPr>
          <p:grpSpPr>
            <a:xfrm>
              <a:off x="4003793" y="5599451"/>
              <a:ext cx="1132417" cy="534943"/>
              <a:chOff x="2134639" y="5599451"/>
              <a:chExt cx="1132417" cy="534943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AB8E276-534A-3843-A392-14C9200596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1049" y="6134394"/>
                <a:ext cx="111600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BD920B8-086E-1041-8A9B-BCA74770547D}"/>
                  </a:ext>
                </a:extLst>
              </p:cNvPr>
              <p:cNvGrpSpPr/>
              <p:nvPr/>
            </p:nvGrpSpPr>
            <p:grpSpPr>
              <a:xfrm>
                <a:off x="2134639" y="5599451"/>
                <a:ext cx="947752" cy="185369"/>
                <a:chOff x="3555093" y="1474825"/>
                <a:chExt cx="704240" cy="13774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80C54609-C021-C341-9965-43360C5C65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5093" y="1474825"/>
                  <a:ext cx="137740" cy="137740"/>
                </a:xfrm>
                <a:prstGeom prst="rect">
                  <a:avLst/>
                </a:prstGeom>
              </p:spPr>
            </p:pic>
            <p:sp>
              <p:nvSpPr>
                <p:cNvPr id="61" name="Rounded Rectangle 60">
                  <a:extLst>
                    <a:ext uri="{FF2B5EF4-FFF2-40B4-BE49-F238E27FC236}">
                      <a16:creationId xmlns:a16="http://schemas.microsoft.com/office/drawing/2014/main" id="{1DCC6636-3C12-F54B-A0AE-AAAE2DB8C17A}"/>
                    </a:ext>
                  </a:extLst>
                </p:cNvPr>
                <p:cNvSpPr/>
                <p:nvPr/>
              </p:nvSpPr>
              <p:spPr>
                <a:xfrm>
                  <a:off x="3729228" y="1509901"/>
                  <a:ext cx="530105" cy="60437"/>
                </a:xfrm>
                <a:prstGeom prst="roundRect">
                  <a:avLst/>
                </a:prstGeom>
                <a:noFill/>
                <a:ln w="19050" cap="rnd">
                  <a:solidFill>
                    <a:srgbClr val="B448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153144" y="5314368"/>
            <a:ext cx="1081168" cy="820026"/>
            <a:chOff x="5132366" y="5314368"/>
            <a:chExt cx="1081168" cy="82002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9667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FAC26231-1F22-3A46-B9BF-BDF5BC267C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573" r="12521"/>
          <a:stretch/>
        </p:blipFill>
        <p:spPr>
          <a:xfrm>
            <a:off x="7335060" y="268842"/>
            <a:ext cx="3053078" cy="43281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896FD0C-0727-FA4E-A51F-FF10F5E4F4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371" t="27760" r="22303"/>
          <a:stretch/>
        </p:blipFill>
        <p:spPr>
          <a:xfrm>
            <a:off x="6274737" y="4962774"/>
            <a:ext cx="967340" cy="11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40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3B826B0E-0793-8840-BAF7-185598276A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15112" y="1750669"/>
            <a:ext cx="7485699" cy="4100354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ACAFC75E-C9FA-434B-B206-346C31AF20CC}"/>
              </a:ext>
            </a:extLst>
          </p:cNvPr>
          <p:cNvSpPr/>
          <p:nvPr/>
        </p:nvSpPr>
        <p:spPr>
          <a:xfrm>
            <a:off x="7253200" y="3667467"/>
            <a:ext cx="878942" cy="39645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sala d’exposicions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I espai 3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64DA0D4-32E6-034F-AB98-3E60A9DB60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53201" y="4019379"/>
            <a:ext cx="240728" cy="240728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75BE84D-F55B-7042-AE78-C8A67EB3901E}"/>
              </a:ext>
            </a:extLst>
          </p:cNvPr>
          <p:cNvGrpSpPr/>
          <p:nvPr/>
        </p:nvGrpSpPr>
        <p:grpSpPr>
          <a:xfrm>
            <a:off x="6935898" y="3944682"/>
            <a:ext cx="288304" cy="288304"/>
            <a:chOff x="3369529" y="2915261"/>
            <a:chExt cx="288304" cy="28830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4F6AA31-B011-BC41-8779-1697AA484B0E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7" name="Picture 22">
              <a:extLst>
                <a:ext uri="{FF2B5EF4-FFF2-40B4-BE49-F238E27FC236}">
                  <a16:creationId xmlns:a16="http://schemas.microsoft.com/office/drawing/2014/main" id="{65CB40CB-0A43-5444-8C69-5AB4512686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283197" y="240101"/>
            <a:ext cx="5103675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PLÀNOL / </a:t>
            </a:r>
            <a:r>
              <a:rPr lang="ca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Lleida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001938" y="4516155"/>
            <a:ext cx="883245" cy="1296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Vestíbul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782204" y="4811927"/>
            <a:ext cx="1092726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SERVEI D’ATENCIÓ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Al visitant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103238" y="6058560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POrta D’entrada </a:t>
            </a:r>
            <a:br>
              <a:rPr lang="ca-ES" sz="1000" b="1" cap="all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AV. DE BLONDEL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133729" y="5232837"/>
            <a:ext cx="767747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auditori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625687" y="2895176"/>
            <a:ext cx="767747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auditori i espai 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07D8897-A552-2946-8851-AE5E09AC0CC0}"/>
              </a:ext>
            </a:extLst>
          </p:cNvPr>
          <p:cNvSpPr/>
          <p:nvPr/>
        </p:nvSpPr>
        <p:spPr>
          <a:xfrm>
            <a:off x="7060160" y="1454757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Porta d’entrada</a:t>
            </a:r>
          </a:p>
          <a:p>
            <a:pPr algn="ctr"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AV. DE MADRID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94E6A51-AAB2-AC4E-B0F4-B4DDD2F2D20A}"/>
              </a:ext>
            </a:extLst>
          </p:cNvPr>
          <p:cNvSpPr/>
          <p:nvPr/>
        </p:nvSpPr>
        <p:spPr>
          <a:xfrm>
            <a:off x="7481213" y="2650018"/>
            <a:ext cx="594941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Zona relaxada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674526" y="1553998"/>
            <a:ext cx="14735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EEF17F2-C072-8343-A364-FDCFFC1068A0}"/>
              </a:ext>
            </a:extLst>
          </p:cNvPr>
          <p:cNvGrpSpPr/>
          <p:nvPr/>
        </p:nvGrpSpPr>
        <p:grpSpPr>
          <a:xfrm rot="5400000">
            <a:off x="7357632" y="1835410"/>
            <a:ext cx="288304" cy="288304"/>
            <a:chOff x="7315703" y="6285717"/>
            <a:chExt cx="288304" cy="288304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48D3A5F-5106-D644-8CBD-ACC317F6F3BA}"/>
                </a:ext>
              </a:extLst>
            </p:cNvPr>
            <p:cNvSpPr/>
            <p:nvPr/>
          </p:nvSpPr>
          <p:spPr>
            <a:xfrm>
              <a:off x="7315703" y="6285717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6DF6D4B7-F13A-3748-A713-EA5DE8878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441" y="6330455"/>
              <a:ext cx="198826" cy="198826"/>
            </a:xfrm>
            <a:prstGeom prst="rect">
              <a:avLst/>
            </a:prstGeom>
          </p:spPr>
        </p:pic>
      </p:grpSp>
      <p:pic>
        <p:nvPicPr>
          <p:cNvPr id="75" name="Imagen 2">
            <a:extLst>
              <a:ext uri="{FF2B5EF4-FFF2-40B4-BE49-F238E27FC236}">
                <a16:creationId xmlns:a16="http://schemas.microsoft.com/office/drawing/2014/main" id="{B4E5760F-6A7D-2541-AA71-70FD990027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4855" y="1062938"/>
            <a:ext cx="1679302" cy="806072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6306150" y="2575594"/>
            <a:ext cx="288304" cy="288304"/>
            <a:chOff x="3017129" y="1937388"/>
            <a:chExt cx="238513" cy="238513"/>
          </a:xfrm>
        </p:grpSpPr>
        <p:sp>
          <p:nvSpPr>
            <p:cNvPr id="77" name="Oval 76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25687" y="2608668"/>
            <a:ext cx="240728" cy="240728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>
          <a:xfrm>
            <a:off x="8381647" y="3868299"/>
            <a:ext cx="546092" cy="1575364"/>
            <a:chOff x="5150111" y="958029"/>
            <a:chExt cx="546092" cy="1575364"/>
          </a:xfrm>
        </p:grpSpPr>
        <p:grpSp>
          <p:nvGrpSpPr>
            <p:cNvPr id="85" name="Group 84"/>
            <p:cNvGrpSpPr/>
            <p:nvPr/>
          </p:nvGrpSpPr>
          <p:grpSpPr>
            <a:xfrm>
              <a:off x="5407899" y="2245089"/>
              <a:ext cx="288304" cy="288304"/>
              <a:chOff x="2873411" y="2747639"/>
              <a:chExt cx="238513" cy="238513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2873411" y="2747639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100" name="Picture 99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0982"/>
              <a:stretch/>
            </p:blipFill>
            <p:spPr>
              <a:xfrm>
                <a:off x="2900122" y="2765717"/>
                <a:ext cx="168587" cy="213352"/>
              </a:xfrm>
              <a:prstGeom prst="rect">
                <a:avLst/>
              </a:prstGeom>
            </p:spPr>
          </p:pic>
        </p:grpSp>
        <p:sp>
          <p:nvSpPr>
            <p:cNvPr id="86" name="Rounded Rectangle 85"/>
            <p:cNvSpPr/>
            <p:nvPr/>
          </p:nvSpPr>
          <p:spPr>
            <a:xfrm>
              <a:off x="5150111" y="1097565"/>
              <a:ext cx="288305" cy="59177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5150111" y="958029"/>
              <a:ext cx="288304" cy="288304"/>
              <a:chOff x="2660144" y="2168158"/>
              <a:chExt cx="238513" cy="238513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9163" y="2210474"/>
                <a:ext cx="172021" cy="153880"/>
              </a:xfrm>
              <a:prstGeom prst="rect">
                <a:avLst/>
              </a:prstGeom>
            </p:spPr>
          </p:pic>
        </p:grpSp>
        <p:grpSp>
          <p:nvGrpSpPr>
            <p:cNvPr id="88" name="Group 87"/>
            <p:cNvGrpSpPr/>
            <p:nvPr/>
          </p:nvGrpSpPr>
          <p:grpSpPr>
            <a:xfrm>
              <a:off x="5150111" y="1249773"/>
              <a:ext cx="288304" cy="288304"/>
              <a:chOff x="2392666" y="2168158"/>
              <a:chExt cx="238513" cy="238513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2392666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22477" y="2198101"/>
                <a:ext cx="175251" cy="166333"/>
              </a:xfrm>
              <a:prstGeom prst="rect">
                <a:avLst/>
              </a:prstGeom>
            </p:spPr>
          </p:pic>
        </p:grpSp>
        <p:grpSp>
          <p:nvGrpSpPr>
            <p:cNvPr id="89" name="Group 88"/>
            <p:cNvGrpSpPr/>
            <p:nvPr/>
          </p:nvGrpSpPr>
          <p:grpSpPr>
            <a:xfrm>
              <a:off x="5150111" y="1534393"/>
              <a:ext cx="288304" cy="288304"/>
              <a:chOff x="2392666" y="2441882"/>
              <a:chExt cx="238513" cy="238513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2392666" y="2441882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48674" y="2476703"/>
                <a:ext cx="149054" cy="149054"/>
              </a:xfrm>
              <a:prstGeom prst="rect">
                <a:avLst/>
              </a:prstGeom>
            </p:spPr>
          </p:pic>
        </p:grpSp>
      </p:grpSp>
      <p:grpSp>
        <p:nvGrpSpPr>
          <p:cNvPr id="101" name="Group 100"/>
          <p:cNvGrpSpPr/>
          <p:nvPr/>
        </p:nvGrpSpPr>
        <p:grpSpPr>
          <a:xfrm>
            <a:off x="6470440" y="4785774"/>
            <a:ext cx="288304" cy="288304"/>
            <a:chOff x="6470440" y="4785774"/>
            <a:chExt cx="288304" cy="288304"/>
          </a:xfrm>
        </p:grpSpPr>
        <p:sp>
          <p:nvSpPr>
            <p:cNvPr id="102" name="Oval 101"/>
            <p:cNvSpPr/>
            <p:nvPr/>
          </p:nvSpPr>
          <p:spPr>
            <a:xfrm>
              <a:off x="6470440" y="4785774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C92D2431-F3EE-D141-BBDD-A28175EC9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550" y="4834012"/>
              <a:ext cx="178636" cy="178636"/>
            </a:xfrm>
            <a:prstGeom prst="rect">
              <a:avLst/>
            </a:prstGeom>
          </p:spPr>
        </p:pic>
      </p:grpSp>
      <p:grpSp>
        <p:nvGrpSpPr>
          <p:cNvPr id="104" name="Group 103"/>
          <p:cNvGrpSpPr/>
          <p:nvPr/>
        </p:nvGrpSpPr>
        <p:grpSpPr>
          <a:xfrm rot="16200000">
            <a:off x="7357632" y="5716034"/>
            <a:ext cx="288304" cy="288304"/>
            <a:chOff x="7315703" y="6285717"/>
            <a:chExt cx="288304" cy="288304"/>
          </a:xfrm>
        </p:grpSpPr>
        <p:sp>
          <p:nvSpPr>
            <p:cNvPr id="105" name="Oval 104"/>
            <p:cNvSpPr/>
            <p:nvPr/>
          </p:nvSpPr>
          <p:spPr>
            <a:xfrm>
              <a:off x="7315703" y="6285717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529CF6F6-BF41-3346-B9C3-79D4473A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441" y="6330455"/>
              <a:ext cx="198826" cy="198826"/>
            </a:xfrm>
            <a:prstGeom prst="rect">
              <a:avLst/>
            </a:prstGeom>
          </p:spPr>
        </p:pic>
      </p:grpSp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85872" y="5443664"/>
            <a:ext cx="240728" cy="240728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77" y="5443664"/>
            <a:ext cx="240728" cy="240728"/>
          </a:xfrm>
          <a:prstGeom prst="rect">
            <a:avLst/>
          </a:prstGeom>
        </p:spPr>
      </p:pic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56362C5-E21B-484C-B8E6-4B076712D15C}"/>
              </a:ext>
            </a:extLst>
          </p:cNvPr>
          <p:cNvGrpSpPr/>
          <p:nvPr/>
        </p:nvGrpSpPr>
        <p:grpSpPr>
          <a:xfrm>
            <a:off x="6794384" y="5475515"/>
            <a:ext cx="288304" cy="288304"/>
            <a:chOff x="3369529" y="2915261"/>
            <a:chExt cx="288304" cy="288304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C8120D4-0EBA-BF44-990E-F7303512B3B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32" name="Picture 22">
              <a:extLst>
                <a:ext uri="{FF2B5EF4-FFF2-40B4-BE49-F238E27FC236}">
                  <a16:creationId xmlns:a16="http://schemas.microsoft.com/office/drawing/2014/main" id="{DAF0A131-1BA8-0447-BCC7-B97873869F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1399B83-8054-6844-9DEE-84EF859DE9C3}"/>
              </a:ext>
            </a:extLst>
          </p:cNvPr>
          <p:cNvGrpSpPr/>
          <p:nvPr/>
        </p:nvGrpSpPr>
        <p:grpSpPr>
          <a:xfrm>
            <a:off x="7953712" y="5475515"/>
            <a:ext cx="288304" cy="288304"/>
            <a:chOff x="3369529" y="2915261"/>
            <a:chExt cx="288304" cy="288304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0BD7B0C-0689-F340-8682-87C0EF67589E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35" name="Picture 22">
              <a:extLst>
                <a:ext uri="{FF2B5EF4-FFF2-40B4-BE49-F238E27FC236}">
                  <a16:creationId xmlns:a16="http://schemas.microsoft.com/office/drawing/2014/main" id="{B02BF0FF-4251-0049-93AC-70C405B93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ACC8C151-4FC3-6146-A031-1B8FD53FA6F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3198" y="5970885"/>
            <a:ext cx="1682928" cy="806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06775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07" y="1732139"/>
            <a:ext cx="7486510" cy="4108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6107" y="240101"/>
            <a:ext cx="52907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PLÀNOL / </a:t>
            </a:r>
            <a:r>
              <a:rPr lang="ca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Lleida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–1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68174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7476366" y="370995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vestíbul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7034744" y="510472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Sala D’exposicions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2072258" y="424226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Sala D’exposicions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57D8DC-FE76-214A-9760-816D2EF60765}"/>
              </a:ext>
            </a:extLst>
          </p:cNvPr>
          <p:cNvSpPr/>
          <p:nvPr/>
        </p:nvSpPr>
        <p:spPr>
          <a:xfrm>
            <a:off x="3205803" y="4901465"/>
            <a:ext cx="70706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espai 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25687" y="2885651"/>
            <a:ext cx="767747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auditori </a:t>
            </a:r>
            <a:b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I espai 4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184046" y="3688818"/>
            <a:ext cx="240728" cy="24072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757" y="4659590"/>
            <a:ext cx="315220" cy="31522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25687" y="2608668"/>
            <a:ext cx="240728" cy="24072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6306150" y="2575594"/>
            <a:ext cx="288304" cy="288304"/>
            <a:chOff x="3017129" y="1937388"/>
            <a:chExt cx="238513" cy="238513"/>
          </a:xfrm>
        </p:grpSpPr>
        <p:sp>
          <p:nvSpPr>
            <p:cNvPr id="46" name="Oval 45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507" y="3832190"/>
            <a:ext cx="315220" cy="3152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421E066-D815-4643-8A72-1283C08781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140" y="4599981"/>
            <a:ext cx="240728" cy="240728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E26A4A1-CAD6-EE4F-B10E-069C04E511AD}"/>
              </a:ext>
            </a:extLst>
          </p:cNvPr>
          <p:cNvGrpSpPr/>
          <p:nvPr/>
        </p:nvGrpSpPr>
        <p:grpSpPr>
          <a:xfrm>
            <a:off x="3941708" y="4569577"/>
            <a:ext cx="288304" cy="288304"/>
            <a:chOff x="3369529" y="2915261"/>
            <a:chExt cx="288304" cy="28830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8AE6BF1-B9AC-A743-B100-52745DBDA82A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2" name="Picture 22">
              <a:extLst>
                <a:ext uri="{FF2B5EF4-FFF2-40B4-BE49-F238E27FC236}">
                  <a16:creationId xmlns:a16="http://schemas.microsoft.com/office/drawing/2014/main" id="{588B319F-D0F0-D347-B6CB-90B095EC9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DD5079E-D41D-A44B-BA00-BFE1D61B2212}"/>
              </a:ext>
            </a:extLst>
          </p:cNvPr>
          <p:cNvGrpSpPr/>
          <p:nvPr/>
        </p:nvGrpSpPr>
        <p:grpSpPr>
          <a:xfrm>
            <a:off x="4039848" y="4937555"/>
            <a:ext cx="288304" cy="288304"/>
            <a:chOff x="3017129" y="1937388"/>
            <a:chExt cx="238513" cy="238513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D3B128-8687-3D42-A1C9-91615F894510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0E7E25C-E92C-6F4A-BBA8-0674EDEFE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4FEF78-945B-824A-BB49-8E5C945898BD}"/>
              </a:ext>
            </a:extLst>
          </p:cNvPr>
          <p:cNvGrpSpPr/>
          <p:nvPr/>
        </p:nvGrpSpPr>
        <p:grpSpPr>
          <a:xfrm flipH="1">
            <a:off x="6834760" y="3640551"/>
            <a:ext cx="291600" cy="291600"/>
            <a:chOff x="3369529" y="2915261"/>
            <a:chExt cx="288304" cy="28830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59825CF-A4A5-E64D-9E6A-6941E9048293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2" name="Picture 22">
              <a:extLst>
                <a:ext uri="{FF2B5EF4-FFF2-40B4-BE49-F238E27FC236}">
                  <a16:creationId xmlns:a16="http://schemas.microsoft.com/office/drawing/2014/main" id="{10B5AD49-1404-6042-ABD5-0BEF9FA08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9999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25" y="1729310"/>
            <a:ext cx="7486992" cy="41402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09785" y="240101"/>
            <a:ext cx="4577088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PLÀNOL / </a:t>
            </a:r>
            <a:r>
              <a:rPr lang="ca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Lleida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5534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6965128" y="328225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auditori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358974" y="532228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Vestíbul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130765" y="5244312"/>
            <a:ext cx="767747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amfiteatre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058809" y="4075947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espai 3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951098" y="2550269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escenari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300177" y="5104723"/>
            <a:ext cx="288304" cy="288304"/>
            <a:chOff x="3017129" y="1937388"/>
            <a:chExt cx="238513" cy="238513"/>
          </a:xfrm>
        </p:grpSpPr>
        <p:sp>
          <p:nvSpPr>
            <p:cNvPr id="39" name="Oval 38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0C5568C-158A-D64C-8C6D-BFD17456254C}"/>
              </a:ext>
            </a:extLst>
          </p:cNvPr>
          <p:cNvGrpSpPr/>
          <p:nvPr/>
        </p:nvGrpSpPr>
        <p:grpSpPr>
          <a:xfrm>
            <a:off x="6787471" y="5473046"/>
            <a:ext cx="288304" cy="288304"/>
            <a:chOff x="3369529" y="2915261"/>
            <a:chExt cx="288304" cy="28830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3E51D2F-A385-1649-8D25-246BAABB149B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6" name="Picture 22">
              <a:extLst>
                <a:ext uri="{FF2B5EF4-FFF2-40B4-BE49-F238E27FC236}">
                  <a16:creationId xmlns:a16="http://schemas.microsoft.com/office/drawing/2014/main" id="{6C6E9B88-92BB-1A49-99BB-D66C33B9D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F300005-94A5-C944-B370-9765CE1A27CA}"/>
              </a:ext>
            </a:extLst>
          </p:cNvPr>
          <p:cNvGrpSpPr/>
          <p:nvPr/>
        </p:nvGrpSpPr>
        <p:grpSpPr>
          <a:xfrm>
            <a:off x="7993419" y="5473046"/>
            <a:ext cx="288304" cy="288304"/>
            <a:chOff x="3369529" y="2915261"/>
            <a:chExt cx="288304" cy="288304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8FB2C01-F0FA-C545-AD50-603E212B4587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0" name="Picture 22">
              <a:extLst>
                <a:ext uri="{FF2B5EF4-FFF2-40B4-BE49-F238E27FC236}">
                  <a16:creationId xmlns:a16="http://schemas.microsoft.com/office/drawing/2014/main" id="{F4ED7CCC-8E7A-3B49-BD80-806D8FB592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85872" y="5443664"/>
            <a:ext cx="240728" cy="24072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77" y="5443664"/>
            <a:ext cx="240728" cy="24072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CF74A37-68E9-AC48-BD0C-939EC311C1E9}"/>
              </a:ext>
            </a:extLst>
          </p:cNvPr>
          <p:cNvGrpSpPr/>
          <p:nvPr/>
        </p:nvGrpSpPr>
        <p:grpSpPr>
          <a:xfrm>
            <a:off x="6102602" y="2707847"/>
            <a:ext cx="288304" cy="288304"/>
            <a:chOff x="3017129" y="1937388"/>
            <a:chExt cx="238513" cy="23851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7BCA37E-333A-5347-86DC-F94F15AF8BC1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AECDD07-97D2-DC4B-81F7-D77950DD0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4692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05" y="1750861"/>
            <a:ext cx="7488000" cy="41011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4683" y="240101"/>
            <a:ext cx="4142190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PLÀNOL / </a:t>
            </a:r>
            <a:r>
              <a:rPr lang="ca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Lleida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2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5534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7E1B7CC-13E0-5A42-B9A8-6C42CBAA65E6}"/>
              </a:ext>
            </a:extLst>
          </p:cNvPr>
          <p:cNvSpPr/>
          <p:nvPr/>
        </p:nvSpPr>
        <p:spPr>
          <a:xfrm>
            <a:off x="7028856" y="516416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Amfiteatre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F453BE-2F2A-014C-A982-F138DDB51EF1}"/>
              </a:ext>
            </a:extLst>
          </p:cNvPr>
          <p:cNvGrpSpPr/>
          <p:nvPr/>
        </p:nvGrpSpPr>
        <p:grpSpPr>
          <a:xfrm>
            <a:off x="6086562" y="4290053"/>
            <a:ext cx="288304" cy="288304"/>
            <a:chOff x="3369529" y="2915261"/>
            <a:chExt cx="288304" cy="2883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4AF5AA6-27EB-FA4C-9C5F-A64DBC8A7877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0" name="Picture 22">
              <a:extLst>
                <a:ext uri="{FF2B5EF4-FFF2-40B4-BE49-F238E27FC236}">
                  <a16:creationId xmlns:a16="http://schemas.microsoft.com/office/drawing/2014/main" id="{788B85A3-5F37-524A-B7B9-D5FD53B82D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25BEA0-940B-7748-B6B1-AF5EBADE37C9}"/>
              </a:ext>
            </a:extLst>
          </p:cNvPr>
          <p:cNvGrpSpPr/>
          <p:nvPr/>
        </p:nvGrpSpPr>
        <p:grpSpPr>
          <a:xfrm>
            <a:off x="8635209" y="4290053"/>
            <a:ext cx="288304" cy="288304"/>
            <a:chOff x="3369529" y="2915261"/>
            <a:chExt cx="288304" cy="28830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87A36E8-DC73-AB47-ABA6-710806A80AB9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3" name="Picture 22">
              <a:extLst>
                <a:ext uri="{FF2B5EF4-FFF2-40B4-BE49-F238E27FC236}">
                  <a16:creationId xmlns:a16="http://schemas.microsoft.com/office/drawing/2014/main" id="{2710DBF6-F2E2-404D-8104-3DAE7EE50B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D75C7D22-4883-F441-A675-F6412A67E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10672" y="4015737"/>
            <a:ext cx="240728" cy="2407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7303298-377F-4B4B-B908-20EA299AA9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48665" y="4026623"/>
            <a:ext cx="240728" cy="24072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E3A4DA-342D-D644-A828-CE22182FF252}"/>
              </a:ext>
            </a:extLst>
          </p:cNvPr>
          <p:cNvGrpSpPr/>
          <p:nvPr/>
        </p:nvGrpSpPr>
        <p:grpSpPr>
          <a:xfrm>
            <a:off x="6102602" y="2707847"/>
            <a:ext cx="288304" cy="288304"/>
            <a:chOff x="3017129" y="1937388"/>
            <a:chExt cx="238513" cy="23851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60E73B9-8D3A-F242-9E0F-5FDE80C20470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6526186-C4E3-A448-9C8B-6D40247F3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1417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08" y="1750669"/>
            <a:ext cx="7486508" cy="4100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20215" y="240101"/>
            <a:ext cx="4766658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PLÀNOL / </a:t>
            </a:r>
            <a:r>
              <a:rPr lang="ca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ca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Lleida</a:t>
            </a: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5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5534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7E1B7CC-13E0-5A42-B9A8-6C42CBAA65E6}"/>
              </a:ext>
            </a:extLst>
          </p:cNvPr>
          <p:cNvSpPr/>
          <p:nvPr/>
        </p:nvSpPr>
        <p:spPr>
          <a:xfrm>
            <a:off x="7028856" y="516416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espai 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76FAD6-DED2-4A46-BA5B-538D6EB3F4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38136" y="3017793"/>
            <a:ext cx="240728" cy="24072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11046FE-9038-BE47-BC0F-D519BE2278E1}"/>
              </a:ext>
            </a:extLst>
          </p:cNvPr>
          <p:cNvGrpSpPr/>
          <p:nvPr/>
        </p:nvGrpSpPr>
        <p:grpSpPr>
          <a:xfrm>
            <a:off x="6102602" y="2707847"/>
            <a:ext cx="288304" cy="288304"/>
            <a:chOff x="3017129" y="1937388"/>
            <a:chExt cx="238513" cy="23851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36026E7-1747-D044-B4DC-BA834F3B089A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7B21995-FF0B-2E47-B2BE-C76D249F4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6903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286" y="5860563"/>
            <a:ext cx="131342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r>
              <a:rPr lang="ca-ES" sz="1500" spc="50" dirty="0">
                <a:latin typeface="Calibri" charset="0"/>
                <a:ea typeface="Calibri" charset="0"/>
                <a:cs typeface="Calibri" charset="0"/>
              </a:rPr>
              <a:t>Hi col·labora: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3040279"/>
            <a:ext cx="5897880" cy="1060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92" y="6440946"/>
            <a:ext cx="1616635" cy="7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8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755774" y="2454163"/>
            <a:ext cx="2715846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AQUESTA GUIA SERVEIX PER </a:t>
            </a:r>
            <a:r>
              <a:rPr lang="ca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SABER COM POTS ACCEDIR A CAIXAFORUM </a:t>
            </a:r>
            <a:r>
              <a:rPr lang="ca-ES" sz="19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Lleida</a:t>
            </a: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POTSER L’HAURÀS D’USAR AMB L’AJUDA D’UNA PERSONA DE SUPORT.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29140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43376" y="2275968"/>
            <a:ext cx="2628244" cy="2370338"/>
            <a:chOff x="843376" y="2275968"/>
            <a:chExt cx="2432483" cy="2370338"/>
          </a:xfrm>
        </p:grpSpPr>
        <p:cxnSp>
          <p:nvCxnSpPr>
            <p:cNvPr id="45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843376" y="2275968"/>
              <a:ext cx="2432483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843376" y="4646306"/>
              <a:ext cx="2432483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7192085" y="2454163"/>
            <a:ext cx="2478857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ca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POTS PORTAR LA GUIA A LA PANTALLA DEL MÒBIL O TAULETA. </a:t>
            </a:r>
          </a:p>
          <a:p>
            <a:pPr>
              <a:lnSpc>
                <a:spcPts val="2100"/>
              </a:lnSpc>
            </a:pP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TAMBÉ POTS IMPRIMIR TOTA LA GUIA O NOMÉS UNA PART I PORTAR-LA AMB TU.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192085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cxnSp>
        <p:nvCxnSpPr>
          <p:cNvPr id="49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4109672" y="1521368"/>
            <a:ext cx="2382815" cy="3997304"/>
            <a:chOff x="4055429" y="1521368"/>
            <a:chExt cx="2382815" cy="3997304"/>
          </a:xfrm>
        </p:grpSpPr>
        <p:sp>
          <p:nvSpPr>
            <p:cNvPr id="52" name="Rectangle 51"/>
            <p:cNvSpPr/>
            <p:nvPr/>
          </p:nvSpPr>
          <p:spPr>
            <a:xfrm>
              <a:off x="4082064" y="2454163"/>
              <a:ext cx="2250822" cy="197746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ts val="2100"/>
                </a:lnSpc>
              </a:pPr>
              <a:r>
                <a:rPr lang="ca-E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AQUESTA GUIA </a:t>
              </a:r>
              <a:r>
                <a:rPr lang="ca-E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ES POT EDITAR PERQUÈ L’ADAPTIS A LES TEVES NECESSITATS</a:t>
              </a:r>
              <a:r>
                <a:rPr lang="ca-E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. LA POTS CANVIAR, REDUIR O AMPLIAR. 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55429" y="1521368"/>
              <a:ext cx="75343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dirty="0">
                  <a:solidFill>
                    <a:srgbClr val="B44800"/>
                  </a:solidFill>
                  <a:latin typeface="Calibri" charset="0"/>
                  <a:ea typeface="Calibri" charset="0"/>
                  <a:cs typeface="Calibri" charset="0"/>
                </a:rPr>
                <a:t>2</a:t>
              </a:r>
            </a:p>
          </p:txBody>
        </p:sp>
        <p:cxnSp>
          <p:nvCxnSpPr>
            <p:cNvPr id="54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4178543" y="2275968"/>
              <a:ext cx="225970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9">
              <a:extLst>
                <a:ext uri="{FF2B5EF4-FFF2-40B4-BE49-F238E27FC236}">
                  <a16:creationId xmlns:a16="http://schemas.microsoft.com/office/drawing/2014/main" id="{76F751AF-18BA-F446-A561-485E9D0FDF15}"/>
                </a:ext>
              </a:extLst>
            </p:cNvPr>
            <p:cNvCxnSpPr>
              <a:cxnSpLocks/>
            </p:cNvCxnSpPr>
            <p:nvPr/>
          </p:nvCxnSpPr>
          <p:spPr>
            <a:xfrm>
              <a:off x="4178543" y="4646306"/>
              <a:ext cx="2259701" cy="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8BBD1B8-18E8-8A42-86C9-76FAE2CF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544" y="4860986"/>
              <a:ext cx="657686" cy="657686"/>
            </a:xfrm>
            <a:prstGeom prst="rect">
              <a:avLst/>
            </a:prstGeom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E66D56A-DDD4-B744-8805-A11F8D9EC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0" y="4824977"/>
            <a:ext cx="705281" cy="70528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3D93188-D4C9-9D4F-9A6A-2F5285905F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443" y="4860986"/>
            <a:ext cx="736899" cy="7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0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a-ES" sz="2150" cap="all" dirty="0">
                <a:latin typeface="Calibri" charset="0"/>
                <a:ea typeface="Calibri" charset="0"/>
                <a:cs typeface="Calibri" charset="0"/>
              </a:rPr>
              <a:t>CAIXAFORUM LLEIDA TÉ UNA ENTRADA A PEU de carrer PER L’AVINGUDA DE BLONDEL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7580489" y="6134394"/>
            <a:ext cx="263271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1DFD7E55-BE50-E843-AE10-7C195F0573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68841"/>
            <a:ext cx="6139993" cy="43412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3756226" y="5219999"/>
            <a:ext cx="1051864" cy="914395"/>
            <a:chOff x="3468959" y="5219999"/>
            <a:chExt cx="1051864" cy="914395"/>
          </a:xfrm>
        </p:grpSpPr>
        <p:cxnSp>
          <p:nvCxnSpPr>
            <p:cNvPr id="38" name="Straight Connector 37"/>
            <p:cNvCxnSpPr>
              <a:cxnSpLocks/>
            </p:cNvCxnSpPr>
            <p:nvPr/>
          </p:nvCxnSpPr>
          <p:spPr>
            <a:xfrm>
              <a:off x="3468959" y="6134394"/>
              <a:ext cx="105186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3726868" y="5219999"/>
              <a:ext cx="536046" cy="783541"/>
              <a:chOff x="1030919" y="1253110"/>
              <a:chExt cx="421316" cy="615841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09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42000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E5E9912-0C54-B846-9CEA-2F2C80EBD8CE}"/>
              </a:ext>
            </a:extLst>
          </p:cNvPr>
          <p:cNvGrpSpPr/>
          <p:nvPr/>
        </p:nvGrpSpPr>
        <p:grpSpPr>
          <a:xfrm>
            <a:off x="5139614" y="5153484"/>
            <a:ext cx="1712740" cy="980910"/>
            <a:chOff x="5091319" y="5153484"/>
            <a:chExt cx="1712740" cy="980910"/>
          </a:xfrm>
        </p:grpSpPr>
        <p:grpSp>
          <p:nvGrpSpPr>
            <p:cNvPr id="43" name="object 16">
              <a:extLst>
                <a:ext uri="{FF2B5EF4-FFF2-40B4-BE49-F238E27FC236}">
                  <a16:creationId xmlns:a16="http://schemas.microsoft.com/office/drawing/2014/main" id="{B7F9D504-B22D-594B-A6E0-9BBAC35868F1}"/>
                </a:ext>
              </a:extLst>
            </p:cNvPr>
            <p:cNvGrpSpPr/>
            <p:nvPr/>
          </p:nvGrpSpPr>
          <p:grpSpPr>
            <a:xfrm>
              <a:off x="5522115" y="5153484"/>
              <a:ext cx="851252" cy="788897"/>
              <a:chOff x="6726663" y="4670819"/>
              <a:chExt cx="771525" cy="715010"/>
            </a:xfrm>
          </p:grpSpPr>
          <p:pic>
            <p:nvPicPr>
              <p:cNvPr id="45" name="object 17">
                <a:extLst>
                  <a:ext uri="{FF2B5EF4-FFF2-40B4-BE49-F238E27FC236}">
                    <a16:creationId xmlns:a16="http://schemas.microsoft.com/office/drawing/2014/main" id="{ADF6A48E-551D-9E42-86EA-6DC1E5B9B2A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726663" y="4670819"/>
                <a:ext cx="771471" cy="714672"/>
              </a:xfrm>
              <a:prstGeom prst="rect">
                <a:avLst/>
              </a:prstGeom>
            </p:spPr>
          </p:pic>
          <p:pic>
            <p:nvPicPr>
              <p:cNvPr id="46" name="object 18">
                <a:extLst>
                  <a:ext uri="{FF2B5EF4-FFF2-40B4-BE49-F238E27FC236}">
                    <a16:creationId xmlns:a16="http://schemas.microsoft.com/office/drawing/2014/main" id="{9D383B99-DD6D-284F-AE53-1B77FF95D0B6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998045" y="4861384"/>
                <a:ext cx="228709" cy="228685"/>
              </a:xfrm>
              <a:prstGeom prst="rect">
                <a:avLst/>
              </a:prstGeom>
            </p:spPr>
          </p:pic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D416A16-A5DD-5348-905B-44FF03FE6078}"/>
                </a:ext>
              </a:extLst>
            </p:cNvPr>
            <p:cNvCxnSpPr>
              <a:cxnSpLocks/>
            </p:cNvCxnSpPr>
            <p:nvPr/>
          </p:nvCxnSpPr>
          <p:spPr>
            <a:xfrm>
              <a:off x="5091319" y="6134394"/>
              <a:ext cx="17127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32F63B-26C4-BC40-94B6-BA8092989184}"/>
              </a:ext>
            </a:extLst>
          </p:cNvPr>
          <p:cNvGrpSpPr/>
          <p:nvPr/>
        </p:nvGrpSpPr>
        <p:grpSpPr>
          <a:xfrm>
            <a:off x="478613" y="4968399"/>
            <a:ext cx="2313931" cy="1165995"/>
            <a:chOff x="8050498" y="4968399"/>
            <a:chExt cx="2313931" cy="116599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8BC0C31-0D97-2646-A6A0-A8611ED18FA8}"/>
                </a:ext>
              </a:extLst>
            </p:cNvPr>
            <p:cNvCxnSpPr>
              <a:cxnSpLocks/>
            </p:cNvCxnSpPr>
            <p:nvPr/>
          </p:nvCxnSpPr>
          <p:spPr>
            <a:xfrm>
              <a:off x="8050498" y="6134394"/>
              <a:ext cx="23139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5DCD3EA-F26B-EE46-84E1-4026E7F57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37" r="2159"/>
            <a:stretch/>
          </p:blipFill>
          <p:spPr>
            <a:xfrm>
              <a:off x="8050498" y="4968399"/>
              <a:ext cx="2313931" cy="11088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9D0797-FDBF-E44A-8060-B48357669EF1}"/>
              </a:ext>
            </a:extLst>
          </p:cNvPr>
          <p:cNvGrpSpPr/>
          <p:nvPr/>
        </p:nvGrpSpPr>
        <p:grpSpPr>
          <a:xfrm>
            <a:off x="2814853" y="5457362"/>
            <a:ext cx="675018" cy="677032"/>
            <a:chOff x="3639030" y="5457362"/>
            <a:chExt cx="675018" cy="67703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3028513-A23E-6A4D-9E33-A26EF892A080}"/>
                </a:ext>
              </a:extLst>
            </p:cNvPr>
            <p:cNvCxnSpPr>
              <a:cxnSpLocks/>
            </p:cNvCxnSpPr>
            <p:nvPr/>
          </p:nvCxnSpPr>
          <p:spPr>
            <a:xfrm>
              <a:off x="3683634" y="6134394"/>
              <a:ext cx="30748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71A8E87-5405-714E-8A6B-CCF24DF7B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639030" y="5457362"/>
              <a:ext cx="675018" cy="536043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A7BACBC0-3357-5148-95C4-93CDA68954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580489" y="4968714"/>
            <a:ext cx="2632711" cy="11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a-ES" sz="2200" cap="all" spc="-20" dirty="0">
                <a:latin typeface="Calibri" charset="0"/>
                <a:ea typeface="Calibri" charset="0"/>
                <a:cs typeface="Calibri" charset="0"/>
              </a:rPr>
              <a:t>CAIXAFORUM LLEIDA TÉ UNA ENTRADA A PEU DE CARRER PER L’AVINGUDA de MADRID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3813376" y="5219999"/>
            <a:ext cx="1051864" cy="914395"/>
            <a:chOff x="3468959" y="5219999"/>
            <a:chExt cx="1051864" cy="914395"/>
          </a:xfrm>
        </p:grpSpPr>
        <p:cxnSp>
          <p:nvCxnSpPr>
            <p:cNvPr id="24" name="Straight Connector 23"/>
            <p:cNvCxnSpPr>
              <a:cxnSpLocks/>
            </p:cNvCxnSpPr>
            <p:nvPr/>
          </p:nvCxnSpPr>
          <p:spPr>
            <a:xfrm>
              <a:off x="3468959" y="6134394"/>
              <a:ext cx="105186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3726868" y="5219999"/>
              <a:ext cx="536046" cy="783541"/>
              <a:chOff x="1030919" y="1253110"/>
              <a:chExt cx="421316" cy="615841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09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42000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5E9912-0C54-B846-9CEA-2F2C80EBD8CE}"/>
              </a:ext>
            </a:extLst>
          </p:cNvPr>
          <p:cNvGrpSpPr/>
          <p:nvPr/>
        </p:nvGrpSpPr>
        <p:grpSpPr>
          <a:xfrm>
            <a:off x="5196764" y="5153484"/>
            <a:ext cx="1712740" cy="980910"/>
            <a:chOff x="5091319" y="5153484"/>
            <a:chExt cx="1712740" cy="980910"/>
          </a:xfrm>
        </p:grpSpPr>
        <p:grpSp>
          <p:nvGrpSpPr>
            <p:cNvPr id="34" name="object 16">
              <a:extLst>
                <a:ext uri="{FF2B5EF4-FFF2-40B4-BE49-F238E27FC236}">
                  <a16:creationId xmlns:a16="http://schemas.microsoft.com/office/drawing/2014/main" id="{B7F9D504-B22D-594B-A6E0-9BBAC35868F1}"/>
                </a:ext>
              </a:extLst>
            </p:cNvPr>
            <p:cNvGrpSpPr/>
            <p:nvPr/>
          </p:nvGrpSpPr>
          <p:grpSpPr>
            <a:xfrm>
              <a:off x="5522115" y="5153484"/>
              <a:ext cx="851252" cy="788897"/>
              <a:chOff x="6726663" y="4670819"/>
              <a:chExt cx="771525" cy="715010"/>
            </a:xfrm>
          </p:grpSpPr>
          <p:pic>
            <p:nvPicPr>
              <p:cNvPr id="36" name="object 17">
                <a:extLst>
                  <a:ext uri="{FF2B5EF4-FFF2-40B4-BE49-F238E27FC236}">
                    <a16:creationId xmlns:a16="http://schemas.microsoft.com/office/drawing/2014/main" id="{ADF6A48E-551D-9E42-86EA-6DC1E5B9B2A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726663" y="4670819"/>
                <a:ext cx="771471" cy="714672"/>
              </a:xfrm>
              <a:prstGeom prst="rect">
                <a:avLst/>
              </a:prstGeom>
            </p:spPr>
          </p:pic>
          <p:pic>
            <p:nvPicPr>
              <p:cNvPr id="37" name="object 18">
                <a:extLst>
                  <a:ext uri="{FF2B5EF4-FFF2-40B4-BE49-F238E27FC236}">
                    <a16:creationId xmlns:a16="http://schemas.microsoft.com/office/drawing/2014/main" id="{9D383B99-DD6D-284F-AE53-1B77FF95D0B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998045" y="4861384"/>
                <a:ext cx="228709" cy="228685"/>
              </a:xfrm>
              <a:prstGeom prst="rect">
                <a:avLst/>
              </a:prstGeom>
            </p:spPr>
          </p:pic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D416A16-A5DD-5348-905B-44FF03FE6078}"/>
                </a:ext>
              </a:extLst>
            </p:cNvPr>
            <p:cNvCxnSpPr>
              <a:cxnSpLocks/>
            </p:cNvCxnSpPr>
            <p:nvPr/>
          </p:nvCxnSpPr>
          <p:spPr>
            <a:xfrm>
              <a:off x="5091319" y="6134394"/>
              <a:ext cx="171274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n 2">
            <a:extLst>
              <a:ext uri="{FF2B5EF4-FFF2-40B4-BE49-F238E27FC236}">
                <a16:creationId xmlns:a16="http://schemas.microsoft.com/office/drawing/2014/main" id="{FBEE48C7-5A06-6547-A489-C503EAE4CB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3" y="268841"/>
            <a:ext cx="6145949" cy="431389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29525" y="4969357"/>
            <a:ext cx="2615582" cy="1165037"/>
            <a:chOff x="7629525" y="4969357"/>
            <a:chExt cx="2615582" cy="116503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7629525" y="6134394"/>
              <a:ext cx="261558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Imagen 2">
              <a:extLst>
                <a:ext uri="{FF2B5EF4-FFF2-40B4-BE49-F238E27FC236}">
                  <a16:creationId xmlns:a16="http://schemas.microsoft.com/office/drawing/2014/main" id="{FBEE48C7-5A06-6547-A489-C503EAE4C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9525" y="4969357"/>
              <a:ext cx="2615582" cy="1104242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9254E06-A255-9B47-984C-8A9187F27B44}"/>
              </a:ext>
            </a:extLst>
          </p:cNvPr>
          <p:cNvGrpSpPr/>
          <p:nvPr/>
        </p:nvGrpSpPr>
        <p:grpSpPr>
          <a:xfrm>
            <a:off x="2814853" y="5457362"/>
            <a:ext cx="675018" cy="677032"/>
            <a:chOff x="3639030" y="5457362"/>
            <a:chExt cx="675018" cy="677032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4ED83ED-AF82-034F-9842-8EF1DF3C14A5}"/>
                </a:ext>
              </a:extLst>
            </p:cNvPr>
            <p:cNvCxnSpPr>
              <a:cxnSpLocks/>
            </p:cNvCxnSpPr>
            <p:nvPr/>
          </p:nvCxnSpPr>
          <p:spPr>
            <a:xfrm>
              <a:off x="3683634" y="6134394"/>
              <a:ext cx="30748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2510124-8693-464D-8D6A-6C88A25BF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639030" y="5457362"/>
              <a:ext cx="675018" cy="536043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24D7388-C546-B548-A5C6-4EC8027818B7}"/>
              </a:ext>
            </a:extLst>
          </p:cNvPr>
          <p:cNvGrpSpPr/>
          <p:nvPr/>
        </p:nvGrpSpPr>
        <p:grpSpPr>
          <a:xfrm>
            <a:off x="478613" y="4968399"/>
            <a:ext cx="2313931" cy="1165995"/>
            <a:chOff x="8050498" y="4968399"/>
            <a:chExt cx="2313931" cy="116599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E3EE1AB-AB6E-F240-966A-47CABB163D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0498" y="6134394"/>
              <a:ext cx="23139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E21AE25-7CE3-914B-AAF5-E6E7A9486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37" r="2159"/>
            <a:stretch/>
          </p:blipFill>
          <p:spPr>
            <a:xfrm>
              <a:off x="8050498" y="4968399"/>
              <a:ext cx="2313931" cy="11088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388557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50" y="6242400"/>
            <a:ext cx="1026305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 L’ENTRADA DE L’avinguda DE </a:t>
            </a:r>
            <a:r>
              <a:rPr lang="ca-ES" sz="2200" cap="all" spc="50" dirty="0">
                <a:latin typeface="Calibri" charset="0"/>
                <a:cs typeface="Calibri" charset="0"/>
              </a:rPr>
              <a:t>BLONDEL HI HA el 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servei d’atenció al visitant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Servei d’atenció </a:t>
              </a:r>
              <a:b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al visitant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400598" y="5314368"/>
            <a:ext cx="1081168" cy="820026"/>
            <a:chOff x="5132366" y="5314368"/>
            <a:chExt cx="1081168" cy="82002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2706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891215" y="5219999"/>
            <a:ext cx="1025869" cy="914395"/>
            <a:chOff x="3537539" y="5219999"/>
            <a:chExt cx="1025869" cy="914395"/>
          </a:xfrm>
        </p:grpSpPr>
        <p:cxnSp>
          <p:nvCxnSpPr>
            <p:cNvPr id="62" name="Straight Connector 61"/>
            <p:cNvCxnSpPr>
              <a:cxnSpLocks/>
            </p:cNvCxnSpPr>
            <p:nvPr/>
          </p:nvCxnSpPr>
          <p:spPr>
            <a:xfrm>
              <a:off x="3537539" y="6134394"/>
              <a:ext cx="102586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932E397-C459-6348-8F7D-F14804C81679}"/>
              </a:ext>
            </a:extLst>
          </p:cNvPr>
          <p:cNvGrpSpPr/>
          <p:nvPr/>
        </p:nvGrpSpPr>
        <p:grpSpPr>
          <a:xfrm>
            <a:off x="2557140" y="4968399"/>
            <a:ext cx="2744939" cy="1165995"/>
            <a:chOff x="7619490" y="4968399"/>
            <a:chExt cx="2744939" cy="1165995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ABC4473-F36F-5142-B08C-83A37AEBC303}"/>
                </a:ext>
              </a:extLst>
            </p:cNvPr>
            <p:cNvCxnSpPr>
              <a:cxnSpLocks/>
            </p:cNvCxnSpPr>
            <p:nvPr/>
          </p:nvCxnSpPr>
          <p:spPr>
            <a:xfrm>
              <a:off x="7619490" y="6134394"/>
              <a:ext cx="274493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4D23448-7A5A-3340-8578-234603896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19490" y="4968399"/>
              <a:ext cx="2744939" cy="11088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69CCCE-56B6-3C4A-8A37-F1651582171E}"/>
              </a:ext>
            </a:extLst>
          </p:cNvPr>
          <p:cNvGrpSpPr/>
          <p:nvPr/>
        </p:nvGrpSpPr>
        <p:grpSpPr>
          <a:xfrm>
            <a:off x="6601523" y="5287846"/>
            <a:ext cx="3635297" cy="846548"/>
            <a:chOff x="6634976" y="5287846"/>
            <a:chExt cx="3635297" cy="84654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4F88C3F-137B-964B-97DD-68C5CB416FDD}"/>
                </a:ext>
              </a:extLst>
            </p:cNvPr>
            <p:cNvCxnSpPr>
              <a:cxnSpLocks/>
            </p:cNvCxnSpPr>
            <p:nvPr/>
          </p:nvCxnSpPr>
          <p:spPr>
            <a:xfrm>
              <a:off x="6634976" y="6134394"/>
              <a:ext cx="363529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236268E-7FC0-084B-8E35-012F9423BE83}"/>
                </a:ext>
              </a:extLst>
            </p:cNvPr>
            <p:cNvGrpSpPr/>
            <p:nvPr/>
          </p:nvGrpSpPr>
          <p:grpSpPr>
            <a:xfrm>
              <a:off x="8107828" y="5287846"/>
              <a:ext cx="633837" cy="719328"/>
              <a:chOff x="3237519" y="5291021"/>
              <a:chExt cx="620873" cy="704615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AA53F44-77C1-EA4B-8BD2-38FBE1BF1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F8BAFA6-6350-554D-BD1C-D8C263C9B6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0817025-7CD5-0A4D-8387-CF16BF8FC4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9741" y="268841"/>
            <a:ext cx="6145949" cy="432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8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altLang="zh-CN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Taquilles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-1" y="917815"/>
            <a:ext cx="1496292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3E2BDF-DA95-3C43-848C-F180AFF4863D}"/>
              </a:ext>
            </a:extLst>
          </p:cNvPr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DAVANT 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el servei d’atenció al </a:t>
            </a:r>
            <a:r>
              <a:rPr lang="ca-ES" sz="2200" cap="all" spc="50" dirty="0">
                <a:latin typeface="Calibri" charset="0"/>
                <a:cs typeface="Calibri" charset="0"/>
              </a:rPr>
              <a:t>visitant HI HA LES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TAQUILLES</a:t>
            </a:r>
            <a:endParaRPr lang="es-ES_tradnl" sz="2200" cap="all" spc="5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64102A-73F9-BB45-8F9F-4771CC3CB4C5}"/>
              </a:ext>
            </a:extLst>
          </p:cNvPr>
          <p:cNvGrpSpPr/>
          <p:nvPr/>
        </p:nvGrpSpPr>
        <p:grpSpPr>
          <a:xfrm>
            <a:off x="7842805" y="5231491"/>
            <a:ext cx="1261028" cy="902903"/>
            <a:chOff x="5254736" y="5231491"/>
            <a:chExt cx="1261028" cy="90290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A213ACC-0A56-D944-B702-1D618489914F}"/>
                </a:ext>
              </a:extLst>
            </p:cNvPr>
            <p:cNvCxnSpPr>
              <a:cxnSpLocks/>
            </p:cNvCxnSpPr>
            <p:nvPr/>
          </p:nvCxnSpPr>
          <p:spPr>
            <a:xfrm>
              <a:off x="5254736" y="6134394"/>
              <a:ext cx="1261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1600CF1-2A21-EB45-B36D-96AC0E3B01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7559" y="5231491"/>
              <a:ext cx="535383" cy="75850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E4615D4-6B35-5C4F-8334-BF9E80329371}"/>
              </a:ext>
            </a:extLst>
          </p:cNvPr>
          <p:cNvGrpSpPr/>
          <p:nvPr/>
        </p:nvGrpSpPr>
        <p:grpSpPr>
          <a:xfrm>
            <a:off x="6462345" y="5314368"/>
            <a:ext cx="1081168" cy="820026"/>
            <a:chOff x="5132366" y="5314368"/>
            <a:chExt cx="1081168" cy="82002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42E9F52-A3B2-DF40-BC4C-2F94E68CF125}"/>
                </a:ext>
              </a:extLst>
            </p:cNvPr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CB21229-3BFF-AB47-9A55-BFEEF518BBAE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452C5BA2-3BA2-5347-A446-3D4EE50E5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82892CD-E592-4E42-9F07-BB109D073F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A391A61F-2646-D842-A2A4-0BA86ED01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9BDDE7A-6FB1-454B-8A90-3E64E33C304D}"/>
              </a:ext>
            </a:extLst>
          </p:cNvPr>
          <p:cNvGrpSpPr/>
          <p:nvPr/>
        </p:nvGrpSpPr>
        <p:grpSpPr>
          <a:xfrm>
            <a:off x="1572323" y="5481794"/>
            <a:ext cx="933125" cy="652600"/>
            <a:chOff x="3097382" y="5481794"/>
            <a:chExt cx="933125" cy="6526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3F0D60E-20A0-2D42-BDF9-03A3E69E42D3}"/>
                </a:ext>
              </a:extLst>
            </p:cNvPr>
            <p:cNvCxnSpPr>
              <a:cxnSpLocks/>
            </p:cNvCxnSpPr>
            <p:nvPr/>
          </p:nvCxnSpPr>
          <p:spPr>
            <a:xfrm>
              <a:off x="3097382" y="6134394"/>
              <a:ext cx="9331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359D86D-87E5-E247-9CE6-A7EFA643568E}"/>
                </a:ext>
              </a:extLst>
            </p:cNvPr>
            <p:cNvGrpSpPr/>
            <p:nvPr/>
          </p:nvGrpSpPr>
          <p:grpSpPr>
            <a:xfrm>
              <a:off x="3236690" y="5481794"/>
              <a:ext cx="649043" cy="430430"/>
              <a:chOff x="9186534" y="5886192"/>
              <a:chExt cx="361323" cy="239621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9073EE1-ADCB-8E43-AFE2-DF91A5962B29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F5C5996-1BD7-CA4B-8106-9646FFCF5D66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BF2E796-1D15-2745-B8F3-F8B036736742}"/>
              </a:ext>
            </a:extLst>
          </p:cNvPr>
          <p:cNvGrpSpPr/>
          <p:nvPr/>
        </p:nvGrpSpPr>
        <p:grpSpPr>
          <a:xfrm>
            <a:off x="2984102" y="5287847"/>
            <a:ext cx="3512634" cy="846547"/>
            <a:chOff x="6695399" y="5287847"/>
            <a:chExt cx="3512634" cy="84654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CEF9161-B273-BD46-8241-7090E54F16D3}"/>
                </a:ext>
              </a:extLst>
            </p:cNvPr>
            <p:cNvCxnSpPr>
              <a:cxnSpLocks/>
            </p:cNvCxnSpPr>
            <p:nvPr/>
          </p:nvCxnSpPr>
          <p:spPr>
            <a:xfrm>
              <a:off x="6695399" y="6134394"/>
              <a:ext cx="35126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599976D-05F6-AA47-9466-1066B2996808}"/>
                </a:ext>
              </a:extLst>
            </p:cNvPr>
            <p:cNvGrpSpPr/>
            <p:nvPr/>
          </p:nvGrpSpPr>
          <p:grpSpPr>
            <a:xfrm>
              <a:off x="8179658" y="5287847"/>
              <a:ext cx="633837" cy="719328"/>
              <a:chOff x="3493199" y="5291022"/>
              <a:chExt cx="620873" cy="70461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72ED268B-CC22-4944-820D-AB8950165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3199" y="5291022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1B03DFCE-7830-C842-A8D4-BCE19F7D2B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655506" y="5784626"/>
                <a:ext cx="296260" cy="211011"/>
              </a:xfrm>
              <a:prstGeom prst="rect">
                <a:avLst/>
              </a:prstGeom>
            </p:spPr>
          </p:pic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0D32F1A6-3BCD-4E41-BB1A-0C9723A5EC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3" y="268840"/>
            <a:ext cx="6145950" cy="43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8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altLang="zh-CN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banys </a:t>
              </a:r>
              <a:br>
                <a:rPr lang="ca-ES" altLang="zh-CN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altLang="zh-CN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DONES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-1" y="917815"/>
            <a:ext cx="1496292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A7B428-350B-1E42-A3A5-DEEED6A0AFA2}"/>
              </a:ext>
            </a:extLst>
          </p:cNvPr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Al costat de LES </a:t>
            </a:r>
            <a:r>
              <a:rPr lang="ca-ES" sz="2200" cap="all" spc="50" dirty="0">
                <a:latin typeface="Calibri" charset="0"/>
                <a:cs typeface="Calibri" charset="0"/>
              </a:rPr>
              <a:t>TAQUILLES hi ha ELS 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BANYS PER A DONES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6F7929-A292-9845-847F-21B8467B7851}"/>
              </a:ext>
            </a:extLst>
          </p:cNvPr>
          <p:cNvGrpSpPr/>
          <p:nvPr/>
        </p:nvGrpSpPr>
        <p:grpSpPr>
          <a:xfrm>
            <a:off x="3903346" y="5231491"/>
            <a:ext cx="1261028" cy="902903"/>
            <a:chOff x="5254736" y="5231491"/>
            <a:chExt cx="1261028" cy="90290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802D64B-659A-3E43-9D48-DF36795F0195}"/>
                </a:ext>
              </a:extLst>
            </p:cNvPr>
            <p:cNvCxnSpPr>
              <a:cxnSpLocks/>
            </p:cNvCxnSpPr>
            <p:nvPr/>
          </p:nvCxnSpPr>
          <p:spPr>
            <a:xfrm>
              <a:off x="5254736" y="6134394"/>
              <a:ext cx="1261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C40E278-037F-4341-B380-EA761D087E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7559" y="5231491"/>
              <a:ext cx="535383" cy="758502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1A08BAE-B22B-A745-8E9D-E50343778813}"/>
              </a:ext>
            </a:extLst>
          </p:cNvPr>
          <p:cNvGrpSpPr/>
          <p:nvPr/>
        </p:nvGrpSpPr>
        <p:grpSpPr>
          <a:xfrm>
            <a:off x="5068191" y="5314368"/>
            <a:ext cx="1081168" cy="820026"/>
            <a:chOff x="5132366" y="5314368"/>
            <a:chExt cx="1081168" cy="82002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7B985EC-B05E-5144-8013-F962817DB11F}"/>
                </a:ext>
              </a:extLst>
            </p:cNvPr>
            <p:cNvCxnSpPr>
              <a:cxnSpLocks/>
            </p:cNvCxnSpPr>
            <p:nvPr/>
          </p:nvCxnSpPr>
          <p:spPr>
            <a:xfrm>
              <a:off x="5329242" y="6134394"/>
              <a:ext cx="6244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327D943-7928-7941-99FD-202FBCD1F2A9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C14E2F3-5DFB-2F40-BF69-8C14FFD4D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CE740D6-7637-EE4B-8AFA-87B6C7C78C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34D50381-51F4-1B43-B9B4-1646ADF2F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5AC600F-82FA-7141-88A1-430ECA91142C}"/>
              </a:ext>
            </a:extLst>
          </p:cNvPr>
          <p:cNvGrpSpPr/>
          <p:nvPr/>
        </p:nvGrpSpPr>
        <p:grpSpPr>
          <a:xfrm>
            <a:off x="6449270" y="5297619"/>
            <a:ext cx="827850" cy="836775"/>
            <a:chOff x="8731657" y="5297619"/>
            <a:chExt cx="827850" cy="836775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7BC22C4-7D32-714D-87E6-F8B988173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0735E7D-5317-BE42-8C47-181BD2F64344}"/>
                </a:ext>
              </a:extLst>
            </p:cNvPr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B4C8D8A-7B53-064F-B808-2F617F2B9292}"/>
              </a:ext>
            </a:extLst>
          </p:cNvPr>
          <p:cNvGrpSpPr/>
          <p:nvPr/>
        </p:nvGrpSpPr>
        <p:grpSpPr>
          <a:xfrm>
            <a:off x="8095785" y="5333551"/>
            <a:ext cx="802888" cy="800843"/>
            <a:chOff x="9123275" y="5333551"/>
            <a:chExt cx="802888" cy="80084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462CB51-240A-8646-BF71-7219156E5C2A}"/>
                </a:ext>
              </a:extLst>
            </p:cNvPr>
            <p:cNvCxnSpPr>
              <a:cxnSpLocks/>
            </p:cNvCxnSpPr>
            <p:nvPr/>
          </p:nvCxnSpPr>
          <p:spPr>
            <a:xfrm>
              <a:off x="9123275" y="6134394"/>
              <a:ext cx="80288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B7F8A63-9678-CB49-90AE-8020344A8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1828" y="5333551"/>
              <a:ext cx="582864" cy="582864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9441E45-B62F-764F-8401-4247FECDCE96}"/>
              </a:ext>
            </a:extLst>
          </p:cNvPr>
          <p:cNvGrpSpPr/>
          <p:nvPr/>
        </p:nvGrpSpPr>
        <p:grpSpPr>
          <a:xfrm>
            <a:off x="2083594" y="5480507"/>
            <a:ext cx="915899" cy="653887"/>
            <a:chOff x="1373159" y="5480507"/>
            <a:chExt cx="915899" cy="65388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A229D7B-0500-7E41-99B2-904FEA9C8846}"/>
                </a:ext>
              </a:extLst>
            </p:cNvPr>
            <p:cNvCxnSpPr/>
            <p:nvPr/>
          </p:nvCxnSpPr>
          <p:spPr>
            <a:xfrm>
              <a:off x="1373458" y="6134394"/>
              <a:ext cx="89019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56CDDDC-69FF-5E43-8B95-A3F0D2806B19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39F93968-DCA7-0045-82A9-11F73D5591F2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75662A1-A827-584E-971D-D91A5740599C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3E084A8A-7C0B-DB47-A3F6-8067A96767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3" y="268840"/>
            <a:ext cx="6145950" cy="43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0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L’ENTRADA DE L’AVINGUDA DE MADRID HI HA LA ZONA RELAXADA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ZONA RELAXADA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Imagen 3">
            <a:extLst>
              <a:ext uri="{FF2B5EF4-FFF2-40B4-BE49-F238E27FC236}">
                <a16:creationId xmlns:a16="http://schemas.microsoft.com/office/drawing/2014/main" id="{FD544E7A-7809-1BBA-59A1-1C87335FF3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3" y="268842"/>
            <a:ext cx="6145950" cy="432680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1699281" y="5219999"/>
            <a:ext cx="1101492" cy="914395"/>
            <a:chOff x="3468959" y="5219999"/>
            <a:chExt cx="1101492" cy="914395"/>
          </a:xfrm>
        </p:grpSpPr>
        <p:cxnSp>
          <p:nvCxnSpPr>
            <p:cNvPr id="46" name="Straight Connector 45"/>
            <p:cNvCxnSpPr>
              <a:cxnSpLocks/>
            </p:cNvCxnSpPr>
            <p:nvPr/>
          </p:nvCxnSpPr>
          <p:spPr>
            <a:xfrm>
              <a:off x="3468959" y="6134394"/>
              <a:ext cx="11014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6217847" y="5314368"/>
            <a:ext cx="1081168" cy="820026"/>
            <a:chOff x="5132366" y="5314368"/>
            <a:chExt cx="1081168" cy="82002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5217421" y="6134394"/>
              <a:ext cx="58757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7371131" y="5326244"/>
            <a:ext cx="1996328" cy="808150"/>
            <a:chOff x="4834318" y="5326244"/>
            <a:chExt cx="1996328" cy="808150"/>
          </a:xfrm>
        </p:grpSpPr>
        <p:cxnSp>
          <p:nvCxnSpPr>
            <p:cNvPr id="58" name="Straight Connector 57"/>
            <p:cNvCxnSpPr>
              <a:cxnSpLocks/>
            </p:cNvCxnSpPr>
            <p:nvPr/>
          </p:nvCxnSpPr>
          <p:spPr>
            <a:xfrm>
              <a:off x="4834318" y="6134394"/>
              <a:ext cx="19963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0947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3496693" y="4969357"/>
            <a:ext cx="2715944" cy="1165037"/>
            <a:chOff x="7629525" y="4969357"/>
            <a:chExt cx="2615582" cy="1165037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7629525" y="6134394"/>
              <a:ext cx="261558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Imagen 2">
              <a:extLst>
                <a:ext uri="{FF2B5EF4-FFF2-40B4-BE49-F238E27FC236}">
                  <a16:creationId xmlns:a16="http://schemas.microsoft.com/office/drawing/2014/main" id="{FBEE48C7-5A06-6547-A489-C503EAE4C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9525" y="4969357"/>
              <a:ext cx="2615582" cy="1104242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AAB7BFF-3C0A-2145-BF9C-86F5B94386CC}"/>
              </a:ext>
            </a:extLst>
          </p:cNvPr>
          <p:cNvSpPr/>
          <p:nvPr/>
        </p:nvSpPr>
        <p:spPr>
          <a:xfrm>
            <a:off x="-1" y="917815"/>
            <a:ext cx="1496292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6684</TotalTime>
  <Words>530</Words>
  <Application>Microsoft Macintosh PowerPoint</Application>
  <PresentationFormat>Custom</PresentationFormat>
  <Paragraphs>108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210</cp:revision>
  <cp:lastPrinted>2023-06-16T08:39:33Z</cp:lastPrinted>
  <dcterms:created xsi:type="dcterms:W3CDTF">2022-05-17T11:22:10Z</dcterms:created>
  <dcterms:modified xsi:type="dcterms:W3CDTF">2023-06-16T08:39:39Z</dcterms:modified>
</cp:coreProperties>
</file>