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3" r:id="rId4"/>
    <p:sldId id="296" r:id="rId5"/>
    <p:sldId id="261" r:id="rId6"/>
    <p:sldId id="266" r:id="rId7"/>
    <p:sldId id="267" r:id="rId8"/>
    <p:sldId id="283" r:id="rId9"/>
    <p:sldId id="284" r:id="rId10"/>
    <p:sldId id="282" r:id="rId11"/>
    <p:sldId id="288" r:id="rId12"/>
    <p:sldId id="270" r:id="rId13"/>
    <p:sldId id="285" r:id="rId14"/>
    <p:sldId id="286" r:id="rId15"/>
    <p:sldId id="287" r:id="rId16"/>
    <p:sldId id="278" r:id="rId17"/>
    <p:sldId id="289" r:id="rId18"/>
    <p:sldId id="290" r:id="rId19"/>
    <p:sldId id="281" r:id="rId20"/>
    <p:sldId id="292" r:id="rId21"/>
    <p:sldId id="294" r:id="rId22"/>
    <p:sldId id="295" r:id="rId23"/>
    <p:sldId id="291" r:id="rId24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 Pérez Monrós" initials="AP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7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14/6/23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14/6/23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</a:t>
            </a:r>
            <a:r>
              <a:rPr lang="ca-ES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GIRONA</a:t>
            </a: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</a:t>
            </a:r>
            <a:r>
              <a:rPr lang="ca-ES" sz="700" b="1" i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ca-ES" sz="700" i="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</a:t>
            </a:r>
            <a:r>
              <a:rPr lang="ca-ES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GIRONA</a:t>
            </a: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</a:t>
            </a:r>
            <a:r>
              <a:rPr lang="ca-ES" sz="700" b="1" i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ca-ES" sz="700" i="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0" i="0" cap="all" baseline="0" noProof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</a:t>
            </a:r>
            <a:r>
              <a:rPr lang="ca-ES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GIRONA</a:t>
            </a: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</a:t>
            </a:r>
            <a:r>
              <a:rPr lang="ca-ES" sz="700" b="1" i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ca-ES" sz="700" i="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8" y="171900"/>
            <a:ext cx="3103200" cy="5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42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5.png"/><Relationship Id="rId7" Type="http://schemas.openxmlformats.org/officeDocument/2006/relationships/image" Target="../media/image2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2.jpeg"/><Relationship Id="rId7" Type="http://schemas.openxmlformats.org/officeDocument/2006/relationships/image" Target="../media/image2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5.png"/><Relationship Id="rId7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3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microsoft.com/office/2007/relationships/hdphoto" Target="../media/hdphoto3.wdp"/><Relationship Id="rId9" Type="http://schemas.openxmlformats.org/officeDocument/2006/relationships/image" Target="../media/image18.png"/><Relationship Id="rId1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3.wdp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hdphoto" Target="../media/hdphoto3.wdp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4.png"/><Relationship Id="rId10" Type="http://schemas.openxmlformats.org/officeDocument/2006/relationships/image" Target="../media/image60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8.png"/><Relationship Id="rId7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GIRONA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199120" y="653038"/>
            <a:ext cx="218775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8" y="1173375"/>
            <a:ext cx="9973355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Guia accessible </a:t>
            </a:r>
            <a:b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per a la visita</a:t>
            </a:r>
            <a:endParaRPr lang="ca-ES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C97FC108-3722-5D44-93FD-9DB7C459BE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7" y="2843212"/>
            <a:ext cx="10303148" cy="453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223" y="270109"/>
            <a:ext cx="6160650" cy="4343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LA PLANTA 1 DAVANT </a:t>
            </a:r>
            <a:r>
              <a:rPr lang="ca-ES" sz="2200" cap="all" spc="50" dirty="0">
                <a:latin typeface="Calibri" charset="0"/>
                <a:cs typeface="Calibri" charset="0"/>
              </a:rPr>
              <a:t>L’ASCENSOR HI HA la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llotja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llotja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986246" y="5481794"/>
            <a:ext cx="1011934" cy="652600"/>
            <a:chOff x="3885887" y="5481794"/>
            <a:chExt cx="1011934" cy="652600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3885887" y="6134394"/>
              <a:ext cx="10119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4067333" y="5481794"/>
              <a:ext cx="649043" cy="432000"/>
              <a:chOff x="9186534" y="5886192"/>
              <a:chExt cx="361323" cy="2396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9C7E459-87CE-8B46-A51D-CE2DBE59F589}"/>
              </a:ext>
            </a:extLst>
          </p:cNvPr>
          <p:cNvGrpSpPr/>
          <p:nvPr/>
        </p:nvGrpSpPr>
        <p:grpSpPr>
          <a:xfrm>
            <a:off x="5204151" y="5320682"/>
            <a:ext cx="1230731" cy="813712"/>
            <a:chOff x="8392824" y="5320682"/>
            <a:chExt cx="1230731" cy="81371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FDC5238-D59C-6848-AF70-6A1FE791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8AD4676-2D72-364B-9204-46AB171084C7}"/>
              </a:ext>
            </a:extLst>
          </p:cNvPr>
          <p:cNvGrpSpPr/>
          <p:nvPr/>
        </p:nvGrpSpPr>
        <p:grpSpPr>
          <a:xfrm>
            <a:off x="7533994" y="5010753"/>
            <a:ext cx="1038569" cy="1123641"/>
            <a:chOff x="7793197" y="5010753"/>
            <a:chExt cx="1038569" cy="1123641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7902319" y="6134394"/>
              <a:ext cx="8095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3197" y="5010753"/>
              <a:ext cx="1038569" cy="10432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820602" y="5386625"/>
            <a:ext cx="1048110" cy="747769"/>
            <a:chOff x="2479452" y="5386625"/>
            <a:chExt cx="1048110" cy="74776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2726795" y="5386625"/>
              <a:ext cx="708631" cy="586879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B69BEE0-2008-A24B-B74A-E6E3E20720DD}"/>
                </a:ext>
              </a:extLst>
            </p:cNvPr>
            <p:cNvGrpSpPr/>
            <p:nvPr/>
          </p:nvGrpSpPr>
          <p:grpSpPr>
            <a:xfrm>
              <a:off x="2479452" y="5531982"/>
              <a:ext cx="947757" cy="185369"/>
              <a:chOff x="3555093" y="1354209"/>
              <a:chExt cx="704240" cy="13774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31B9A2E-8EEA-0242-9A1C-894600FA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5420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ACAA176-A229-1346-ADCE-6D53C7094FA5}"/>
                  </a:ext>
                </a:extLst>
              </p:cNvPr>
              <p:cNvSpPr/>
              <p:nvPr/>
            </p:nvSpPr>
            <p:spPr>
              <a:xfrm>
                <a:off x="3729228" y="1373753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2489962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13511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363957" y="5314368"/>
            <a:ext cx="1081168" cy="820026"/>
            <a:chOff x="5132366" y="5314368"/>
            <a:chExt cx="1081168" cy="82002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31745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24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cs typeface="Calibri" charset="0"/>
              </a:rPr>
              <a:t>A la dreta de la llotja HI HA l’espai 1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 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6876280" y="6134394"/>
            <a:ext cx="8720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8B86DC-7DA1-1646-982B-43E10EC69CB9}"/>
              </a:ext>
            </a:extLst>
          </p:cNvPr>
          <p:cNvGrpSpPr/>
          <p:nvPr/>
        </p:nvGrpSpPr>
        <p:grpSpPr>
          <a:xfrm>
            <a:off x="4664678" y="5010753"/>
            <a:ext cx="1132484" cy="1123641"/>
            <a:chOff x="7793197" y="5010753"/>
            <a:chExt cx="1132484" cy="112364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F65F30-F335-8D40-82EE-F0FA884CF5BB}"/>
                </a:ext>
              </a:extLst>
            </p:cNvPr>
            <p:cNvCxnSpPr>
              <a:cxnSpLocks/>
            </p:cNvCxnSpPr>
            <p:nvPr/>
          </p:nvCxnSpPr>
          <p:spPr>
            <a:xfrm>
              <a:off x="7793197" y="6134394"/>
              <a:ext cx="11324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B33458A-CC19-B144-9D9C-AB79A9883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3197" y="5010753"/>
              <a:ext cx="1038569" cy="1043279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5D0328D-79B9-F14B-9A4C-EF36FAACFE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223" y="270109"/>
            <a:ext cx="6159600" cy="43399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87C6F14-96F2-B749-999B-1F3B7FBCE1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7430" y="5009705"/>
            <a:ext cx="1199261" cy="104504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13511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374864" y="5294954"/>
            <a:ext cx="1005892" cy="839440"/>
            <a:chOff x="1553401" y="5294954"/>
            <a:chExt cx="1005892" cy="83944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67553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797162" y="5314368"/>
            <a:ext cx="1081168" cy="820026"/>
            <a:chOff x="5132366" y="5314368"/>
            <a:chExt cx="1081168" cy="82002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31745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8535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AL FONS DE LA </a:t>
            </a:r>
            <a:r>
              <a:rPr lang="ca-ES" sz="2200" spc="50" dirty="0">
                <a:latin typeface="Calibri" charset="0"/>
                <a:cs typeface="Calibri" charset="0"/>
              </a:rPr>
              <a:t>LLOTJA HI HA L’ESPAI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08376923-D875-DE4E-A1BE-A5F7B7D36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225" y="268836"/>
            <a:ext cx="6159600" cy="43366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9453DB-62BF-9744-8F5F-DAD962FD93A1}"/>
              </a:ext>
            </a:extLst>
          </p:cNvPr>
          <p:cNvGrpSpPr/>
          <p:nvPr/>
        </p:nvGrpSpPr>
        <p:grpSpPr>
          <a:xfrm>
            <a:off x="6749327" y="5007243"/>
            <a:ext cx="1250666" cy="1127151"/>
            <a:chOff x="6849686" y="5007243"/>
            <a:chExt cx="1250666" cy="1127151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849686" y="6134394"/>
              <a:ext cx="82286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BDF4B07-83AB-F64D-BC60-4AF05ECC4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0837" y="5007243"/>
              <a:ext cx="1239515" cy="1046777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13511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36" name="Rectangle 35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 2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614968" y="5314368"/>
            <a:ext cx="1081168" cy="820026"/>
            <a:chOff x="5132366" y="5314368"/>
            <a:chExt cx="1081168" cy="820026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31745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B8AE45C-FA9A-7C4C-A1A3-7C52F9923005}"/>
              </a:ext>
            </a:extLst>
          </p:cNvPr>
          <p:cNvGrpSpPr/>
          <p:nvPr/>
        </p:nvGrpSpPr>
        <p:grpSpPr>
          <a:xfrm>
            <a:off x="3418622" y="5314520"/>
            <a:ext cx="651910" cy="819874"/>
            <a:chOff x="3307882" y="5314520"/>
            <a:chExt cx="651910" cy="81987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4E0C98B-E698-574D-871A-94B9D76D51A6}"/>
                </a:ext>
              </a:extLst>
            </p:cNvPr>
            <p:cNvCxnSpPr/>
            <p:nvPr/>
          </p:nvCxnSpPr>
          <p:spPr>
            <a:xfrm>
              <a:off x="3307882" y="6134394"/>
              <a:ext cx="6519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0453A6F-61AB-BB47-818F-BC8AE7E20B9D}"/>
                </a:ext>
              </a:extLst>
            </p:cNvPr>
            <p:cNvGrpSpPr/>
            <p:nvPr/>
          </p:nvGrpSpPr>
          <p:grpSpPr>
            <a:xfrm>
              <a:off x="3352190" y="5314520"/>
              <a:ext cx="556082" cy="662300"/>
              <a:chOff x="3324285" y="5314520"/>
              <a:chExt cx="611892" cy="728770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DC875911-94D2-0446-8F12-0A06FEB8F471}"/>
                  </a:ext>
                </a:extLst>
              </p:cNvPr>
              <p:cNvCxnSpPr/>
              <p:nvPr/>
            </p:nvCxnSpPr>
            <p:spPr>
              <a:xfrm flipV="1">
                <a:off x="3630231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C1D4DCC5-0F87-2A49-B42E-35417B426336}"/>
                  </a:ext>
                </a:extLst>
              </p:cNvPr>
              <p:cNvSpPr/>
              <p:nvPr/>
            </p:nvSpPr>
            <p:spPr>
              <a:xfrm>
                <a:off x="3324285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A675FB-E61B-274B-8C8F-CF126E82FDCA}"/>
              </a:ext>
            </a:extLst>
          </p:cNvPr>
          <p:cNvGrpSpPr/>
          <p:nvPr/>
        </p:nvGrpSpPr>
        <p:grpSpPr>
          <a:xfrm>
            <a:off x="4564319" y="5010753"/>
            <a:ext cx="1132484" cy="1123641"/>
            <a:chOff x="7793197" y="5010753"/>
            <a:chExt cx="1132484" cy="11236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EBAFF6-3F5F-354B-88D4-89DCC4F15664}"/>
                </a:ext>
              </a:extLst>
            </p:cNvPr>
            <p:cNvCxnSpPr>
              <a:cxnSpLocks/>
            </p:cNvCxnSpPr>
            <p:nvPr/>
          </p:nvCxnSpPr>
          <p:spPr>
            <a:xfrm>
              <a:off x="7793197" y="6134394"/>
              <a:ext cx="11324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96E25F5-2932-E74F-9DE3-316CF007B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3197" y="5010753"/>
              <a:ext cx="1038569" cy="1043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19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62D4FF-742C-5C47-B950-7CD72AC71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224" y="269573"/>
            <a:ext cx="6159600" cy="4340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cs typeface="Calibri" charset="0"/>
              </a:rPr>
              <a:t>Al COSTAT de l’espai 2 HI HA L’espai 3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776116" y="6134394"/>
            <a:ext cx="1443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 3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769B126-995F-3B42-A0E9-D3DDD6419035}"/>
              </a:ext>
            </a:extLst>
          </p:cNvPr>
          <p:cNvCxnSpPr>
            <a:cxnSpLocks/>
          </p:cNvCxnSpPr>
          <p:nvPr/>
        </p:nvCxnSpPr>
        <p:spPr>
          <a:xfrm>
            <a:off x="4413070" y="6134394"/>
            <a:ext cx="12713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4EB486F-CC63-004C-BEA2-D44EE7A4B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070" y="5007243"/>
            <a:ext cx="1239515" cy="1046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41D0F4-8483-B943-8E9C-1449B4E4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590" y="5010259"/>
            <a:ext cx="1351743" cy="104517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8502E9-3709-6C4A-ABE1-BE45475EA115}"/>
              </a:ext>
            </a:extLst>
          </p:cNvPr>
          <p:cNvGrpSpPr/>
          <p:nvPr/>
        </p:nvGrpSpPr>
        <p:grpSpPr>
          <a:xfrm>
            <a:off x="3379492" y="5469149"/>
            <a:ext cx="910800" cy="665245"/>
            <a:chOff x="1692290" y="5469149"/>
            <a:chExt cx="910800" cy="66524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4769DD1-E6F3-7446-8968-2DA21D652D14}"/>
                </a:ext>
              </a:extLst>
            </p:cNvPr>
            <p:cNvCxnSpPr/>
            <p:nvPr/>
          </p:nvCxnSpPr>
          <p:spPr>
            <a:xfrm>
              <a:off x="1727696" y="6134394"/>
              <a:ext cx="8399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92F25CE-7AAA-A54E-96DF-40C1F03F36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92290" y="5469149"/>
              <a:ext cx="910800" cy="432565"/>
              <a:chOff x="7757785" y="5886192"/>
              <a:chExt cx="504540" cy="2396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2084021-587A-C345-8D5F-A077773B852D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D897093-D1C7-C940-A9F4-AF6225A7CB15}"/>
                  </a:ext>
                </a:extLst>
              </p:cNvPr>
              <p:cNvSpPr/>
              <p:nvPr/>
            </p:nvSpPr>
            <p:spPr>
              <a:xfrm>
                <a:off x="8022704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13511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684438" y="5314368"/>
            <a:ext cx="1081168" cy="820026"/>
            <a:chOff x="5132366" y="5314368"/>
            <a:chExt cx="1081168" cy="82002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31745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904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2"/>
            <a:ext cx="6138898" cy="4341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AL COSTAT DE </a:t>
            </a:r>
            <a:r>
              <a:rPr lang="ca-ES" sz="2200" spc="50" dirty="0">
                <a:latin typeface="Calibri" charset="0"/>
                <a:cs typeface="Calibri" charset="0"/>
              </a:rPr>
              <a:t>L’ESPAI 3 HI HA LA SALA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D’ACTES 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023053" y="6134394"/>
            <a:ext cx="12432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D’ACTES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511522" y="5011436"/>
            <a:ext cx="1842448" cy="1122958"/>
            <a:chOff x="6522032" y="5011436"/>
            <a:chExt cx="1842448" cy="112295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522032" y="6134394"/>
              <a:ext cx="18424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22032" y="5011436"/>
              <a:ext cx="1842448" cy="1043839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6B181644-F3A0-B942-87CE-6D110E35B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3053" y="5010259"/>
            <a:ext cx="1045725" cy="10451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13511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8502E9-3709-6C4A-ABE1-BE45475EA115}"/>
              </a:ext>
            </a:extLst>
          </p:cNvPr>
          <p:cNvGrpSpPr/>
          <p:nvPr/>
        </p:nvGrpSpPr>
        <p:grpSpPr>
          <a:xfrm>
            <a:off x="2895178" y="5469149"/>
            <a:ext cx="910800" cy="665245"/>
            <a:chOff x="1692290" y="5469149"/>
            <a:chExt cx="910800" cy="6652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769DD1-E6F3-7446-8968-2DA21D652D14}"/>
                </a:ext>
              </a:extLst>
            </p:cNvPr>
            <p:cNvCxnSpPr/>
            <p:nvPr/>
          </p:nvCxnSpPr>
          <p:spPr>
            <a:xfrm>
              <a:off x="1727696" y="6134394"/>
              <a:ext cx="8399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2F25CE-7AAA-A54E-96DF-40C1F03F36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92290" y="5469149"/>
              <a:ext cx="910800" cy="432565"/>
              <a:chOff x="7757785" y="5886192"/>
              <a:chExt cx="504540" cy="23962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2084021-587A-C345-8D5F-A077773B852D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D897093-D1C7-C940-A9F4-AF6225A7CB15}"/>
                  </a:ext>
                </a:extLst>
              </p:cNvPr>
              <p:cNvSpPr/>
              <p:nvPr/>
            </p:nvSpPr>
            <p:spPr>
              <a:xfrm>
                <a:off x="8022704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220222" y="5314368"/>
            <a:ext cx="1081168" cy="820026"/>
            <a:chOff x="5132366" y="5314368"/>
            <a:chExt cx="1081168" cy="82002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31745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1737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LA PLANTA 2 HI HA ELS ESPAIS 4 I 5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44" name="Rectangle 43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ESPAIS 4 I 5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700110" y="5386625"/>
            <a:ext cx="1181682" cy="747769"/>
            <a:chOff x="3482236" y="5386625"/>
            <a:chExt cx="1181682" cy="747769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3504578" y="6134394"/>
              <a:ext cx="11593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3729579" y="5386625"/>
              <a:ext cx="708631" cy="586879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69BEE0-2008-A24B-B74A-E6E3E20720DD}"/>
                </a:ext>
              </a:extLst>
            </p:cNvPr>
            <p:cNvGrpSpPr/>
            <p:nvPr/>
          </p:nvGrpSpPr>
          <p:grpSpPr>
            <a:xfrm>
              <a:off x="3482236" y="5433954"/>
              <a:ext cx="947757" cy="185369"/>
              <a:chOff x="3555093" y="1354209"/>
              <a:chExt cx="704240" cy="1377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31B9A2E-8EEA-0242-9A1C-894600FA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5420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4ACAA176-A229-1346-ADCE-6D53C7094FA5}"/>
                  </a:ext>
                </a:extLst>
              </p:cNvPr>
              <p:cNvSpPr/>
              <p:nvPr/>
            </p:nvSpPr>
            <p:spPr>
              <a:xfrm>
                <a:off x="3729228" y="1373753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A651B33-2C51-004B-8E25-F2F123E5E3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246878" y="268842"/>
            <a:ext cx="6138899" cy="43412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77687" y="5011433"/>
            <a:ext cx="1828800" cy="1122961"/>
            <a:chOff x="6219728" y="5011433"/>
            <a:chExt cx="1828800" cy="1122961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219728" y="6134394"/>
              <a:ext cx="182511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16AB6F7-4F39-F444-AA26-D2853E98F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19728" y="5011433"/>
              <a:ext cx="1828800" cy="1045945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13511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788385" y="5314368"/>
            <a:ext cx="1081168" cy="820026"/>
            <a:chOff x="5132366" y="5314368"/>
            <a:chExt cx="1081168" cy="82002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31745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8862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cap="all" spc="50" dirty="0">
                <a:latin typeface="Calibri" charset="0"/>
                <a:ea typeface="Calibri" charset="0"/>
                <a:cs typeface="Calibri" charset="0"/>
              </a:rPr>
              <a:t>A LA PLANTA 2 HI HA L’ESPAI 6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101781" y="5386625"/>
            <a:ext cx="1159340" cy="747769"/>
            <a:chOff x="3482234" y="5386625"/>
            <a:chExt cx="1159340" cy="747769"/>
          </a:xfrm>
        </p:grpSpPr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3482234" y="6134394"/>
              <a:ext cx="11593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3729579" y="5386625"/>
              <a:ext cx="708631" cy="586879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B69BEE0-2008-A24B-B74A-E6E3E20720DD}"/>
                </a:ext>
              </a:extLst>
            </p:cNvPr>
            <p:cNvGrpSpPr/>
            <p:nvPr/>
          </p:nvGrpSpPr>
          <p:grpSpPr>
            <a:xfrm>
              <a:off x="3482236" y="5433954"/>
              <a:ext cx="947757" cy="185369"/>
              <a:chOff x="3555093" y="1354209"/>
              <a:chExt cx="704240" cy="13774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31B9A2E-8EEA-0242-9A1C-894600FA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5420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4ACAA176-A229-1346-ADCE-6D53C7094FA5}"/>
                  </a:ext>
                </a:extLst>
              </p:cNvPr>
              <p:cNvSpPr/>
              <p:nvPr/>
            </p:nvSpPr>
            <p:spPr>
              <a:xfrm>
                <a:off x="3729228" y="1373753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8FE1CD4-A65E-2043-AD32-8041ADDC9E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246880" y="268842"/>
            <a:ext cx="6141600" cy="433591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B5769B-2BB9-C140-98E8-67732DF20695}"/>
              </a:ext>
            </a:extLst>
          </p:cNvPr>
          <p:cNvGrpSpPr/>
          <p:nvPr/>
        </p:nvGrpSpPr>
        <p:grpSpPr>
          <a:xfrm>
            <a:off x="6264471" y="4998325"/>
            <a:ext cx="1193835" cy="1136069"/>
            <a:chOff x="6197565" y="4998325"/>
            <a:chExt cx="1193835" cy="1136069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197566" y="6134394"/>
              <a:ext cx="11938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EB5DCEB-5C9E-9749-A47F-38912351B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6197565" y="4998325"/>
              <a:ext cx="1193835" cy="1062376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13511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39" name="Rectangle 38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ESPAIS 6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158503" y="5314368"/>
            <a:ext cx="1081168" cy="820026"/>
            <a:chOff x="5132366" y="5314368"/>
            <a:chExt cx="1081168" cy="82002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1745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595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AL PASSADÍS DE LA PLANTA 2 HI HA ELS BANYS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7283378" y="5297619"/>
            <a:ext cx="827850" cy="836775"/>
            <a:chOff x="8731657" y="5297619"/>
            <a:chExt cx="827850" cy="83677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EA956A-4EED-9548-AC36-A784FD411C5B}"/>
              </a:ext>
            </a:extLst>
          </p:cNvPr>
          <p:cNvGrpSpPr/>
          <p:nvPr/>
        </p:nvGrpSpPr>
        <p:grpSpPr>
          <a:xfrm>
            <a:off x="2957209" y="5354423"/>
            <a:ext cx="1091276" cy="779971"/>
            <a:chOff x="2957209" y="5354423"/>
            <a:chExt cx="1091276" cy="779971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>
              <a:off x="2957209" y="6134394"/>
              <a:ext cx="109127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8789" y="5354423"/>
              <a:ext cx="728116" cy="64024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4869745" y="5386625"/>
            <a:ext cx="1112512" cy="747769"/>
            <a:chOff x="3482236" y="5386625"/>
            <a:chExt cx="1112512" cy="747769"/>
          </a:xfrm>
        </p:grpSpPr>
        <p:cxnSp>
          <p:nvCxnSpPr>
            <p:cNvPr id="41" name="Straight Connector 40"/>
            <p:cNvCxnSpPr>
              <a:cxnSpLocks/>
            </p:cNvCxnSpPr>
            <p:nvPr/>
          </p:nvCxnSpPr>
          <p:spPr>
            <a:xfrm>
              <a:off x="3482236" y="6134394"/>
              <a:ext cx="111251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3729579" y="5386625"/>
              <a:ext cx="708631" cy="586879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B69BEE0-2008-A24B-B74A-E6E3E20720DD}"/>
                </a:ext>
              </a:extLst>
            </p:cNvPr>
            <p:cNvGrpSpPr/>
            <p:nvPr/>
          </p:nvGrpSpPr>
          <p:grpSpPr>
            <a:xfrm>
              <a:off x="3482236" y="5433954"/>
              <a:ext cx="947757" cy="185369"/>
              <a:chOff x="3555093" y="1354209"/>
              <a:chExt cx="704240" cy="13774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31B9A2E-8EEA-0242-9A1C-894600FA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5420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4ACAA176-A229-1346-ADCE-6D53C7094FA5}"/>
                  </a:ext>
                </a:extLst>
              </p:cNvPr>
              <p:cNvSpPr/>
              <p:nvPr/>
            </p:nvSpPr>
            <p:spPr>
              <a:xfrm>
                <a:off x="3729228" y="1373753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2DF8A88-1703-BD4A-91EB-5BCA7F08D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1"/>
            <a:ext cx="6141600" cy="434125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135117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37" name="Rectangle 36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906502" y="5314368"/>
            <a:ext cx="1081168" cy="820026"/>
            <a:chOff x="5132366" y="5314368"/>
            <a:chExt cx="1081168" cy="82002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531745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3864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3449A568-A735-2647-813A-03FCA25D71DC}"/>
              </a:ext>
            </a:extLst>
          </p:cNvPr>
          <p:cNvSpPr/>
          <p:nvPr/>
        </p:nvSpPr>
        <p:spPr>
          <a:xfrm>
            <a:off x="308561" y="909443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mapa / caixaforum Girona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4" name="Imagen 5">
            <a:extLst>
              <a:ext uri="{FF2B5EF4-FFF2-40B4-BE49-F238E27FC236}">
                <a16:creationId xmlns:a16="http://schemas.microsoft.com/office/drawing/2014/main" id="{DDFEDFE9-6CED-CF2D-2192-CC0AFCF57A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499" y="6017970"/>
            <a:ext cx="1705921" cy="81741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92D2431-F3EE-D141-BBDD-A28175EC9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43" y="2413818"/>
            <a:ext cx="178636" cy="178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0000" y="1245774"/>
            <a:ext cx="4585749" cy="53477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14122" y="411145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Vestíbul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09382" y="4676544"/>
            <a:ext cx="1092726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Recepció</a:t>
            </a:r>
            <a:b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informació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7145" y="6486263"/>
            <a:ext cx="883245" cy="27984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Entrada a caixaforum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47666" y="6161750"/>
            <a:ext cx="240728" cy="2407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64616" y="4611621"/>
            <a:ext cx="288304" cy="288304"/>
            <a:chOff x="4861807" y="2365580"/>
            <a:chExt cx="288304" cy="288304"/>
          </a:xfrm>
        </p:grpSpPr>
        <p:sp>
          <p:nvSpPr>
            <p:cNvPr id="41" name="Oval 40"/>
            <p:cNvSpPr/>
            <p:nvPr/>
          </p:nvSpPr>
          <p:spPr>
            <a:xfrm>
              <a:off x="4861807" y="236558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92D2431-F3EE-D141-BBDD-A28175E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17" y="2413818"/>
              <a:ext cx="178636" cy="17863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802837" y="5228388"/>
            <a:ext cx="883245" cy="611508"/>
            <a:chOff x="3746932" y="3117279"/>
            <a:chExt cx="883245" cy="611508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142" y="3162017"/>
              <a:ext cx="198826" cy="198826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3746932" y="3448940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Porta d’entrada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4044404" y="3117279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089142" y="3162017"/>
              <a:ext cx="198826" cy="198826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4420464" y="2611096"/>
            <a:ext cx="288304" cy="288304"/>
            <a:chOff x="3369529" y="2915261"/>
            <a:chExt cx="288304" cy="288304"/>
          </a:xfrm>
        </p:grpSpPr>
        <p:sp>
          <p:nvSpPr>
            <p:cNvPr id="67" name="Oval 66"/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8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7101577" y="5094594"/>
            <a:ext cx="288304" cy="288304"/>
            <a:chOff x="3369529" y="2915261"/>
            <a:chExt cx="288304" cy="288304"/>
          </a:xfrm>
        </p:grpSpPr>
        <p:sp>
          <p:nvSpPr>
            <p:cNvPr id="71" name="Oval 70"/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3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3950112" y="3860536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totes les plantes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37136" y="3610954"/>
            <a:ext cx="240728" cy="240728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6800122" y="4237501"/>
            <a:ext cx="883245" cy="47816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</a:t>
            </a:r>
            <a:b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sala 2 d’exposicions PLANTA –1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48335" y="4715663"/>
            <a:ext cx="240728" cy="240728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5389007" y="3075992"/>
            <a:ext cx="883245" cy="783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pati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692490" y="1611877"/>
            <a:ext cx="288304" cy="288304"/>
            <a:chOff x="2145998" y="2159559"/>
            <a:chExt cx="238513" cy="238513"/>
          </a:xfrm>
        </p:grpSpPr>
        <p:sp>
          <p:nvSpPr>
            <p:cNvPr id="92" name="Oval 91"/>
            <p:cNvSpPr/>
            <p:nvPr/>
          </p:nvSpPr>
          <p:spPr>
            <a:xfrm>
              <a:off x="2145998" y="2159559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982"/>
            <a:stretch/>
          </p:blipFill>
          <p:spPr>
            <a:xfrm>
              <a:off x="2172709" y="2177637"/>
              <a:ext cx="168587" cy="21335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4337464" y="1568631"/>
            <a:ext cx="288304" cy="288304"/>
            <a:chOff x="2660144" y="2168158"/>
            <a:chExt cx="238513" cy="238513"/>
          </a:xfrm>
        </p:grpSpPr>
        <p:sp>
          <p:nvSpPr>
            <p:cNvPr id="90" name="Oval 89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94" name="Rectangle 93"/>
          <p:cNvSpPr/>
          <p:nvPr/>
        </p:nvSpPr>
        <p:spPr>
          <a:xfrm>
            <a:off x="6779859" y="344000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Sala 1 d’exposicions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820" y="3027143"/>
            <a:ext cx="315220" cy="315220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690946" y="3439581"/>
            <a:ext cx="1329143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planta 1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28168" y="3359474"/>
            <a:ext cx="240728" cy="240728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5647500" y="5986737"/>
            <a:ext cx="1499554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Vestíbul exterior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4054814" y="5815652"/>
            <a:ext cx="288304" cy="288304"/>
            <a:chOff x="3369529" y="2915261"/>
            <a:chExt cx="288304" cy="288304"/>
          </a:xfrm>
        </p:grpSpPr>
        <p:sp>
          <p:nvSpPr>
            <p:cNvPr id="102" name="Oval 101"/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3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5244855" y="5793651"/>
            <a:ext cx="288304" cy="288304"/>
            <a:chOff x="5085229" y="5793651"/>
            <a:chExt cx="288304" cy="288304"/>
          </a:xfrm>
        </p:grpSpPr>
        <p:sp>
          <p:nvSpPr>
            <p:cNvPr id="106" name="Oval 105"/>
            <p:cNvSpPr/>
            <p:nvPr/>
          </p:nvSpPr>
          <p:spPr>
            <a:xfrm>
              <a:off x="5085229" y="579365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56" y="5819699"/>
              <a:ext cx="202318" cy="202318"/>
            </a:xfrm>
            <a:prstGeom prst="rect">
              <a:avLst/>
            </a:prstGeom>
          </p:spPr>
        </p:pic>
      </p:grpSp>
      <p:sp>
        <p:nvSpPr>
          <p:cNvPr id="112" name="Rectangle 111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</a:t>
            </a:r>
            <a:b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baixa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74526" y="1998498"/>
            <a:ext cx="143367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CC8CD23-EA86-1545-933D-29AD740B373F}"/>
              </a:ext>
            </a:extLst>
          </p:cNvPr>
          <p:cNvGrpSpPr/>
          <p:nvPr/>
        </p:nvGrpSpPr>
        <p:grpSpPr>
          <a:xfrm>
            <a:off x="3608250" y="3661696"/>
            <a:ext cx="288304" cy="288304"/>
            <a:chOff x="3017129" y="1937388"/>
            <a:chExt cx="238513" cy="23851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0E46358-F9A3-624C-9E0E-8C9DE0BFD547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1FDD9F4-60F2-3044-AFF0-835AEACD4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C857537-90F5-2E46-A544-378D6A0F13D9}"/>
              </a:ext>
            </a:extLst>
          </p:cNvPr>
          <p:cNvGrpSpPr/>
          <p:nvPr/>
        </p:nvGrpSpPr>
        <p:grpSpPr>
          <a:xfrm>
            <a:off x="3722343" y="3274459"/>
            <a:ext cx="288304" cy="288304"/>
            <a:chOff x="3369529" y="2915261"/>
            <a:chExt cx="288304" cy="28830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0583275-DC41-2E46-A537-B82753F3D80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4" name="Picture 22">
              <a:extLst>
                <a:ext uri="{FF2B5EF4-FFF2-40B4-BE49-F238E27FC236}">
                  <a16:creationId xmlns:a16="http://schemas.microsoft.com/office/drawing/2014/main" id="{60025EAC-5D62-D44C-8B23-49C631735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04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561" y="909443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6007261" y="240101"/>
            <a:ext cx="4379612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mapa / caixaforum Girona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–1</a:t>
            </a: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674526" y="1573955"/>
            <a:ext cx="16337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C92D2431-F3EE-D141-BBDD-A28175EC9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43" y="2413818"/>
            <a:ext cx="178636" cy="178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90" y="1317719"/>
            <a:ext cx="4723771" cy="52039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51235" y="324231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Vestíbul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547698" y="3812823"/>
            <a:ext cx="288304" cy="288304"/>
            <a:chOff x="3017129" y="1937388"/>
            <a:chExt cx="238513" cy="238513"/>
          </a:xfrm>
        </p:grpSpPr>
        <p:sp>
          <p:nvSpPr>
            <p:cNvPr id="28" name="Oval 27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661791" y="3425586"/>
            <a:ext cx="288304" cy="288304"/>
            <a:chOff x="3369529" y="2915261"/>
            <a:chExt cx="288304" cy="288304"/>
          </a:xfrm>
        </p:grpSpPr>
        <p:sp>
          <p:nvSpPr>
            <p:cNvPr id="38" name="Oval 37"/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5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6932310" y="4921328"/>
            <a:ext cx="288304" cy="288304"/>
            <a:chOff x="3369529" y="2915261"/>
            <a:chExt cx="288304" cy="288304"/>
          </a:xfrm>
        </p:grpSpPr>
        <p:sp>
          <p:nvSpPr>
            <p:cNvPr id="71" name="Oval 70"/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3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77" name="Rectangle 76"/>
          <p:cNvSpPr/>
          <p:nvPr/>
        </p:nvSpPr>
        <p:spPr>
          <a:xfrm>
            <a:off x="6652330" y="5245654"/>
            <a:ext cx="527871" cy="48378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planta baIXa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186" y="4696103"/>
            <a:ext cx="240728" cy="24072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6957654" y="273568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Sala 2 d’Exposicions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766" y="2322822"/>
            <a:ext cx="315220" cy="31522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4680000" y="3366444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Sala 2 d’exposicions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112" y="2988898"/>
            <a:ext cx="315220" cy="31522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820A129-3887-D640-AB14-ED749B47DBFA}"/>
              </a:ext>
            </a:extLst>
          </p:cNvPr>
          <p:cNvSpPr/>
          <p:nvPr/>
        </p:nvSpPr>
        <p:spPr>
          <a:xfrm>
            <a:off x="3865246" y="393044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totes les plantes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C8C25C4-8BD3-BD4A-B792-9B88E369E2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52270" y="3680859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5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En aquesta guia HI TROBARÀS </a:t>
            </a:r>
            <a:r>
              <a:rPr lang="ca-ES" sz="2200" cap="all" spc="50" dirty="0">
                <a:latin typeface="Calibri" charset="0"/>
                <a:cs typeface="Calibri" charset="0"/>
              </a:rPr>
              <a:t>informació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SOBRE </a:t>
            </a:r>
            <a:r>
              <a:rPr lang="ca-ES" sz="2200" cap="all" spc="50" dirty="0" err="1"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Girona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ca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58C1B6E-1451-2B49-8C0D-6FEC1C1EC3D0}"/>
              </a:ext>
            </a:extLst>
          </p:cNvPr>
          <p:cNvCxnSpPr>
            <a:cxnSpLocks/>
          </p:cNvCxnSpPr>
          <p:nvPr/>
        </p:nvCxnSpPr>
        <p:spPr>
          <a:xfrm>
            <a:off x="6273997" y="3904820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62647"/>
            <a:ext cx="1877336" cy="8207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ca-E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C. dels Ciutadans</a:t>
            </a:r>
            <a:br>
              <a:rPr lang="ca-E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17004 Girona</a:t>
            </a: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s-ES_tradnl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972 209 836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076892" y="5362647"/>
            <a:ext cx="0" cy="76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00128FC-9BF5-B348-82C9-71337F7C9DE9}"/>
              </a:ext>
            </a:extLst>
          </p:cNvPr>
          <p:cNvSpPr/>
          <p:nvPr/>
        </p:nvSpPr>
        <p:spPr>
          <a:xfrm>
            <a:off x="6405070" y="2713756"/>
            <a:ext cx="2664812" cy="21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hi trobaràs diversos 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espais per visitar.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Els podràs visitar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tots o crear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teu propi itinerari.</a:t>
            </a:r>
          </a:p>
          <a:p>
            <a:pPr>
              <a:lnSpc>
                <a:spcPts val="1800"/>
              </a:lnSpc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Hi ha autobusos de línia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que et porten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ca-ES" sz="1600" dirty="0">
              <a:solidFill>
                <a:srgbClr val="000000"/>
              </a:solidFill>
              <a:highlight>
                <a:srgbClr val="00FFFF"/>
              </a:highlight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té un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pàrquing a prop.</a:t>
            </a:r>
            <a:endParaRPr lang="ca-E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guia està creat com a anticipació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 facilitar el seguiment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 la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Recomanem revisar la guia abans d’anar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per preparar la visita.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A56B8A-3A26-2348-963D-F49F594BF475}"/>
              </a:ext>
            </a:extLst>
          </p:cNvPr>
          <p:cNvCxnSpPr/>
          <p:nvPr/>
        </p:nvCxnSpPr>
        <p:spPr>
          <a:xfrm>
            <a:off x="1367461" y="3921013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7D60208-D6E0-3444-B65B-91021850D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82726"/>
            <a:ext cx="438692" cy="4386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95B29E5-793C-E74A-B0E5-20E14A149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9A01C81-2667-6848-8FAB-6CA6005E8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A74F3C2-5E01-C644-90A0-4457EE503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ED0BBF2-B425-C342-A915-807FBD9935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BD2AE5D-4AF1-E247-966F-4C8A7F7B25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06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Pictogrames extrets de </a:t>
            </a:r>
            <a:r>
              <a:rPr lang="ca-ES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ca-ES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 inspirats en ARASAAC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30738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el web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pots trobar tota la informació del centre, les seves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activitats i exposicions: </a:t>
            </a:r>
            <a:r>
              <a:rPr lang="ca-ES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ca-ES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/Girona</a:t>
            </a:r>
          </a:p>
        </p:txBody>
      </p:sp>
    </p:spTree>
    <p:extLst>
      <p:ext uri="{BB962C8B-B14F-4D97-AF65-F5344CB8AC3E}">
        <p14:creationId xmlns:p14="http://schemas.microsoft.com/office/powerpoint/2010/main" val="813277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561" y="909443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mapa / caixaforum Girona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344025" y="6448333"/>
            <a:ext cx="848190" cy="283022"/>
            <a:chOff x="9344025" y="6448333"/>
            <a:chExt cx="848190" cy="28302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688587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AL PÚBLIC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C92D2431-F3EE-D141-BBDD-A28175EC9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43" y="2413818"/>
            <a:ext cx="178636" cy="178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74978" y="1306188"/>
            <a:ext cx="4715795" cy="519430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74526" y="1573955"/>
            <a:ext cx="149717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723238" y="197420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Sala d’actEs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812556" y="539716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EspaI 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852196" y="421582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llotja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C2523E-D1F1-994B-AB4F-4A95E1060FF4}"/>
              </a:ext>
            </a:extLst>
          </p:cNvPr>
          <p:cNvSpPr/>
          <p:nvPr/>
        </p:nvSpPr>
        <p:spPr>
          <a:xfrm>
            <a:off x="6894938" y="331477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Espai 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27AE34-3864-8D49-A97D-3F8E8B801855}"/>
              </a:ext>
            </a:extLst>
          </p:cNvPr>
          <p:cNvSpPr/>
          <p:nvPr/>
        </p:nvSpPr>
        <p:spPr>
          <a:xfrm>
            <a:off x="6694216" y="527738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Espai 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6D2141-F49B-734F-BBAB-C270275C534F}"/>
              </a:ext>
            </a:extLst>
          </p:cNvPr>
          <p:cNvGrpSpPr/>
          <p:nvPr/>
        </p:nvGrpSpPr>
        <p:grpSpPr>
          <a:xfrm>
            <a:off x="3547698" y="3812823"/>
            <a:ext cx="288304" cy="288304"/>
            <a:chOff x="3017129" y="1937388"/>
            <a:chExt cx="238513" cy="23851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63DD3F7-035C-324F-A505-E41F9DC5BD95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D369F12-79D5-0A4F-A05B-6FD21B4F4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47BA21-8393-9940-B9F7-55525665138D}"/>
              </a:ext>
            </a:extLst>
          </p:cNvPr>
          <p:cNvGrpSpPr/>
          <p:nvPr/>
        </p:nvGrpSpPr>
        <p:grpSpPr>
          <a:xfrm>
            <a:off x="3739848" y="3392133"/>
            <a:ext cx="288304" cy="288304"/>
            <a:chOff x="3369529" y="2915261"/>
            <a:chExt cx="288304" cy="28830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13D19A7-CF98-D74C-831A-6D526543438C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5" name="Picture 22">
              <a:extLst>
                <a:ext uri="{FF2B5EF4-FFF2-40B4-BE49-F238E27FC236}">
                  <a16:creationId xmlns:a16="http://schemas.microsoft.com/office/drawing/2014/main" id="{3D2E79C9-F422-C54E-B54F-BEB29DDDB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7876714-D833-164E-A687-6C585F5ECD0E}"/>
              </a:ext>
            </a:extLst>
          </p:cNvPr>
          <p:cNvSpPr/>
          <p:nvPr/>
        </p:nvSpPr>
        <p:spPr>
          <a:xfrm>
            <a:off x="3876397" y="395274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totes les plantes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A81EC04-C1EB-4946-8002-C9EC9EDDA3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63421" y="3703161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0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561" y="909443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mapa / caixaforum Girona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344025" y="6448333"/>
            <a:ext cx="859342" cy="283022"/>
            <a:chOff x="9344025" y="6448333"/>
            <a:chExt cx="859342" cy="28302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9" y="6451508"/>
              <a:ext cx="699738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AL PÚBLIC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C92D2431-F3EE-D141-BBDD-A28175EC9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43" y="2413818"/>
            <a:ext cx="178636" cy="178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70636" y="1322248"/>
            <a:ext cx="4724478" cy="516218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635100" y="3832374"/>
            <a:ext cx="288304" cy="288304"/>
            <a:chOff x="3017129" y="1937388"/>
            <a:chExt cx="238513" cy="238513"/>
          </a:xfrm>
        </p:grpSpPr>
        <p:sp>
          <p:nvSpPr>
            <p:cNvPr id="28" name="Oval 27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654694" y="3290134"/>
            <a:ext cx="288304" cy="288304"/>
            <a:chOff x="3369529" y="2915261"/>
            <a:chExt cx="288304" cy="288304"/>
          </a:xfrm>
        </p:grpSpPr>
        <p:sp>
          <p:nvSpPr>
            <p:cNvPr id="38" name="Oval 37"/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5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2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74526" y="1573955"/>
            <a:ext cx="149717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376512" y="3285246"/>
            <a:ext cx="288305" cy="864668"/>
            <a:chOff x="5150111" y="958029"/>
            <a:chExt cx="288305" cy="864668"/>
          </a:xfrm>
        </p:grpSpPr>
        <p:sp>
          <p:nvSpPr>
            <p:cNvPr id="34" name="Rounded Rectangle 33"/>
            <p:cNvSpPr/>
            <p:nvPr/>
          </p:nvSpPr>
          <p:spPr>
            <a:xfrm>
              <a:off x="5150111" y="1097565"/>
              <a:ext cx="288305" cy="5917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150111" y="958029"/>
              <a:ext cx="288304" cy="288304"/>
              <a:chOff x="2660144" y="2168158"/>
              <a:chExt cx="238513" cy="238513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5150111" y="1249773"/>
              <a:ext cx="288304" cy="288304"/>
              <a:chOff x="2392666" y="2168158"/>
              <a:chExt cx="238513" cy="238513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392666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22477" y="2198101"/>
                <a:ext cx="175251" cy="166333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5150111" y="1534393"/>
              <a:ext cx="288304" cy="288304"/>
              <a:chOff x="2392666" y="2441882"/>
              <a:chExt cx="238513" cy="23851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392666" y="2441882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48674" y="2476703"/>
                <a:ext cx="149054" cy="149054"/>
              </a:xfrm>
              <a:prstGeom prst="rect">
                <a:avLst/>
              </a:prstGeom>
            </p:spPr>
          </p:pic>
        </p:grpSp>
      </p:grpSp>
      <p:sp>
        <p:nvSpPr>
          <p:cNvPr id="47" name="Rectangle 46"/>
          <p:cNvSpPr/>
          <p:nvPr/>
        </p:nvSpPr>
        <p:spPr>
          <a:xfrm>
            <a:off x="4399657" y="184610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Espai 6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05195" y="5566634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Espai 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366026" y="576961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Espai 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2D6A11-03BB-6E4B-AB31-DDF75521A2E1}"/>
              </a:ext>
            </a:extLst>
          </p:cNvPr>
          <p:cNvSpPr/>
          <p:nvPr/>
        </p:nvSpPr>
        <p:spPr>
          <a:xfrm>
            <a:off x="3952648" y="4142980"/>
            <a:ext cx="547281" cy="3349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totes les plantes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73AD369-7A8A-4C4D-9893-2960B3C31C1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36131" y="3907826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4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286" y="5860563"/>
            <a:ext cx="131342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ca-ES" sz="1500" spc="50" dirty="0">
                <a:latin typeface="Calibri" charset="0"/>
                <a:ea typeface="Calibri" charset="0"/>
                <a:cs typeface="Calibri" charset="0"/>
              </a:rPr>
              <a:t>Hi col·labora: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040279"/>
            <a:ext cx="5897880" cy="1060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2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55774" y="2454163"/>
            <a:ext cx="2715846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AQUESTA GUIA SERVEIX PER </a:t>
            </a: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COM POTS ACCEDIR A CAIXAFORUM GIRONA</a:t>
            </a: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POTSER L’HAURÀS D’USAR AMB L’AJUDA D’UNA PERSONA DE SUPORT.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43376" y="2275968"/>
            <a:ext cx="2628244" cy="2370338"/>
            <a:chOff x="843376" y="2275968"/>
            <a:chExt cx="2432483" cy="2370338"/>
          </a:xfrm>
        </p:grpSpPr>
        <p:cxnSp>
          <p:nvCxnSpPr>
            <p:cNvPr id="30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2275968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4646306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7192085" y="2454163"/>
            <a:ext cx="2478857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POTS PORTAR LA GUIA A LA PANTALLA DEL MÒBIL O TAULETA. </a:t>
            </a:r>
          </a:p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TAMBÉ POTS IMPRIMIR TOTA LA GUIA O NOMÉS UNA PART I PORTAR-LA AMB TU.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34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109672" y="1521368"/>
            <a:ext cx="2382815" cy="3997304"/>
            <a:chOff x="4055429" y="1521368"/>
            <a:chExt cx="2382815" cy="3997304"/>
          </a:xfrm>
        </p:grpSpPr>
        <p:sp>
          <p:nvSpPr>
            <p:cNvPr id="37" name="Rectangle 36"/>
            <p:cNvSpPr/>
            <p:nvPr/>
          </p:nvSpPr>
          <p:spPr>
            <a:xfrm>
              <a:off x="4082064" y="2454163"/>
              <a:ext cx="2250822" cy="19774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2100"/>
                </a:lnSpc>
              </a:pP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AQUESTA GUIA </a:t>
              </a:r>
              <a:r>
                <a:rPr lang="ca-E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ES POT EDITAR PERQUÈ L’ADAPTIS A LES TEVES NECESSITATS</a:t>
              </a: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 LA POTS CANVIAR, REDUIR O AMPLIAR.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55429" y="1521368"/>
              <a:ext cx="75343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B44800"/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cxnSp>
          <p:nvCxnSpPr>
            <p:cNvPr id="39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2275968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4646306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8BBD1B8-18E8-8A42-86C9-76FAE2CF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544" y="4860986"/>
              <a:ext cx="657686" cy="657686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E66D56A-DDD4-B744-8805-A11F8D9EC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3D93188-D4C9-9D4F-9A6A-2F5285905F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4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108EEA5-9D5B-6542-9775-787CD8F6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366" y="285391"/>
            <a:ext cx="6141600" cy="430185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91141A-F20A-9D41-8EC3-E5BE417D6F95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algn="ctr"/>
            <a:r>
              <a:rPr lang="ca-ES" sz="2200" cap="all" dirty="0">
                <a:latin typeface="Calibri" panose="020F0502020204030204" pitchFamily="34" charset="0"/>
              </a:rPr>
              <a:t>Entrem a Caixaforum Girona per les escales fixes i la rampa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D6E4C79-6637-4B43-AEFF-7AF88B7EB917}"/>
              </a:ext>
            </a:extLst>
          </p:cNvPr>
          <p:cNvGrpSpPr/>
          <p:nvPr/>
        </p:nvGrpSpPr>
        <p:grpSpPr>
          <a:xfrm>
            <a:off x="1650380" y="5219999"/>
            <a:ext cx="954360" cy="914395"/>
            <a:chOff x="3532036" y="5219999"/>
            <a:chExt cx="954360" cy="91439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B99B27-4600-B944-B34B-7E7B5D0ED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32036" y="6134394"/>
              <a:ext cx="9543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B771DBA-DEA0-074D-A327-C1CC1316DC2A}"/>
                </a:ext>
              </a:extLst>
            </p:cNvPr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3EEA39C-C979-7A4A-9A5F-3D3A5A368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83FF7B1-D77E-6842-B9C3-D9F9056E2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B4A0E4-FDDC-0B41-B5CD-E67F08618FFD}"/>
              </a:ext>
            </a:extLst>
          </p:cNvPr>
          <p:cNvGrpSpPr/>
          <p:nvPr/>
        </p:nvGrpSpPr>
        <p:grpSpPr>
          <a:xfrm>
            <a:off x="6490010" y="5344741"/>
            <a:ext cx="1598687" cy="789653"/>
            <a:chOff x="6137055" y="5344741"/>
            <a:chExt cx="1598687" cy="78965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1E51228-D415-BB43-B5B5-1339C2BAE004}"/>
                </a:ext>
              </a:extLst>
            </p:cNvPr>
            <p:cNvCxnSpPr>
              <a:cxnSpLocks/>
            </p:cNvCxnSpPr>
            <p:nvPr/>
          </p:nvCxnSpPr>
          <p:spPr>
            <a:xfrm>
              <a:off x="6137055" y="6134394"/>
              <a:ext cx="15986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2">
              <a:extLst>
                <a:ext uri="{FF2B5EF4-FFF2-40B4-BE49-F238E27FC236}">
                  <a16:creationId xmlns:a16="http://schemas.microsoft.com/office/drawing/2014/main" id="{5A4697A6-E639-7F4C-B460-E5B78E2A4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653951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AA9BAE-318D-4248-9ED3-BBCF7730A074}"/>
              </a:ext>
            </a:extLst>
          </p:cNvPr>
          <p:cNvGrpSpPr/>
          <p:nvPr/>
        </p:nvGrpSpPr>
        <p:grpSpPr>
          <a:xfrm>
            <a:off x="8581841" y="5344741"/>
            <a:ext cx="886643" cy="789653"/>
            <a:chOff x="8189624" y="5344741"/>
            <a:chExt cx="886643" cy="789653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805FBC7-581B-6D44-A0B2-BDEF7FFA4903}"/>
                </a:ext>
              </a:extLst>
            </p:cNvPr>
            <p:cNvCxnSpPr/>
            <p:nvPr/>
          </p:nvCxnSpPr>
          <p:spPr>
            <a:xfrm>
              <a:off x="8189624" y="6134394"/>
              <a:ext cx="8866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E97066B-9505-9442-A629-570223F36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228" y="5344741"/>
              <a:ext cx="576210" cy="57621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3ADB14-6BDB-EA4B-AD17-7D69933AE535}"/>
              </a:ext>
            </a:extLst>
          </p:cNvPr>
          <p:cNvGrpSpPr/>
          <p:nvPr/>
        </p:nvGrpSpPr>
        <p:grpSpPr>
          <a:xfrm>
            <a:off x="2897914" y="5010050"/>
            <a:ext cx="2593864" cy="1124344"/>
            <a:chOff x="2886763" y="5010050"/>
            <a:chExt cx="2593864" cy="112434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5609994-DF05-0B47-BBD7-0E3C1C582CE7}"/>
                </a:ext>
              </a:extLst>
            </p:cNvPr>
            <p:cNvCxnSpPr/>
            <p:nvPr/>
          </p:nvCxnSpPr>
          <p:spPr>
            <a:xfrm>
              <a:off x="2886763" y="6134394"/>
              <a:ext cx="25938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Imagen 24">
              <a:extLst>
                <a:ext uri="{FF2B5EF4-FFF2-40B4-BE49-F238E27FC236}">
                  <a16:creationId xmlns:a16="http://schemas.microsoft.com/office/drawing/2014/main" id="{3D873592-FF17-CA4C-9A4C-CE4B0164E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1"/>
            <a:stretch/>
          </p:blipFill>
          <p:spPr>
            <a:xfrm>
              <a:off x="2886763" y="5010050"/>
              <a:ext cx="2593864" cy="1041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46023-B95E-EE4C-8A35-AA18E8F6FC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363" y="268839"/>
            <a:ext cx="6140991" cy="4341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PLANTA BAIXA HI HA LA RECEPCIÓ I INFORMACIÓ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993636" y="6134394"/>
            <a:ext cx="15722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 i informació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887" y="5317734"/>
            <a:ext cx="595358" cy="59535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333855" y="5314368"/>
            <a:ext cx="1081168" cy="820026"/>
            <a:chOff x="5132366" y="5314368"/>
            <a:chExt cx="1081168" cy="82002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87897" y="6134394"/>
              <a:ext cx="64347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5576985" y="5287846"/>
            <a:ext cx="1168734" cy="846548"/>
            <a:chOff x="3968833" y="5287846"/>
            <a:chExt cx="1168734" cy="84654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968833" y="6134394"/>
              <a:ext cx="11687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0748C0-F7EA-0D4C-BFA4-A3D0409D1737}"/>
              </a:ext>
            </a:extLst>
          </p:cNvPr>
          <p:cNvGrpSpPr/>
          <p:nvPr/>
        </p:nvGrpSpPr>
        <p:grpSpPr>
          <a:xfrm>
            <a:off x="2711236" y="5386625"/>
            <a:ext cx="1706269" cy="747769"/>
            <a:chOff x="2627586" y="5386625"/>
            <a:chExt cx="1706269" cy="74776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2627586" y="6134394"/>
              <a:ext cx="17062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2876413" y="5671349"/>
              <a:ext cx="947757" cy="295174"/>
              <a:chOff x="3555093" y="1528252"/>
              <a:chExt cx="704240" cy="219332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3117688" y="5386625"/>
              <a:ext cx="708631" cy="58687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8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DARRERE DE LA </a:t>
            </a:r>
            <a:r>
              <a:rPr lang="ca-ES" sz="2200" spc="50" dirty="0">
                <a:latin typeface="Calibri" charset="0"/>
                <a:cs typeface="Calibri" charset="0"/>
              </a:rPr>
              <a:t>RECEPCIÓ HI HA EL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PATI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PATI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879391" y="5287846"/>
            <a:ext cx="1146325" cy="846548"/>
            <a:chOff x="3960499" y="5287846"/>
            <a:chExt cx="1146325" cy="84654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960499" y="6134394"/>
              <a:ext cx="11463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2952108" y="5481794"/>
            <a:ext cx="1113776" cy="652600"/>
            <a:chOff x="3130524" y="5481794"/>
            <a:chExt cx="1113776" cy="652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130524" y="6134394"/>
              <a:ext cx="111377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362891" y="5481794"/>
              <a:ext cx="649043" cy="430430"/>
              <a:chOff x="9186534" y="5886192"/>
              <a:chExt cx="361323" cy="2396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300" y="268840"/>
            <a:ext cx="6141601" cy="43405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72735" y="5010886"/>
            <a:ext cx="1476001" cy="1123508"/>
            <a:chOff x="6983808" y="5010886"/>
            <a:chExt cx="1476001" cy="1123508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983808" y="6134394"/>
              <a:ext cx="5731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3808" y="5010886"/>
              <a:ext cx="1476001" cy="1043163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971908" y="5314368"/>
            <a:ext cx="1081168" cy="820026"/>
            <a:chOff x="5132366" y="5314368"/>
            <a:chExt cx="1081168" cy="82002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87897" y="6134394"/>
              <a:ext cx="64347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7338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3F48C-137E-CE45-B3E8-201A736727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567" y="268839"/>
            <a:ext cx="6148800" cy="4340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973" y="6242400"/>
            <a:ext cx="10703786" cy="367788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pPr algn="ctr"/>
            <a:r>
              <a:rPr lang="ca-ES" sz="2200" spc="20" dirty="0">
                <a:latin typeface="Calibri" charset="0"/>
                <a:ea typeface="Calibri" charset="0"/>
                <a:cs typeface="Calibri" charset="0"/>
              </a:rPr>
              <a:t>A LA DRETA DE RECEPCIÓ HI HA UNA ENTRADA A LA SALA D’EXPOSICIONS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1 D’EXPOSICIONS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553401" y="5294954"/>
            <a:ext cx="1005892" cy="839440"/>
            <a:chOff x="1553401" y="5294954"/>
            <a:chExt cx="1005892" cy="83944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675530" y="6134394"/>
              <a:ext cx="761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553401" y="5294954"/>
              <a:ext cx="1005892" cy="718743"/>
              <a:chOff x="4890374" y="5724275"/>
              <a:chExt cx="905568" cy="647058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7142995" y="5311077"/>
            <a:ext cx="2452950" cy="823317"/>
            <a:chOff x="7142995" y="5311077"/>
            <a:chExt cx="2452950" cy="823317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7142995" y="6134394"/>
              <a:ext cx="24529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8169" y="5311077"/>
              <a:ext cx="602602" cy="60260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5376569" y="5219999"/>
            <a:ext cx="1145252" cy="914395"/>
            <a:chOff x="3468959" y="5219999"/>
            <a:chExt cx="1145252" cy="914395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43062" y="5287846"/>
            <a:ext cx="1168734" cy="846548"/>
            <a:chOff x="3968833" y="5287846"/>
            <a:chExt cx="1168734" cy="84654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968833" y="6134394"/>
              <a:ext cx="11687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5125175-D7C1-6D41-AE58-62D5FEB8764D}"/>
              </a:ext>
            </a:extLst>
          </p:cNvPr>
          <p:cNvGrpSpPr/>
          <p:nvPr/>
        </p:nvGrpSpPr>
        <p:grpSpPr>
          <a:xfrm>
            <a:off x="3927533" y="5314368"/>
            <a:ext cx="1081168" cy="820026"/>
            <a:chOff x="5132366" y="5314368"/>
            <a:chExt cx="1081168" cy="82002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BE6C305-1C32-B947-BF28-707CF3D3E75D}"/>
                </a:ext>
              </a:extLst>
            </p:cNvPr>
            <p:cNvCxnSpPr>
              <a:cxnSpLocks/>
            </p:cNvCxnSpPr>
            <p:nvPr/>
          </p:nvCxnSpPr>
          <p:spPr>
            <a:xfrm>
              <a:off x="5287897" y="6134394"/>
              <a:ext cx="51710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C613B99-6BAF-5849-A229-EB873718B0EA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D73C2BD-D3D1-4349-A2FC-063D23CAF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5D86B345-49BC-C14A-ACE9-0AD5559FE0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6BB48BC-4AC4-F743-80DF-3163127F3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3199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cs typeface="Calibri" charset="0"/>
              </a:rPr>
              <a:t>A L’ESQUERRA DE RECEPCIÓ HI HA L’ASCENSOR I LES ESCALES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ASCENSOR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I ESCALES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931818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7929055" y="5344741"/>
            <a:ext cx="1033706" cy="789653"/>
            <a:chOff x="8278459" y="5344741"/>
            <a:chExt cx="1033706" cy="78965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8278459" y="6134394"/>
              <a:ext cx="1033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845959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C7E459-87CE-8B46-A51D-CE2DBE59F589}"/>
              </a:ext>
            </a:extLst>
          </p:cNvPr>
          <p:cNvGrpSpPr/>
          <p:nvPr/>
        </p:nvGrpSpPr>
        <p:grpSpPr>
          <a:xfrm>
            <a:off x="6051069" y="5320682"/>
            <a:ext cx="1230731" cy="813712"/>
            <a:chOff x="8392824" y="5320682"/>
            <a:chExt cx="1230731" cy="81371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DC5238-D59C-6848-AF70-6A1FE791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108363" y="5294954"/>
            <a:ext cx="1282950" cy="839440"/>
            <a:chOff x="2118873" y="5294954"/>
            <a:chExt cx="1282950" cy="83944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118873" y="6134394"/>
              <a:ext cx="12829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 flipH="1">
              <a:off x="2305703" y="5294954"/>
              <a:ext cx="1004400" cy="718743"/>
              <a:chOff x="4890374" y="5724275"/>
              <a:chExt cx="905568" cy="64705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00C1FE0-F2D7-2545-B7CF-D925057DE5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567" y="268838"/>
            <a:ext cx="6148800" cy="434089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30648" y="5287846"/>
            <a:ext cx="1168734" cy="846548"/>
            <a:chOff x="3968833" y="5287846"/>
            <a:chExt cx="1168734" cy="84654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968833" y="6134394"/>
              <a:ext cx="11687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235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cs typeface="Calibri" charset="0"/>
              </a:rPr>
              <a:t>Al fons de la planta baixa HI HA Les taquilles I ELS banys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3D10FA4-E272-8D48-8306-10CC4A66430C}"/>
              </a:ext>
            </a:extLst>
          </p:cNvPr>
          <p:cNvGrpSpPr/>
          <p:nvPr/>
        </p:nvGrpSpPr>
        <p:grpSpPr>
          <a:xfrm>
            <a:off x="6387312" y="5231491"/>
            <a:ext cx="1261028" cy="902903"/>
            <a:chOff x="6208675" y="5231491"/>
            <a:chExt cx="1261028" cy="90290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208675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7" r="20982"/>
            <a:stretch/>
          </p:blipFill>
          <p:spPr>
            <a:xfrm>
              <a:off x="6571498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313919" y="5297619"/>
            <a:ext cx="827850" cy="836775"/>
            <a:chOff x="8731657" y="5297619"/>
            <a:chExt cx="827850" cy="83677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35" name="Rectangle 3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Taquilles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I BANYS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E8529E7-3404-2A42-A6E8-B4AE5BE261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246880" y="284239"/>
            <a:ext cx="6139994" cy="430470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8161D62-7EAA-E547-BFD8-29C7DAB925C8}"/>
              </a:ext>
            </a:extLst>
          </p:cNvPr>
          <p:cNvGrpSpPr/>
          <p:nvPr/>
        </p:nvGrpSpPr>
        <p:grpSpPr>
          <a:xfrm>
            <a:off x="3393723" y="5386625"/>
            <a:ext cx="1711059" cy="747769"/>
            <a:chOff x="2584761" y="5386625"/>
            <a:chExt cx="1711059" cy="7477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A6096A-4207-2F46-ABEC-AB1345EAEDAE}"/>
                </a:ext>
              </a:extLst>
            </p:cNvPr>
            <p:cNvCxnSpPr>
              <a:cxnSpLocks/>
            </p:cNvCxnSpPr>
            <p:nvPr/>
          </p:nvCxnSpPr>
          <p:spPr>
            <a:xfrm>
              <a:off x="2584761" y="6134394"/>
              <a:ext cx="17110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5EF003-84A2-4C45-B83B-8FB391135C52}"/>
                </a:ext>
              </a:extLst>
            </p:cNvPr>
            <p:cNvGrpSpPr/>
            <p:nvPr/>
          </p:nvGrpSpPr>
          <p:grpSpPr>
            <a:xfrm>
              <a:off x="2876413" y="5671349"/>
              <a:ext cx="947757" cy="295174"/>
              <a:chOff x="3555093" y="1528252"/>
              <a:chExt cx="704240" cy="219332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1577062-65DD-0642-AF71-9339599E4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106E4376-48A7-4A49-8C24-0CC00AB7FB53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92B8B65-5EE1-2E49-9BB9-8BBA139CD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2"/>
            <a:stretch/>
          </p:blipFill>
          <p:spPr>
            <a:xfrm>
              <a:off x="3117688" y="5386625"/>
              <a:ext cx="708631" cy="58687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8AE45C-FA9A-7C4C-A1A3-7C52F9923005}"/>
              </a:ext>
            </a:extLst>
          </p:cNvPr>
          <p:cNvGrpSpPr/>
          <p:nvPr/>
        </p:nvGrpSpPr>
        <p:grpSpPr>
          <a:xfrm>
            <a:off x="1918080" y="5314520"/>
            <a:ext cx="651910" cy="819874"/>
            <a:chOff x="3307882" y="5314520"/>
            <a:chExt cx="651910" cy="81987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E0C98B-E698-574D-871A-94B9D76D51A6}"/>
                </a:ext>
              </a:extLst>
            </p:cNvPr>
            <p:cNvCxnSpPr/>
            <p:nvPr/>
          </p:nvCxnSpPr>
          <p:spPr>
            <a:xfrm>
              <a:off x="3307882" y="6134394"/>
              <a:ext cx="6519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453A6F-61AB-BB47-818F-BC8AE7E20B9D}"/>
                </a:ext>
              </a:extLst>
            </p:cNvPr>
            <p:cNvGrpSpPr/>
            <p:nvPr/>
          </p:nvGrpSpPr>
          <p:grpSpPr>
            <a:xfrm>
              <a:off x="3352190" y="5314520"/>
              <a:ext cx="556082" cy="662300"/>
              <a:chOff x="3324285" y="5314520"/>
              <a:chExt cx="611892" cy="728770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C875911-94D2-0446-8F12-0A06FEB8F471}"/>
                  </a:ext>
                </a:extLst>
              </p:cNvPr>
              <p:cNvCxnSpPr/>
              <p:nvPr/>
            </p:nvCxnSpPr>
            <p:spPr>
              <a:xfrm flipV="1">
                <a:off x="3630231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C1D4DCC5-0F87-2A49-B42E-35417B426336}"/>
                  </a:ext>
                </a:extLst>
              </p:cNvPr>
              <p:cNvSpPr/>
              <p:nvPr/>
            </p:nvSpPr>
            <p:spPr>
              <a:xfrm>
                <a:off x="3324285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534511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995609" y="5314368"/>
            <a:ext cx="1081168" cy="820026"/>
            <a:chOff x="5132366" y="5314368"/>
            <a:chExt cx="1081168" cy="82002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317450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1681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9427</TotalTime>
  <Words>435</Words>
  <Application>Microsoft Macintosh PowerPoint</Application>
  <PresentationFormat>Custom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196</cp:revision>
  <cp:lastPrinted>2023-05-31T08:54:58Z</cp:lastPrinted>
  <dcterms:created xsi:type="dcterms:W3CDTF">2022-05-17T11:22:10Z</dcterms:created>
  <dcterms:modified xsi:type="dcterms:W3CDTF">2023-06-16T07:27:46Z</dcterms:modified>
</cp:coreProperties>
</file>