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4" r:id="rId2"/>
  </p:sldMasterIdLst>
  <p:notesMasterIdLst>
    <p:notesMasterId r:id="rId25"/>
  </p:notesMasterIdLst>
  <p:handoutMasterIdLst>
    <p:handoutMasterId r:id="rId26"/>
  </p:handoutMasterIdLst>
  <p:sldIdLst>
    <p:sldId id="256" r:id="rId3"/>
    <p:sldId id="263" r:id="rId4"/>
    <p:sldId id="296" r:id="rId5"/>
    <p:sldId id="261" r:id="rId6"/>
    <p:sldId id="266" r:id="rId7"/>
    <p:sldId id="267" r:id="rId8"/>
    <p:sldId id="283" r:id="rId9"/>
    <p:sldId id="284" r:id="rId10"/>
    <p:sldId id="282" r:id="rId11"/>
    <p:sldId id="288" r:id="rId12"/>
    <p:sldId id="270" r:id="rId13"/>
    <p:sldId id="285" r:id="rId14"/>
    <p:sldId id="286" r:id="rId15"/>
    <p:sldId id="287" r:id="rId16"/>
    <p:sldId id="278" r:id="rId17"/>
    <p:sldId id="289" r:id="rId18"/>
    <p:sldId id="290" r:id="rId19"/>
    <p:sldId id="281" r:id="rId20"/>
    <p:sldId id="292" r:id="rId21"/>
    <p:sldId id="294" r:id="rId22"/>
    <p:sldId id="295" r:id="rId23"/>
    <p:sldId id="291" r:id="rId24"/>
  </p:sldIdLst>
  <p:sldSz cx="10691813" cy="7559675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bert Pérez Monrós" initials="APM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4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787"/>
    <p:restoredTop sz="94622"/>
  </p:normalViewPr>
  <p:slideViewPr>
    <p:cSldViewPr snapToGrid="0" snapToObjects="1">
      <p:cViewPr varScale="1">
        <p:scale>
          <a:sx n="114" d="100"/>
          <a:sy n="114" d="100"/>
        </p:scale>
        <p:origin x="116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34" d="100"/>
          <a:sy n="134" d="100"/>
        </p:scale>
        <p:origin x="482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A7C144-5A7A-4E4C-90B3-D6A408178DAC}" type="datetimeFigureOut">
              <a:rPr lang="es-ES_tradnl" smtClean="0"/>
              <a:t>14/6/23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EAB677-D8E3-FE4D-8AA1-FAC345AC5D51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17558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91ABD4-494F-0240-9520-5CBBA25E332F}" type="datetimeFigureOut">
              <a:rPr lang="es-ES_tradnl" smtClean="0"/>
              <a:t>14/6/23</a:t>
            </a:fld>
            <a:endParaRPr lang="es-ES_trad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182D59-D14A-4548-93B2-17B25710E21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09190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Marcador de número de diapositiva 8"/>
          <p:cNvSpPr txBox="1">
            <a:spLocks/>
          </p:cNvSpPr>
          <p:nvPr userDrawn="1"/>
        </p:nvSpPr>
        <p:spPr>
          <a:xfrm>
            <a:off x="10171809" y="7057590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Rectangle 126">
            <a:extLst>
              <a:ext uri="{FF2B5EF4-FFF2-40B4-BE49-F238E27FC236}">
                <a16:creationId xmlns:a16="http://schemas.microsoft.com/office/drawing/2014/main" id="{DE41D912-AB77-C444-A7A3-566F8BD288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a-ES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Guia accessible per 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a-ES" sz="700" b="0" i="0" cap="all" baseline="0" noProof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CaixaForum</a:t>
            </a:r>
            <a:r>
              <a:rPr lang="ca-ES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GIRONA</a:t>
            </a:r>
          </a:p>
        </p:txBody>
      </p:sp>
      <p:sp>
        <p:nvSpPr>
          <p:cNvPr id="8" name="CuadroTexto 11">
            <a:extLst>
              <a:ext uri="{FF2B5EF4-FFF2-40B4-BE49-F238E27FC236}">
                <a16:creationId xmlns:a16="http://schemas.microsoft.com/office/drawing/2014/main" id="{91CB8BD9-85F1-094D-B093-EAEB86C16424}"/>
              </a:ext>
            </a:extLst>
          </p:cNvPr>
          <p:cNvSpPr txBox="1"/>
          <p:nvPr userDrawn="1"/>
        </p:nvSpPr>
        <p:spPr>
          <a:xfrm>
            <a:off x="6426686" y="70626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ca-ES" sz="700" b="1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Fundació</a:t>
            </a:r>
            <a:r>
              <a:rPr lang="ca-ES" sz="700" b="1" i="0" baseline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ca-ES" sz="700" b="1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2023.</a:t>
            </a:r>
            <a:endParaRPr lang="ca-ES" sz="700" i="0" noProof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Marcador de número de diapositiva 8"/>
          <p:cNvSpPr txBox="1">
            <a:spLocks/>
          </p:cNvSpPr>
          <p:nvPr userDrawn="1"/>
        </p:nvSpPr>
        <p:spPr>
          <a:xfrm>
            <a:off x="10171809" y="7057590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Rectangle 126">
            <a:extLst>
              <a:ext uri="{FF2B5EF4-FFF2-40B4-BE49-F238E27FC236}">
                <a16:creationId xmlns:a16="http://schemas.microsoft.com/office/drawing/2014/main" id="{DE41D912-AB77-C444-A7A3-566F8BD288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a-ES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Guia accessible per 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a-ES" sz="700" b="0" i="0" cap="all" baseline="0" noProof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CaixaForum</a:t>
            </a:r>
            <a:r>
              <a:rPr lang="ca-ES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GIRONA</a:t>
            </a:r>
          </a:p>
        </p:txBody>
      </p:sp>
      <p:sp>
        <p:nvSpPr>
          <p:cNvPr id="11" name="CuadroTexto 11">
            <a:extLst>
              <a:ext uri="{FF2B5EF4-FFF2-40B4-BE49-F238E27FC236}">
                <a16:creationId xmlns:a16="http://schemas.microsoft.com/office/drawing/2014/main" id="{91CB8BD9-85F1-094D-B093-EAEB86C16424}"/>
              </a:ext>
            </a:extLst>
          </p:cNvPr>
          <p:cNvSpPr txBox="1"/>
          <p:nvPr userDrawn="1"/>
        </p:nvSpPr>
        <p:spPr>
          <a:xfrm>
            <a:off x="6426686" y="70626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ca-ES" sz="700" b="1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Fundació</a:t>
            </a:r>
            <a:r>
              <a:rPr lang="ca-ES" sz="700" b="1" i="0" baseline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ca-ES" sz="700" b="1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2023.</a:t>
            </a:r>
            <a:endParaRPr lang="ca-ES" sz="700" i="0" noProof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456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A0D78E-DD50-0544-8F60-0DDB49C7E42A}"/>
              </a:ext>
            </a:extLst>
          </p:cNvPr>
          <p:cNvSpPr/>
          <p:nvPr userDrawn="1"/>
        </p:nvSpPr>
        <p:spPr>
          <a:xfrm>
            <a:off x="292964" y="4848447"/>
            <a:ext cx="10093911" cy="19138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cxnSp>
        <p:nvCxnSpPr>
          <p:cNvPr id="3" name="Conector recto 9">
            <a:extLst>
              <a:ext uri="{FF2B5EF4-FFF2-40B4-BE49-F238E27FC236}">
                <a16:creationId xmlns:a16="http://schemas.microsoft.com/office/drawing/2014/main" id="{23C9FC5B-A1EF-F44E-B0EF-DC0CE7AF0BCF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Marcador de número de diapositiva 8">
            <a:extLst>
              <a:ext uri="{FF2B5EF4-FFF2-40B4-BE49-F238E27FC236}">
                <a16:creationId xmlns:a16="http://schemas.microsoft.com/office/drawing/2014/main" id="{01538803-F6A6-F348-BB4E-102BA0A9B981}"/>
              </a:ext>
            </a:extLst>
          </p:cNvPr>
          <p:cNvSpPr txBox="1">
            <a:spLocks/>
          </p:cNvSpPr>
          <p:nvPr userDrawn="1"/>
        </p:nvSpPr>
        <p:spPr>
          <a:xfrm>
            <a:off x="10171809" y="7057590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Rectangle 126">
            <a:extLst>
              <a:ext uri="{FF2B5EF4-FFF2-40B4-BE49-F238E27FC236}">
                <a16:creationId xmlns:a16="http://schemas.microsoft.com/office/drawing/2014/main" id="{DE41D912-AB77-C444-A7A3-566F8BD288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a-ES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Guia accessible per 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a-ES" sz="700" b="0" i="0" cap="all" baseline="0" noProof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CaixaForum</a:t>
            </a:r>
            <a:r>
              <a:rPr lang="ca-ES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 GIRONA</a:t>
            </a:r>
          </a:p>
        </p:txBody>
      </p:sp>
      <p:sp>
        <p:nvSpPr>
          <p:cNvPr id="8" name="CuadroTexto 11">
            <a:extLst>
              <a:ext uri="{FF2B5EF4-FFF2-40B4-BE49-F238E27FC236}">
                <a16:creationId xmlns:a16="http://schemas.microsoft.com/office/drawing/2014/main" id="{91CB8BD9-85F1-094D-B093-EAEB86C16424}"/>
              </a:ext>
            </a:extLst>
          </p:cNvPr>
          <p:cNvSpPr txBox="1"/>
          <p:nvPr userDrawn="1"/>
        </p:nvSpPr>
        <p:spPr>
          <a:xfrm>
            <a:off x="6426686" y="70626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ca-ES" sz="700" b="1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Fundació</a:t>
            </a:r>
            <a:r>
              <a:rPr lang="ca-ES" sz="700" b="1" i="0" baseline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ca-ES" sz="700" b="1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2023.</a:t>
            </a:r>
            <a:endParaRPr lang="ca-ES" sz="700" i="0" noProof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88" y="171900"/>
            <a:ext cx="3103200" cy="55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921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2" r:id="rId3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7426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35.png"/><Relationship Id="rId7" Type="http://schemas.openxmlformats.org/officeDocument/2006/relationships/image" Target="../media/image23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8.png"/><Relationship Id="rId4" Type="http://schemas.openxmlformats.org/officeDocument/2006/relationships/image" Target="../media/image4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42.jpeg"/><Relationship Id="rId7" Type="http://schemas.openxmlformats.org/officeDocument/2006/relationships/image" Target="../media/image23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4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jpe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4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5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2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2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55.png"/><Relationship Id="rId7" Type="http://schemas.openxmlformats.org/officeDocument/2006/relationships/image" Target="../media/image2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6.jpeg"/><Relationship Id="rId5" Type="http://schemas.openxmlformats.org/officeDocument/2006/relationships/image" Target="../media/image27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19.png"/><Relationship Id="rId3" Type="http://schemas.openxmlformats.org/officeDocument/2006/relationships/image" Target="../media/image58.png"/><Relationship Id="rId7" Type="http://schemas.openxmlformats.org/officeDocument/2006/relationships/image" Target="../media/image61.png"/><Relationship Id="rId12" Type="http://schemas.openxmlformats.org/officeDocument/2006/relationships/image" Target="../media/image34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11" Type="http://schemas.openxmlformats.org/officeDocument/2006/relationships/image" Target="../media/image63.png"/><Relationship Id="rId5" Type="http://schemas.openxmlformats.org/officeDocument/2006/relationships/image" Target="../media/image59.png"/><Relationship Id="rId10" Type="http://schemas.openxmlformats.org/officeDocument/2006/relationships/image" Target="../media/image62.png"/><Relationship Id="rId4" Type="http://schemas.microsoft.com/office/2007/relationships/hdphoto" Target="../media/hdphoto3.wdp"/><Relationship Id="rId9" Type="http://schemas.openxmlformats.org/officeDocument/2006/relationships/image" Target="../media/image18.png"/><Relationship Id="rId14" Type="http://schemas.openxmlformats.org/officeDocument/2006/relationships/image" Target="../media/image6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microsoft.com/office/2007/relationships/hdphoto" Target="../media/hdphoto3.wdp"/><Relationship Id="rId7" Type="http://schemas.openxmlformats.org/officeDocument/2006/relationships/image" Target="../media/image60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64.png"/><Relationship Id="rId4" Type="http://schemas.openxmlformats.org/officeDocument/2006/relationships/image" Target="../media/image65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60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64.png"/><Relationship Id="rId4" Type="http://schemas.openxmlformats.org/officeDocument/2006/relationships/image" Target="../media/image6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microsoft.com/office/2007/relationships/hdphoto" Target="../media/hdphoto3.wdp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64.png"/><Relationship Id="rId10" Type="http://schemas.openxmlformats.org/officeDocument/2006/relationships/image" Target="../media/image60.png"/><Relationship Id="rId4" Type="http://schemas.openxmlformats.org/officeDocument/2006/relationships/image" Target="../media/image67.png"/><Relationship Id="rId9" Type="http://schemas.openxmlformats.org/officeDocument/2006/relationships/image" Target="../media/image6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2.png"/><Relationship Id="rId7" Type="http://schemas.openxmlformats.org/officeDocument/2006/relationships/image" Target="../media/image17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11" Type="http://schemas.openxmlformats.org/officeDocument/2006/relationships/image" Target="../media/image24.png"/><Relationship Id="rId5" Type="http://schemas.openxmlformats.org/officeDocument/2006/relationships/image" Target="../media/image34.png"/><Relationship Id="rId10" Type="http://schemas.openxmlformats.org/officeDocument/2006/relationships/image" Target="../media/image23.png"/><Relationship Id="rId4" Type="http://schemas.openxmlformats.org/officeDocument/2006/relationships/image" Target="../media/image33.pn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24.png"/><Relationship Id="rId7" Type="http://schemas.openxmlformats.org/officeDocument/2006/relationships/image" Target="../media/image3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5.png"/><Relationship Id="rId10" Type="http://schemas.openxmlformats.org/officeDocument/2006/relationships/image" Target="../media/image26.png"/><Relationship Id="rId4" Type="http://schemas.openxmlformats.org/officeDocument/2006/relationships/image" Target="../media/image18.png"/><Relationship Id="rId9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38.png"/><Relationship Id="rId7" Type="http://schemas.openxmlformats.org/officeDocument/2006/relationships/image" Target="../media/image2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3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4"/>
          <p:cNvSpPr txBox="1">
            <a:spLocks/>
          </p:cNvSpPr>
          <p:nvPr/>
        </p:nvSpPr>
        <p:spPr>
          <a:xfrm>
            <a:off x="7652464" y="235743"/>
            <a:ext cx="2831231" cy="3519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s-ES_tradnl" sz="1900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caixaForum GIRONA</a:t>
            </a:r>
            <a:endParaRPr lang="es-ES_tradnl" sz="1900" i="1" cap="all" dirty="0">
              <a:solidFill>
                <a:schemeClr val="tx1">
                  <a:lumMod val="75000"/>
                  <a:lumOff val="2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12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8199120" y="653038"/>
            <a:ext cx="2187755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itle 4">
            <a:extLst>
              <a:ext uri="{FF2B5EF4-FFF2-40B4-BE49-F238E27FC236}">
                <a16:creationId xmlns:a16="http://schemas.microsoft.com/office/drawing/2014/main" id="{8022A46A-4F96-8444-B82B-AB618FEB0C51}"/>
              </a:ext>
            </a:extLst>
          </p:cNvPr>
          <p:cNvSpPr txBox="1">
            <a:spLocks/>
          </p:cNvSpPr>
          <p:nvPr/>
        </p:nvSpPr>
        <p:spPr>
          <a:xfrm>
            <a:off x="718458" y="1173375"/>
            <a:ext cx="9973355" cy="11887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5500"/>
              </a:lnSpc>
            </a:pPr>
            <a:r>
              <a:rPr lang="ca-ES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</a:rPr>
              <a:t>Guia accessible </a:t>
            </a:r>
            <a:br>
              <a:rPr lang="ca-ES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  <a:ea typeface="Times" charset="0"/>
                <a:cs typeface="Times" charset="0"/>
              </a:rPr>
            </a:br>
            <a:r>
              <a:rPr lang="ca-ES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  <a:ea typeface="Times" charset="0"/>
                <a:cs typeface="Times" charset="0"/>
              </a:rPr>
              <a:t>per a la visita</a:t>
            </a:r>
            <a:endParaRPr lang="ca-ES" sz="6000" i="1" dirty="0">
              <a:solidFill>
                <a:schemeClr val="tx1">
                  <a:lumMod val="85000"/>
                  <a:lumOff val="15000"/>
                </a:schemeClr>
              </a:solidFill>
              <a:latin typeface="Times" charset="0"/>
              <a:ea typeface="Times" charset="0"/>
              <a:cs typeface="Times" charset="0"/>
            </a:endParaRPr>
          </a:p>
        </p:txBody>
      </p:sp>
      <p:pic>
        <p:nvPicPr>
          <p:cNvPr id="7" name="Imagen 5">
            <a:extLst>
              <a:ext uri="{FF2B5EF4-FFF2-40B4-BE49-F238E27FC236}">
                <a16:creationId xmlns:a16="http://schemas.microsoft.com/office/drawing/2014/main" id="{C97FC108-3722-5D44-93FD-9DB7C459BE7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0547" y="2843212"/>
            <a:ext cx="10303148" cy="45350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1493" y="6654459"/>
            <a:ext cx="2145382" cy="478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83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26223" y="270109"/>
            <a:ext cx="6160650" cy="434393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  <a:noFill/>
        </p:spPr>
        <p:txBody>
          <a:bodyPr wrap="square" lIns="90000">
            <a:noAutofit/>
          </a:bodyPr>
          <a:lstStyle/>
          <a:p>
            <a:pPr algn="ctr"/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A LA PLANTA 1 DAVANT </a:t>
            </a:r>
            <a:r>
              <a:rPr lang="ca-ES" sz="2200" cap="all" spc="50" dirty="0">
                <a:latin typeface="Calibri" charset="0"/>
                <a:cs typeface="Calibri" charset="0"/>
              </a:rPr>
              <a:t>L’ASCENSOR HI HA la </a:t>
            </a:r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llotja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28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llotja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/>
          <p:cNvGrpSpPr/>
          <p:nvPr/>
        </p:nvGrpSpPr>
        <p:grpSpPr>
          <a:xfrm>
            <a:off x="3986246" y="5481794"/>
            <a:ext cx="1011934" cy="652600"/>
            <a:chOff x="3885887" y="5481794"/>
            <a:chExt cx="1011934" cy="652600"/>
          </a:xfrm>
        </p:grpSpPr>
        <p:cxnSp>
          <p:nvCxnSpPr>
            <p:cNvPr id="20" name="Straight Connector 19"/>
            <p:cNvCxnSpPr>
              <a:cxnSpLocks/>
            </p:cNvCxnSpPr>
            <p:nvPr/>
          </p:nvCxnSpPr>
          <p:spPr>
            <a:xfrm>
              <a:off x="3885887" y="6134394"/>
              <a:ext cx="101193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EF82FAA9-D197-4B43-8245-73DF765B903F}"/>
                </a:ext>
              </a:extLst>
            </p:cNvPr>
            <p:cNvGrpSpPr/>
            <p:nvPr/>
          </p:nvGrpSpPr>
          <p:grpSpPr>
            <a:xfrm>
              <a:off x="4067333" y="5481794"/>
              <a:ext cx="649043" cy="432000"/>
              <a:chOff x="9186534" y="5886192"/>
              <a:chExt cx="361323" cy="239621"/>
            </a:xfrm>
          </p:grpSpPr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E5326E8C-921C-154B-B704-E9DAAA5D0AB3}"/>
                  </a:ext>
                </a:extLst>
              </p:cNvPr>
              <p:cNvSpPr/>
              <p:nvPr/>
            </p:nvSpPr>
            <p:spPr>
              <a:xfrm>
                <a:off x="9186534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CCBE5F58-64E0-DA4C-8003-4951BD6878B0}"/>
                  </a:ext>
                </a:extLst>
              </p:cNvPr>
              <p:cNvSpPr/>
              <p:nvPr/>
            </p:nvSpPr>
            <p:spPr>
              <a:xfrm>
                <a:off x="9308236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D9C7E459-87CE-8B46-A51D-CE2DBE59F589}"/>
              </a:ext>
            </a:extLst>
          </p:cNvPr>
          <p:cNvGrpSpPr/>
          <p:nvPr/>
        </p:nvGrpSpPr>
        <p:grpSpPr>
          <a:xfrm>
            <a:off x="5204151" y="5320682"/>
            <a:ext cx="1230731" cy="813712"/>
            <a:chOff x="8392824" y="5320682"/>
            <a:chExt cx="1230731" cy="813712"/>
          </a:xfrm>
        </p:grpSpPr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769B126-995F-3B42-A0E9-D3DDD6419035}"/>
                </a:ext>
              </a:extLst>
            </p:cNvPr>
            <p:cNvCxnSpPr/>
            <p:nvPr/>
          </p:nvCxnSpPr>
          <p:spPr>
            <a:xfrm>
              <a:off x="8392824" y="6134394"/>
              <a:ext cx="123073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CFDC5238-D59C-6848-AF70-6A1FE79102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870" y="5320682"/>
              <a:ext cx="591544" cy="591542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28AD4676-2D72-364B-9204-46AB171084C7}"/>
              </a:ext>
            </a:extLst>
          </p:cNvPr>
          <p:cNvGrpSpPr/>
          <p:nvPr/>
        </p:nvGrpSpPr>
        <p:grpSpPr>
          <a:xfrm>
            <a:off x="7533994" y="5010753"/>
            <a:ext cx="1038569" cy="1123641"/>
            <a:chOff x="7793197" y="5010753"/>
            <a:chExt cx="1038569" cy="1123641"/>
          </a:xfrm>
        </p:grpSpPr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7902319" y="6134394"/>
              <a:ext cx="80950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2" name="Picture 31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793197" y="5010753"/>
              <a:ext cx="1038569" cy="1043279"/>
            </a:xfrm>
            <a:prstGeom prst="rect">
              <a:avLst/>
            </a:prstGeom>
          </p:spPr>
        </p:pic>
      </p:grpSp>
      <p:grpSp>
        <p:nvGrpSpPr>
          <p:cNvPr id="3" name="Group 2"/>
          <p:cNvGrpSpPr/>
          <p:nvPr/>
        </p:nvGrpSpPr>
        <p:grpSpPr>
          <a:xfrm>
            <a:off x="2820602" y="5386625"/>
            <a:ext cx="1048110" cy="747769"/>
            <a:chOff x="2479452" y="5386625"/>
            <a:chExt cx="1048110" cy="747769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82"/>
            <a:stretch/>
          </p:blipFill>
          <p:spPr>
            <a:xfrm>
              <a:off x="2726795" y="5386625"/>
              <a:ext cx="708631" cy="586879"/>
            </a:xfrm>
            <a:prstGeom prst="rect">
              <a:avLst/>
            </a:prstGeom>
          </p:spPr>
        </p:pic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2B69BEE0-2008-A24B-B74A-E6E3E20720DD}"/>
                </a:ext>
              </a:extLst>
            </p:cNvPr>
            <p:cNvGrpSpPr/>
            <p:nvPr/>
          </p:nvGrpSpPr>
          <p:grpSpPr>
            <a:xfrm>
              <a:off x="2479452" y="5531982"/>
              <a:ext cx="947757" cy="185369"/>
              <a:chOff x="3555093" y="1354209"/>
              <a:chExt cx="704240" cy="137740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131B9A2E-8EEA-0242-9A1C-894600FAD4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354209"/>
                <a:ext cx="137740" cy="137740"/>
              </a:xfrm>
              <a:prstGeom prst="rect">
                <a:avLst/>
              </a:prstGeom>
            </p:spPr>
          </p:pic>
          <p:sp>
            <p:nvSpPr>
              <p:cNvPr id="41" name="Rounded Rectangle 40">
                <a:extLst>
                  <a:ext uri="{FF2B5EF4-FFF2-40B4-BE49-F238E27FC236}">
                    <a16:creationId xmlns:a16="http://schemas.microsoft.com/office/drawing/2014/main" id="{4ACAA176-A229-1346-ADCE-6D53C7094FA5}"/>
                  </a:ext>
                </a:extLst>
              </p:cNvPr>
              <p:cNvSpPr/>
              <p:nvPr/>
            </p:nvSpPr>
            <p:spPr>
              <a:xfrm>
                <a:off x="3729228" y="1373753"/>
                <a:ext cx="530105" cy="93626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  <p:cxnSp>
          <p:nvCxnSpPr>
            <p:cNvPr id="42" name="Straight Connector 41"/>
            <p:cNvCxnSpPr>
              <a:cxnSpLocks/>
            </p:cNvCxnSpPr>
            <p:nvPr/>
          </p:nvCxnSpPr>
          <p:spPr>
            <a:xfrm>
              <a:off x="2489962" y="6134394"/>
              <a:ext cx="10376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47972D0D-1C60-904B-BD85-69A87FD37DBE}"/>
              </a:ext>
            </a:extLst>
          </p:cNvPr>
          <p:cNvSpPr/>
          <p:nvPr/>
        </p:nvSpPr>
        <p:spPr>
          <a:xfrm>
            <a:off x="0" y="917815"/>
            <a:ext cx="113511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6363957" y="5314368"/>
            <a:ext cx="1081168" cy="820026"/>
            <a:chOff x="5132366" y="5314368"/>
            <a:chExt cx="1081168" cy="820026"/>
          </a:xfrm>
        </p:grpSpPr>
        <p:cxnSp>
          <p:nvCxnSpPr>
            <p:cNvPr id="37" name="Straight Connector 36"/>
            <p:cNvCxnSpPr/>
            <p:nvPr/>
          </p:nvCxnSpPr>
          <p:spPr>
            <a:xfrm>
              <a:off x="5317450" y="6134394"/>
              <a:ext cx="62443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" name="Group 42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44" name="Picture 43"/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45" name="Picture 44"/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6" name="Picture 45"/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382413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  <a:noFill/>
        </p:spPr>
        <p:txBody>
          <a:bodyPr wrap="square" lIns="90000">
            <a:noAutofit/>
          </a:bodyPr>
          <a:lstStyle/>
          <a:p>
            <a:pPr algn="ctr"/>
            <a:r>
              <a:rPr lang="ca-ES" sz="2200" cap="all" spc="50" dirty="0">
                <a:latin typeface="Calibri" charset="0"/>
                <a:cs typeface="Calibri" charset="0"/>
              </a:rPr>
              <a:t>A la dreta de la llotja HI HA l’espai 1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28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ESPAI 1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1" name="Straight Connector 40"/>
          <p:cNvCxnSpPr>
            <a:cxnSpLocks/>
          </p:cNvCxnSpPr>
          <p:nvPr/>
        </p:nvCxnSpPr>
        <p:spPr>
          <a:xfrm>
            <a:off x="6876280" y="6134394"/>
            <a:ext cx="872025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58B86DC-7DA1-1646-982B-43E10EC69CB9}"/>
              </a:ext>
            </a:extLst>
          </p:cNvPr>
          <p:cNvGrpSpPr/>
          <p:nvPr/>
        </p:nvGrpSpPr>
        <p:grpSpPr>
          <a:xfrm>
            <a:off x="4664678" y="5010753"/>
            <a:ext cx="1132484" cy="1123641"/>
            <a:chOff x="7793197" y="5010753"/>
            <a:chExt cx="1132484" cy="1123641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83F65F30-F335-8D40-82EE-F0FA884CF5BB}"/>
                </a:ext>
              </a:extLst>
            </p:cNvPr>
            <p:cNvCxnSpPr>
              <a:cxnSpLocks/>
            </p:cNvCxnSpPr>
            <p:nvPr/>
          </p:nvCxnSpPr>
          <p:spPr>
            <a:xfrm>
              <a:off x="7793197" y="6134394"/>
              <a:ext cx="113248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5B33458A-CC19-B144-9D9C-AB79A9883A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793197" y="5010753"/>
              <a:ext cx="1038569" cy="1043279"/>
            </a:xfrm>
            <a:prstGeom prst="rect">
              <a:avLst/>
            </a:prstGeom>
          </p:spPr>
        </p:pic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id="{75D0328D-79B9-F14B-9A4C-EF36FAACFE2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26223" y="270109"/>
            <a:ext cx="6159600" cy="4339989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787C6F14-96F2-B749-999B-1F3B7FBCE16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87430" y="5009705"/>
            <a:ext cx="1199261" cy="1045047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47972D0D-1C60-904B-BD85-69A87FD37DBE}"/>
              </a:ext>
            </a:extLst>
          </p:cNvPr>
          <p:cNvSpPr/>
          <p:nvPr/>
        </p:nvSpPr>
        <p:spPr>
          <a:xfrm>
            <a:off x="0" y="917815"/>
            <a:ext cx="113511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3374864" y="5294954"/>
            <a:ext cx="1005892" cy="839440"/>
            <a:chOff x="1553401" y="5294954"/>
            <a:chExt cx="1005892" cy="839440"/>
          </a:xfrm>
        </p:grpSpPr>
        <p:cxnSp>
          <p:nvCxnSpPr>
            <p:cNvPr id="42" name="Straight Connector 41"/>
            <p:cNvCxnSpPr/>
            <p:nvPr/>
          </p:nvCxnSpPr>
          <p:spPr>
            <a:xfrm>
              <a:off x="1675530" y="6134394"/>
              <a:ext cx="76163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4" name="Group 43"/>
            <p:cNvGrpSpPr/>
            <p:nvPr/>
          </p:nvGrpSpPr>
          <p:grpSpPr>
            <a:xfrm>
              <a:off x="1553401" y="5294954"/>
              <a:ext cx="1005892" cy="718743"/>
              <a:chOff x="4890374" y="5724275"/>
              <a:chExt cx="905568" cy="647058"/>
            </a:xfrm>
          </p:grpSpPr>
          <p:pic>
            <p:nvPicPr>
              <p:cNvPr id="45" name="Picture 44"/>
              <p:cNvPicPr>
                <a:picLocks noChangeAspect="1"/>
              </p:cNvPicPr>
              <p:nvPr/>
            </p:nvPicPr>
            <p:blipFill>
              <a:blip r:embed="rId5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47" name="Picture 46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49" name="Picture 48"/>
              <p:cNvPicPr>
                <a:picLocks noChangeAspect="1"/>
              </p:cNvPicPr>
              <p:nvPr/>
            </p:nvPicPr>
            <p:blipFill>
              <a:blip r:embed="rId6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5797162" y="5314368"/>
            <a:ext cx="1081168" cy="820026"/>
            <a:chOff x="5132366" y="5314368"/>
            <a:chExt cx="1081168" cy="820026"/>
          </a:xfrm>
        </p:grpSpPr>
        <p:cxnSp>
          <p:nvCxnSpPr>
            <p:cNvPr id="51" name="Straight Connector 50"/>
            <p:cNvCxnSpPr/>
            <p:nvPr/>
          </p:nvCxnSpPr>
          <p:spPr>
            <a:xfrm>
              <a:off x="5317450" y="6134394"/>
              <a:ext cx="62443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" name="Group 51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3" name="Picture 52"/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55" name="Picture 54"/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56" name="Picture 55"/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4853540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  <a:noFill/>
        </p:spPr>
        <p:txBody>
          <a:bodyPr wrap="square" lIns="90000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AL FONS DE LA </a:t>
            </a:r>
            <a:r>
              <a:rPr lang="ca-ES" sz="2200" spc="50" dirty="0">
                <a:latin typeface="Calibri" charset="0"/>
                <a:cs typeface="Calibri" charset="0"/>
              </a:rPr>
              <a:t>LLOTJA HI HA L’ESPAI </a:t>
            </a:r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2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Picture 43">
            <a:extLst>
              <a:ext uri="{FF2B5EF4-FFF2-40B4-BE49-F238E27FC236}">
                <a16:creationId xmlns:a16="http://schemas.microsoft.com/office/drawing/2014/main" id="{08376923-D875-DE4E-A1BE-A5F7B7D368E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26225" y="268836"/>
            <a:ext cx="6159600" cy="4336647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B9453DB-62BF-9744-8F5F-DAD962FD93A1}"/>
              </a:ext>
            </a:extLst>
          </p:cNvPr>
          <p:cNvGrpSpPr/>
          <p:nvPr/>
        </p:nvGrpSpPr>
        <p:grpSpPr>
          <a:xfrm>
            <a:off x="6749327" y="5007243"/>
            <a:ext cx="1250666" cy="1127151"/>
            <a:chOff x="6849686" y="5007243"/>
            <a:chExt cx="1250666" cy="1127151"/>
          </a:xfrm>
        </p:grpSpPr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6849686" y="6134394"/>
              <a:ext cx="82286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4BDF4B07-83AB-F64D-BC60-4AF05ECC4A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860837" y="5007243"/>
              <a:ext cx="1239515" cy="1046777"/>
            </a:xfrm>
            <a:prstGeom prst="rect">
              <a:avLst/>
            </a:prstGeom>
          </p:spPr>
        </p:pic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47972D0D-1C60-904B-BD85-69A87FD37DBE}"/>
              </a:ext>
            </a:extLst>
          </p:cNvPr>
          <p:cNvSpPr/>
          <p:nvPr/>
        </p:nvSpPr>
        <p:spPr>
          <a:xfrm>
            <a:off x="0" y="917815"/>
            <a:ext cx="113511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36" name="Rectangle 35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28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ESPAI 2</a:t>
              </a:r>
            </a:p>
          </p:txBody>
        </p:sp>
        <p:cxnSp>
          <p:nvCxnSpPr>
            <p:cNvPr id="37" name="Straight Arrow Connector 36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5614968" y="5314368"/>
            <a:ext cx="1081168" cy="820026"/>
            <a:chOff x="5132366" y="5314368"/>
            <a:chExt cx="1081168" cy="820026"/>
          </a:xfrm>
        </p:grpSpPr>
        <p:cxnSp>
          <p:nvCxnSpPr>
            <p:cNvPr id="39" name="Straight Connector 38"/>
            <p:cNvCxnSpPr/>
            <p:nvPr/>
          </p:nvCxnSpPr>
          <p:spPr>
            <a:xfrm>
              <a:off x="5317450" y="6134394"/>
              <a:ext cx="62443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5" name="Group 44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47" name="Picture 46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48" name="Picture 47"/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9" name="Picture 48"/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EB8AE45C-FA9A-7C4C-A1A3-7C52F9923005}"/>
              </a:ext>
            </a:extLst>
          </p:cNvPr>
          <p:cNvGrpSpPr/>
          <p:nvPr/>
        </p:nvGrpSpPr>
        <p:grpSpPr>
          <a:xfrm>
            <a:off x="3418622" y="5314520"/>
            <a:ext cx="651910" cy="819874"/>
            <a:chOff x="3307882" y="5314520"/>
            <a:chExt cx="651910" cy="819874"/>
          </a:xfrm>
        </p:grpSpPr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D4E0C98B-E698-574D-871A-94B9D76D51A6}"/>
                </a:ext>
              </a:extLst>
            </p:cNvPr>
            <p:cNvCxnSpPr/>
            <p:nvPr/>
          </p:nvCxnSpPr>
          <p:spPr>
            <a:xfrm>
              <a:off x="3307882" y="6134394"/>
              <a:ext cx="65191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40453A6F-61AB-BB47-818F-BC8AE7E20B9D}"/>
                </a:ext>
              </a:extLst>
            </p:cNvPr>
            <p:cNvGrpSpPr/>
            <p:nvPr/>
          </p:nvGrpSpPr>
          <p:grpSpPr>
            <a:xfrm>
              <a:off x="3352190" y="5314520"/>
              <a:ext cx="556082" cy="662300"/>
              <a:chOff x="3324285" y="5314520"/>
              <a:chExt cx="611892" cy="728770"/>
            </a:xfrm>
          </p:grpSpPr>
          <p:cxnSp>
            <p:nvCxnSpPr>
              <p:cNvPr id="53" name="Straight Arrow Connector 52">
                <a:extLst>
                  <a:ext uri="{FF2B5EF4-FFF2-40B4-BE49-F238E27FC236}">
                    <a16:creationId xmlns:a16="http://schemas.microsoft.com/office/drawing/2014/main" id="{DC875911-94D2-0446-8F12-0A06FEB8F471}"/>
                  </a:ext>
                </a:extLst>
              </p:cNvPr>
              <p:cNvCxnSpPr/>
              <p:nvPr/>
            </p:nvCxnSpPr>
            <p:spPr>
              <a:xfrm flipV="1">
                <a:off x="3630231" y="5364237"/>
                <a:ext cx="0" cy="253542"/>
              </a:xfrm>
              <a:prstGeom prst="straightConnector1">
                <a:avLst/>
              </a:prstGeom>
              <a:ln w="19050" cap="rnd">
                <a:solidFill>
                  <a:srgbClr val="B44800"/>
                </a:solidFill>
                <a:tailEnd type="arrow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Freeform 54">
                <a:extLst>
                  <a:ext uri="{FF2B5EF4-FFF2-40B4-BE49-F238E27FC236}">
                    <a16:creationId xmlns:a16="http://schemas.microsoft.com/office/drawing/2014/main" id="{C1D4DCC5-0F87-2A49-B42E-35417B426336}"/>
                  </a:ext>
                </a:extLst>
              </p:cNvPr>
              <p:cNvSpPr/>
              <p:nvPr/>
            </p:nvSpPr>
            <p:spPr>
              <a:xfrm>
                <a:off x="3324285" y="5314520"/>
                <a:ext cx="611892" cy="728770"/>
              </a:xfrm>
              <a:custGeom>
                <a:avLst/>
                <a:gdLst>
                  <a:gd name="connsiteX0" fmla="*/ 0 w 611892"/>
                  <a:gd name="connsiteY0" fmla="*/ 721895 h 728770"/>
                  <a:gd name="connsiteX1" fmla="*/ 0 w 611892"/>
                  <a:gd name="connsiteY1" fmla="*/ 0 h 728770"/>
                  <a:gd name="connsiteX2" fmla="*/ 611892 w 611892"/>
                  <a:gd name="connsiteY2" fmla="*/ 0 h 728770"/>
                  <a:gd name="connsiteX3" fmla="*/ 611892 w 611892"/>
                  <a:gd name="connsiteY3" fmla="*/ 728770 h 728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11892" h="728770">
                    <a:moveTo>
                      <a:pt x="0" y="721895"/>
                    </a:moveTo>
                    <a:lnTo>
                      <a:pt x="0" y="0"/>
                    </a:lnTo>
                    <a:lnTo>
                      <a:pt x="611892" y="0"/>
                    </a:lnTo>
                    <a:lnTo>
                      <a:pt x="611892" y="728770"/>
                    </a:lnTo>
                  </a:path>
                </a:pathLst>
              </a:custGeom>
              <a:ln w="19050" cap="rnd">
                <a:solidFill>
                  <a:schemeClr val="tx1"/>
                </a:solidFill>
                <a:tailEnd type="none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_tradnl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BA675FB-E61B-274B-8C8F-CF126E82FDCA}"/>
              </a:ext>
            </a:extLst>
          </p:cNvPr>
          <p:cNvGrpSpPr/>
          <p:nvPr/>
        </p:nvGrpSpPr>
        <p:grpSpPr>
          <a:xfrm>
            <a:off x="4564319" y="5010753"/>
            <a:ext cx="1132484" cy="1123641"/>
            <a:chOff x="7793197" y="5010753"/>
            <a:chExt cx="1132484" cy="1123641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EEBAFF6-3F5F-354B-88D4-89DCC4F15664}"/>
                </a:ext>
              </a:extLst>
            </p:cNvPr>
            <p:cNvCxnSpPr>
              <a:cxnSpLocks/>
            </p:cNvCxnSpPr>
            <p:nvPr/>
          </p:nvCxnSpPr>
          <p:spPr>
            <a:xfrm>
              <a:off x="7793197" y="6134394"/>
              <a:ext cx="113248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996E25F5-2932-E74F-9DE3-316CF007BA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793197" y="5010753"/>
              <a:ext cx="1038569" cy="10432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751935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562D4FF-742C-5C47-B950-7CD72AC71B1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26224" y="269573"/>
            <a:ext cx="6159600" cy="434052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cap="all" spc="50" dirty="0">
                <a:latin typeface="Calibri" charset="0"/>
                <a:cs typeface="Calibri" charset="0"/>
              </a:rPr>
              <a:t>Al COSTAT de l’espai 2 HI HA L’espai 3</a:t>
            </a:r>
          </a:p>
        </p:txBody>
      </p:sp>
      <p:cxnSp>
        <p:nvCxnSpPr>
          <p:cNvPr id="22" name="Straight Connector 21"/>
          <p:cNvCxnSpPr>
            <a:cxnSpLocks/>
          </p:cNvCxnSpPr>
          <p:nvPr/>
        </p:nvCxnSpPr>
        <p:spPr>
          <a:xfrm>
            <a:off x="6776116" y="6134394"/>
            <a:ext cx="144352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28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ESPAI 3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8769B126-995F-3B42-A0E9-D3DDD6419035}"/>
              </a:ext>
            </a:extLst>
          </p:cNvPr>
          <p:cNvCxnSpPr>
            <a:cxnSpLocks/>
          </p:cNvCxnSpPr>
          <p:nvPr/>
        </p:nvCxnSpPr>
        <p:spPr>
          <a:xfrm>
            <a:off x="4413070" y="6134394"/>
            <a:ext cx="12713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30">
            <a:extLst>
              <a:ext uri="{FF2B5EF4-FFF2-40B4-BE49-F238E27FC236}">
                <a16:creationId xmlns:a16="http://schemas.microsoft.com/office/drawing/2014/main" id="{44EB486F-CC63-004C-BEA2-D44EE7A4B42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3070" y="5007243"/>
            <a:ext cx="1239515" cy="104677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A41D0F4-8483-B943-8E9C-1449B4E407C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7590" y="5010259"/>
            <a:ext cx="1351743" cy="1045177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118502E9-3709-6C4A-ABE1-BE45475EA115}"/>
              </a:ext>
            </a:extLst>
          </p:cNvPr>
          <p:cNvGrpSpPr/>
          <p:nvPr/>
        </p:nvGrpSpPr>
        <p:grpSpPr>
          <a:xfrm>
            <a:off x="3379492" y="5469149"/>
            <a:ext cx="910800" cy="665245"/>
            <a:chOff x="1692290" y="5469149"/>
            <a:chExt cx="910800" cy="665245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D4769DD1-E6F3-7446-8968-2DA21D652D14}"/>
                </a:ext>
              </a:extLst>
            </p:cNvPr>
            <p:cNvCxnSpPr/>
            <p:nvPr/>
          </p:nvCxnSpPr>
          <p:spPr>
            <a:xfrm>
              <a:off x="1727696" y="6134394"/>
              <a:ext cx="83998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992F25CE-7AAA-A54E-96DF-40C1F03F366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692290" y="5469149"/>
              <a:ext cx="910800" cy="432565"/>
              <a:chOff x="7757785" y="5886192"/>
              <a:chExt cx="504540" cy="239621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B2084021-587A-C345-8D5F-A077773B852D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ED897093-D1C7-C940-A9F4-AF6225A7CB15}"/>
                  </a:ext>
                </a:extLst>
              </p:cNvPr>
              <p:cNvSpPr/>
              <p:nvPr/>
            </p:nvSpPr>
            <p:spPr>
              <a:xfrm>
                <a:off x="8022704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47972D0D-1C60-904B-BD85-69A87FD37DBE}"/>
              </a:ext>
            </a:extLst>
          </p:cNvPr>
          <p:cNvSpPr/>
          <p:nvPr/>
        </p:nvSpPr>
        <p:spPr>
          <a:xfrm>
            <a:off x="0" y="917815"/>
            <a:ext cx="113511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5684438" y="5314368"/>
            <a:ext cx="1081168" cy="820026"/>
            <a:chOff x="5132366" y="5314368"/>
            <a:chExt cx="1081168" cy="820026"/>
          </a:xfrm>
        </p:grpSpPr>
        <p:cxnSp>
          <p:nvCxnSpPr>
            <p:cNvPr id="35" name="Straight Connector 34"/>
            <p:cNvCxnSpPr/>
            <p:nvPr/>
          </p:nvCxnSpPr>
          <p:spPr>
            <a:xfrm>
              <a:off x="5317450" y="6134394"/>
              <a:ext cx="62443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6" name="Group 35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7" name="Picture 36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8" name="Picture 37"/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9" name="Picture 38"/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6890461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80" y="268842"/>
            <a:ext cx="6138898" cy="434126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AL COSTAT DE </a:t>
            </a:r>
            <a:r>
              <a:rPr lang="ca-ES" sz="2200" spc="50" dirty="0">
                <a:latin typeface="Calibri" charset="0"/>
                <a:cs typeface="Calibri" charset="0"/>
              </a:rPr>
              <a:t>L’ESPAI 3 HI HA LA SALA </a:t>
            </a:r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D’ACTES </a:t>
            </a: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4023053" y="6134394"/>
            <a:ext cx="124329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SALA D’ACTES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/>
          <p:cNvGrpSpPr/>
          <p:nvPr/>
        </p:nvGrpSpPr>
        <p:grpSpPr>
          <a:xfrm>
            <a:off x="6511522" y="5011436"/>
            <a:ext cx="1842448" cy="1122958"/>
            <a:chOff x="6522032" y="5011436"/>
            <a:chExt cx="1842448" cy="1122958"/>
          </a:xfrm>
        </p:grpSpPr>
        <p:cxnSp>
          <p:nvCxnSpPr>
            <p:cNvPr id="22" name="Straight Connector 21"/>
            <p:cNvCxnSpPr/>
            <p:nvPr/>
          </p:nvCxnSpPr>
          <p:spPr>
            <a:xfrm>
              <a:off x="6522032" y="6134394"/>
              <a:ext cx="184244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22032" y="5011436"/>
              <a:ext cx="1842448" cy="1043839"/>
            </a:xfrm>
            <a:prstGeom prst="rect">
              <a:avLst/>
            </a:prstGeom>
          </p:spPr>
        </p:pic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6B181644-F3A0-B942-87CE-6D110E35B8A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23053" y="5010259"/>
            <a:ext cx="1045725" cy="1045177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47972D0D-1C60-904B-BD85-69A87FD37DBE}"/>
              </a:ext>
            </a:extLst>
          </p:cNvPr>
          <p:cNvSpPr/>
          <p:nvPr/>
        </p:nvSpPr>
        <p:spPr>
          <a:xfrm>
            <a:off x="0" y="917815"/>
            <a:ext cx="113511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18502E9-3709-6C4A-ABE1-BE45475EA115}"/>
              </a:ext>
            </a:extLst>
          </p:cNvPr>
          <p:cNvGrpSpPr/>
          <p:nvPr/>
        </p:nvGrpSpPr>
        <p:grpSpPr>
          <a:xfrm>
            <a:off x="2895178" y="5469149"/>
            <a:ext cx="910800" cy="665245"/>
            <a:chOff x="1692290" y="5469149"/>
            <a:chExt cx="910800" cy="665245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4769DD1-E6F3-7446-8968-2DA21D652D14}"/>
                </a:ext>
              </a:extLst>
            </p:cNvPr>
            <p:cNvCxnSpPr/>
            <p:nvPr/>
          </p:nvCxnSpPr>
          <p:spPr>
            <a:xfrm>
              <a:off x="1727696" y="6134394"/>
              <a:ext cx="83998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992F25CE-7AAA-A54E-96DF-40C1F03F366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692290" y="5469149"/>
              <a:ext cx="910800" cy="432565"/>
              <a:chOff x="7757785" y="5886192"/>
              <a:chExt cx="504540" cy="239621"/>
            </a:xfrm>
          </p:grpSpPr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B2084021-587A-C345-8D5F-A077773B852D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ED897093-D1C7-C940-A9F4-AF6225A7CB15}"/>
                  </a:ext>
                </a:extLst>
              </p:cNvPr>
              <p:cNvSpPr/>
              <p:nvPr/>
            </p:nvSpPr>
            <p:spPr>
              <a:xfrm>
                <a:off x="8022704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5220222" y="5314368"/>
            <a:ext cx="1081168" cy="820026"/>
            <a:chOff x="5132366" y="5314368"/>
            <a:chExt cx="1081168" cy="820026"/>
          </a:xfrm>
        </p:grpSpPr>
        <p:cxnSp>
          <p:nvCxnSpPr>
            <p:cNvPr id="40" name="Straight Connector 39"/>
            <p:cNvCxnSpPr/>
            <p:nvPr/>
          </p:nvCxnSpPr>
          <p:spPr>
            <a:xfrm>
              <a:off x="5317450" y="6134394"/>
              <a:ext cx="62443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" name="Group 40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42" name="Picture 41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43" name="Picture 42"/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4" name="Picture 43"/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4173747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A LA PLANTA 2 HI HA ELS ESPAIS 4 I 5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Group 42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44" name="Rectangle 43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ESPAIS 4 I 5</a:t>
              </a:r>
            </a:p>
          </p:txBody>
        </p:sp>
        <p:cxnSp>
          <p:nvCxnSpPr>
            <p:cNvPr id="45" name="Straight Arrow Connector 44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/>
          <p:cNvGrpSpPr/>
          <p:nvPr/>
        </p:nvGrpSpPr>
        <p:grpSpPr>
          <a:xfrm>
            <a:off x="3700110" y="5386625"/>
            <a:ext cx="1181682" cy="747769"/>
            <a:chOff x="3482236" y="5386625"/>
            <a:chExt cx="1181682" cy="747769"/>
          </a:xfrm>
        </p:grpSpPr>
        <p:cxnSp>
          <p:nvCxnSpPr>
            <p:cNvPr id="18" name="Straight Connector 17"/>
            <p:cNvCxnSpPr>
              <a:cxnSpLocks/>
            </p:cNvCxnSpPr>
            <p:nvPr/>
          </p:nvCxnSpPr>
          <p:spPr>
            <a:xfrm>
              <a:off x="3504578" y="6134394"/>
              <a:ext cx="115934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82"/>
            <a:stretch/>
          </p:blipFill>
          <p:spPr>
            <a:xfrm>
              <a:off x="3729579" y="5386625"/>
              <a:ext cx="708631" cy="586879"/>
            </a:xfrm>
            <a:prstGeom prst="rect">
              <a:avLst/>
            </a:prstGeom>
          </p:spPr>
        </p:pic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2B69BEE0-2008-A24B-B74A-E6E3E20720DD}"/>
                </a:ext>
              </a:extLst>
            </p:cNvPr>
            <p:cNvGrpSpPr/>
            <p:nvPr/>
          </p:nvGrpSpPr>
          <p:grpSpPr>
            <a:xfrm>
              <a:off x="3482236" y="5433954"/>
              <a:ext cx="947757" cy="185369"/>
              <a:chOff x="3555093" y="1354209"/>
              <a:chExt cx="704240" cy="137740"/>
            </a:xfrm>
          </p:grpSpPr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131B9A2E-8EEA-0242-9A1C-894600FAD4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354209"/>
                <a:ext cx="137740" cy="137740"/>
              </a:xfrm>
              <a:prstGeom prst="rect">
                <a:avLst/>
              </a:prstGeom>
            </p:spPr>
          </p:pic>
          <p:sp>
            <p:nvSpPr>
              <p:cNvPr id="42" name="Rounded Rectangle 41">
                <a:extLst>
                  <a:ext uri="{FF2B5EF4-FFF2-40B4-BE49-F238E27FC236}">
                    <a16:creationId xmlns:a16="http://schemas.microsoft.com/office/drawing/2014/main" id="{4ACAA176-A229-1346-ADCE-6D53C7094FA5}"/>
                  </a:ext>
                </a:extLst>
              </p:cNvPr>
              <p:cNvSpPr/>
              <p:nvPr/>
            </p:nvSpPr>
            <p:spPr>
              <a:xfrm>
                <a:off x="3729228" y="1373753"/>
                <a:ext cx="530105" cy="93626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FA651B33-2C51-004B-8E25-F2F123E5E36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4246878" y="268842"/>
            <a:ext cx="6138899" cy="4341257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6177687" y="5011433"/>
            <a:ext cx="1828800" cy="1122961"/>
            <a:chOff x="6219728" y="5011433"/>
            <a:chExt cx="1828800" cy="1122961"/>
          </a:xfrm>
        </p:grpSpPr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6219728" y="6134394"/>
              <a:ext cx="182511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B16AB6F7-4F39-F444-AA26-D2853E98F5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219728" y="5011433"/>
              <a:ext cx="1828800" cy="1045945"/>
            </a:xfrm>
            <a:prstGeom prst="rect">
              <a:avLst/>
            </a:prstGeom>
          </p:spPr>
        </p:pic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47972D0D-1C60-904B-BD85-69A87FD37DBE}"/>
              </a:ext>
            </a:extLst>
          </p:cNvPr>
          <p:cNvSpPr/>
          <p:nvPr/>
        </p:nvSpPr>
        <p:spPr>
          <a:xfrm>
            <a:off x="0" y="917815"/>
            <a:ext cx="113511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2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4788385" y="5314368"/>
            <a:ext cx="1081168" cy="820026"/>
            <a:chOff x="5132366" y="5314368"/>
            <a:chExt cx="1081168" cy="820026"/>
          </a:xfrm>
        </p:grpSpPr>
        <p:cxnSp>
          <p:nvCxnSpPr>
            <p:cNvPr id="34" name="Straight Connector 33"/>
            <p:cNvCxnSpPr/>
            <p:nvPr/>
          </p:nvCxnSpPr>
          <p:spPr>
            <a:xfrm>
              <a:off x="5317450" y="6134394"/>
              <a:ext cx="62443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6" name="Group 35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7" name="Picture 36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8" name="Picture 37"/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9" name="Picture 38"/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886289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cap="all" spc="50" dirty="0">
                <a:latin typeface="Calibri" charset="0"/>
                <a:ea typeface="Calibri" charset="0"/>
                <a:cs typeface="Calibri" charset="0"/>
              </a:rPr>
              <a:t>A LA PLANTA 2 HI HA L’ESPAI 6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Group 46"/>
          <p:cNvGrpSpPr/>
          <p:nvPr/>
        </p:nvGrpSpPr>
        <p:grpSpPr>
          <a:xfrm>
            <a:off x="4101781" y="5386625"/>
            <a:ext cx="1159340" cy="747769"/>
            <a:chOff x="3482234" y="5386625"/>
            <a:chExt cx="1159340" cy="747769"/>
          </a:xfrm>
        </p:grpSpPr>
        <p:cxnSp>
          <p:nvCxnSpPr>
            <p:cNvPr id="48" name="Straight Connector 47"/>
            <p:cNvCxnSpPr>
              <a:cxnSpLocks/>
            </p:cNvCxnSpPr>
            <p:nvPr/>
          </p:nvCxnSpPr>
          <p:spPr>
            <a:xfrm>
              <a:off x="3482234" y="6134394"/>
              <a:ext cx="115934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9" name="Picture 4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82"/>
            <a:stretch/>
          </p:blipFill>
          <p:spPr>
            <a:xfrm>
              <a:off x="3729579" y="5386625"/>
              <a:ext cx="708631" cy="586879"/>
            </a:xfrm>
            <a:prstGeom prst="rect">
              <a:avLst/>
            </a:prstGeom>
          </p:spPr>
        </p:pic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2B69BEE0-2008-A24B-B74A-E6E3E20720DD}"/>
                </a:ext>
              </a:extLst>
            </p:cNvPr>
            <p:cNvGrpSpPr/>
            <p:nvPr/>
          </p:nvGrpSpPr>
          <p:grpSpPr>
            <a:xfrm>
              <a:off x="3482236" y="5433954"/>
              <a:ext cx="947757" cy="185369"/>
              <a:chOff x="3555093" y="1354209"/>
              <a:chExt cx="704240" cy="137740"/>
            </a:xfrm>
          </p:grpSpPr>
          <p:pic>
            <p:nvPicPr>
              <p:cNvPr id="51" name="Picture 50">
                <a:extLst>
                  <a:ext uri="{FF2B5EF4-FFF2-40B4-BE49-F238E27FC236}">
                    <a16:creationId xmlns:a16="http://schemas.microsoft.com/office/drawing/2014/main" id="{131B9A2E-8EEA-0242-9A1C-894600FAD4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354209"/>
                <a:ext cx="137740" cy="137740"/>
              </a:xfrm>
              <a:prstGeom prst="rect">
                <a:avLst/>
              </a:prstGeom>
            </p:spPr>
          </p:pic>
          <p:sp>
            <p:nvSpPr>
              <p:cNvPr id="52" name="Rounded Rectangle 51">
                <a:extLst>
                  <a:ext uri="{FF2B5EF4-FFF2-40B4-BE49-F238E27FC236}">
                    <a16:creationId xmlns:a16="http://schemas.microsoft.com/office/drawing/2014/main" id="{4ACAA176-A229-1346-ADCE-6D53C7094FA5}"/>
                  </a:ext>
                </a:extLst>
              </p:cNvPr>
              <p:cNvSpPr/>
              <p:nvPr/>
            </p:nvSpPr>
            <p:spPr>
              <a:xfrm>
                <a:off x="3729228" y="1373753"/>
                <a:ext cx="530105" cy="93626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68FE1CD4-A65E-2043-AD32-8041ADDC9E2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4246880" y="268842"/>
            <a:ext cx="6141600" cy="4335917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58B5769B-2BB9-C140-98E8-67732DF20695}"/>
              </a:ext>
            </a:extLst>
          </p:cNvPr>
          <p:cNvGrpSpPr/>
          <p:nvPr/>
        </p:nvGrpSpPr>
        <p:grpSpPr>
          <a:xfrm>
            <a:off x="6264471" y="4998325"/>
            <a:ext cx="1193835" cy="1136069"/>
            <a:chOff x="6197565" y="4998325"/>
            <a:chExt cx="1193835" cy="1136069"/>
          </a:xfrm>
        </p:grpSpPr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6197566" y="6134394"/>
              <a:ext cx="119383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BEB5DCEB-5C9E-9749-A47F-38912351B3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1"/>
            <a:stretch/>
          </p:blipFill>
          <p:spPr>
            <a:xfrm>
              <a:off x="6197565" y="4998325"/>
              <a:ext cx="1193835" cy="1062376"/>
            </a:xfrm>
            <a:prstGeom prst="rect">
              <a:avLst/>
            </a:prstGeom>
          </p:spPr>
        </p:pic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47972D0D-1C60-904B-BD85-69A87FD37DBE}"/>
              </a:ext>
            </a:extLst>
          </p:cNvPr>
          <p:cNvSpPr/>
          <p:nvPr/>
        </p:nvSpPr>
        <p:spPr>
          <a:xfrm>
            <a:off x="0" y="917815"/>
            <a:ext cx="113511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2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39" name="Rectangle 38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ESPAIS 6</a:t>
              </a:r>
            </a:p>
          </p:txBody>
        </p:sp>
        <p:cxnSp>
          <p:nvCxnSpPr>
            <p:cNvPr id="40" name="Straight Arrow Connector 39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5158503" y="5314368"/>
            <a:ext cx="1081168" cy="820026"/>
            <a:chOff x="5132366" y="5314368"/>
            <a:chExt cx="1081168" cy="820026"/>
          </a:xfrm>
        </p:grpSpPr>
        <p:cxnSp>
          <p:nvCxnSpPr>
            <p:cNvPr id="42" name="Straight Connector 41"/>
            <p:cNvCxnSpPr/>
            <p:nvPr/>
          </p:nvCxnSpPr>
          <p:spPr>
            <a:xfrm>
              <a:off x="5317450" y="6134394"/>
              <a:ext cx="62443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" name="Group 42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44" name="Picture 43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45" name="Picture 44"/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6" name="Picture 45"/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5859541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AL PASSADÍS DE LA PLANTA 2 HI HA ELS BANYS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A0FBA23-6A1B-8F4F-AE99-DD0240748926}"/>
              </a:ext>
            </a:extLst>
          </p:cNvPr>
          <p:cNvGrpSpPr/>
          <p:nvPr/>
        </p:nvGrpSpPr>
        <p:grpSpPr>
          <a:xfrm>
            <a:off x="7283378" y="5297619"/>
            <a:ext cx="827850" cy="836775"/>
            <a:chOff x="8731657" y="5297619"/>
            <a:chExt cx="827850" cy="836775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25" name="Straight Connector 24"/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DEA956A-4EED-9548-AC36-A784FD411C5B}"/>
              </a:ext>
            </a:extLst>
          </p:cNvPr>
          <p:cNvGrpSpPr/>
          <p:nvPr/>
        </p:nvGrpSpPr>
        <p:grpSpPr>
          <a:xfrm>
            <a:off x="2957209" y="5354423"/>
            <a:ext cx="1091276" cy="779971"/>
            <a:chOff x="2957209" y="5354423"/>
            <a:chExt cx="1091276" cy="779971"/>
          </a:xfrm>
        </p:grpSpPr>
        <p:cxnSp>
          <p:nvCxnSpPr>
            <p:cNvPr id="39" name="Straight Connector 38"/>
            <p:cNvCxnSpPr>
              <a:cxnSpLocks/>
            </p:cNvCxnSpPr>
            <p:nvPr/>
          </p:nvCxnSpPr>
          <p:spPr>
            <a:xfrm>
              <a:off x="2957209" y="6134394"/>
              <a:ext cx="109127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8789" y="5354423"/>
              <a:ext cx="728116" cy="640240"/>
            </a:xfrm>
            <a:prstGeom prst="rect">
              <a:avLst/>
            </a:prstGeom>
          </p:spPr>
        </p:pic>
      </p:grpSp>
      <p:grpSp>
        <p:nvGrpSpPr>
          <p:cNvPr id="40" name="Group 39"/>
          <p:cNvGrpSpPr/>
          <p:nvPr/>
        </p:nvGrpSpPr>
        <p:grpSpPr>
          <a:xfrm>
            <a:off x="4869745" y="5386625"/>
            <a:ext cx="1112512" cy="747769"/>
            <a:chOff x="3482236" y="5386625"/>
            <a:chExt cx="1112512" cy="747769"/>
          </a:xfrm>
        </p:grpSpPr>
        <p:cxnSp>
          <p:nvCxnSpPr>
            <p:cNvPr id="41" name="Straight Connector 40"/>
            <p:cNvCxnSpPr>
              <a:cxnSpLocks/>
            </p:cNvCxnSpPr>
            <p:nvPr/>
          </p:nvCxnSpPr>
          <p:spPr>
            <a:xfrm>
              <a:off x="3482236" y="6134394"/>
              <a:ext cx="111251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2" name="Picture 41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82"/>
            <a:stretch/>
          </p:blipFill>
          <p:spPr>
            <a:xfrm>
              <a:off x="3729579" y="5386625"/>
              <a:ext cx="708631" cy="586879"/>
            </a:xfrm>
            <a:prstGeom prst="rect">
              <a:avLst/>
            </a:prstGeom>
          </p:spPr>
        </p:pic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2B69BEE0-2008-A24B-B74A-E6E3E20720DD}"/>
                </a:ext>
              </a:extLst>
            </p:cNvPr>
            <p:cNvGrpSpPr/>
            <p:nvPr/>
          </p:nvGrpSpPr>
          <p:grpSpPr>
            <a:xfrm>
              <a:off x="3482236" y="5433954"/>
              <a:ext cx="947757" cy="185369"/>
              <a:chOff x="3555093" y="1354209"/>
              <a:chExt cx="704240" cy="137740"/>
            </a:xfrm>
          </p:grpSpPr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131B9A2E-8EEA-0242-9A1C-894600FAD4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354209"/>
                <a:ext cx="137740" cy="137740"/>
              </a:xfrm>
              <a:prstGeom prst="rect">
                <a:avLst/>
              </a:prstGeom>
            </p:spPr>
          </p:pic>
          <p:sp>
            <p:nvSpPr>
              <p:cNvPr id="45" name="Rounded Rectangle 44">
                <a:extLst>
                  <a:ext uri="{FF2B5EF4-FFF2-40B4-BE49-F238E27FC236}">
                    <a16:creationId xmlns:a16="http://schemas.microsoft.com/office/drawing/2014/main" id="{4ACAA176-A229-1346-ADCE-6D53C7094FA5}"/>
                  </a:ext>
                </a:extLst>
              </p:cNvPr>
              <p:cNvSpPr/>
              <p:nvPr/>
            </p:nvSpPr>
            <p:spPr>
              <a:xfrm>
                <a:off x="3729228" y="1373753"/>
                <a:ext cx="530105" cy="93626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22DF8A88-1703-BD4A-91EB-5BCA7F08DC0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80" y="268841"/>
            <a:ext cx="6141600" cy="4341259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47972D0D-1C60-904B-BD85-69A87FD37DBE}"/>
              </a:ext>
            </a:extLst>
          </p:cNvPr>
          <p:cNvSpPr/>
          <p:nvPr/>
        </p:nvSpPr>
        <p:spPr>
          <a:xfrm>
            <a:off x="0" y="917815"/>
            <a:ext cx="1135117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2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37" name="Rectangle 36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28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BANYS</a:t>
              </a:r>
            </a:p>
          </p:txBody>
        </p:sp>
        <p:cxnSp>
          <p:nvCxnSpPr>
            <p:cNvPr id="38" name="Straight Arrow Connector 37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5906502" y="5314368"/>
            <a:ext cx="1081168" cy="820026"/>
            <a:chOff x="5132366" y="5314368"/>
            <a:chExt cx="1081168" cy="820026"/>
          </a:xfrm>
        </p:grpSpPr>
        <p:cxnSp>
          <p:nvCxnSpPr>
            <p:cNvPr id="47" name="Straight Connector 46"/>
            <p:cNvCxnSpPr/>
            <p:nvPr/>
          </p:nvCxnSpPr>
          <p:spPr>
            <a:xfrm>
              <a:off x="5317450" y="6134394"/>
              <a:ext cx="62443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8" name="Group 47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49" name="Picture 48"/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50" name="Picture 49"/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51" name="Picture 50"/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1386427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84">
            <a:extLst>
              <a:ext uri="{FF2B5EF4-FFF2-40B4-BE49-F238E27FC236}">
                <a16:creationId xmlns:a16="http://schemas.microsoft.com/office/drawing/2014/main" id="{3449A568-A735-2647-813A-03FCA25D71DC}"/>
              </a:ext>
            </a:extLst>
          </p:cNvPr>
          <p:cNvSpPr/>
          <p:nvPr/>
        </p:nvSpPr>
        <p:spPr>
          <a:xfrm>
            <a:off x="308561" y="909443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Rectangle 5"/>
          <p:cNvSpPr/>
          <p:nvPr/>
        </p:nvSpPr>
        <p:spPr>
          <a:xfrm>
            <a:off x="1514707" y="240101"/>
            <a:ext cx="8872166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mapa / caixaforum Girona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grpSp>
        <p:nvGrpSpPr>
          <p:cNvPr id="59" name="Group 58"/>
          <p:cNvGrpSpPr/>
          <p:nvPr/>
        </p:nvGrpSpPr>
        <p:grpSpPr>
          <a:xfrm>
            <a:off x="9344025" y="6448333"/>
            <a:ext cx="1042848" cy="283022"/>
            <a:chOff x="9344025" y="6448333"/>
            <a:chExt cx="1042848" cy="283022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ESPAI NO ACCESSIBLE </a:t>
              </a:r>
              <a:b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AL PÚBLIC</a:t>
              </a: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pic>
        <p:nvPicPr>
          <p:cNvPr id="64" name="Imagen 5">
            <a:extLst>
              <a:ext uri="{FF2B5EF4-FFF2-40B4-BE49-F238E27FC236}">
                <a16:creationId xmlns:a16="http://schemas.microsoft.com/office/drawing/2014/main" id="{DDFEDFE9-6CED-CF2D-2192-CC0AFCF57A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50499" y="6017970"/>
            <a:ext cx="1705921" cy="817418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C92D2431-F3EE-D141-BBDD-A28175EC94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5543" y="2413818"/>
            <a:ext cx="178636" cy="17863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340000" y="1245774"/>
            <a:ext cx="4585749" cy="5347792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5014122" y="4111455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Vestíbul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909382" y="4676544"/>
            <a:ext cx="1092726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ca-ES" sz="1000" b="1" cap="all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Recepció</a:t>
            </a:r>
            <a:br>
              <a:rPr lang="ca-ES" sz="1000" b="1" cap="all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ca-ES" sz="1000" b="1" cap="all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informació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807145" y="6486263"/>
            <a:ext cx="883245" cy="279847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>
              <a:lnSpc>
                <a:spcPts val="900"/>
              </a:lnSpc>
            </a:pPr>
            <a:r>
              <a:rPr lang="ca-ES" sz="1000" b="1" cap="all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Entrada a caixaforum</a:t>
            </a: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6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4047666" y="6161750"/>
            <a:ext cx="240728" cy="240728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4564616" y="4611621"/>
            <a:ext cx="288304" cy="288304"/>
            <a:chOff x="4861807" y="2365580"/>
            <a:chExt cx="288304" cy="288304"/>
          </a:xfrm>
        </p:grpSpPr>
        <p:sp>
          <p:nvSpPr>
            <p:cNvPr id="41" name="Oval 40"/>
            <p:cNvSpPr/>
            <p:nvPr/>
          </p:nvSpPr>
          <p:spPr>
            <a:xfrm>
              <a:off x="4861807" y="2365580"/>
              <a:ext cx="288304" cy="288304"/>
            </a:xfrm>
            <a:prstGeom prst="ellipse">
              <a:avLst/>
            </a:prstGeom>
            <a:solidFill>
              <a:srgbClr val="B44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C92D2431-F3EE-D141-BBDD-A28175EC94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5917" y="2413818"/>
              <a:ext cx="178636" cy="178636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/>
        </p:nvGrpSpPr>
        <p:grpSpPr>
          <a:xfrm>
            <a:off x="3802837" y="5228388"/>
            <a:ext cx="883245" cy="611508"/>
            <a:chOff x="3746932" y="3117279"/>
            <a:chExt cx="883245" cy="611508"/>
          </a:xfrm>
        </p:grpSpPr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529CF6F6-BF41-3346-B9C3-79D4473A809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9142" y="3162017"/>
              <a:ext cx="198826" cy="198826"/>
            </a:xfrm>
            <a:prstGeom prst="rect">
              <a:avLst/>
            </a:prstGeom>
          </p:spPr>
        </p:pic>
        <p:sp>
          <p:nvSpPr>
            <p:cNvPr id="43" name="Rectangle 42"/>
            <p:cNvSpPr/>
            <p:nvPr/>
          </p:nvSpPr>
          <p:spPr>
            <a:xfrm>
              <a:off x="3746932" y="3448940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 algn="ctr">
                <a:lnSpc>
                  <a:spcPts val="900"/>
                </a:lnSpc>
              </a:pPr>
              <a:r>
                <a:rPr lang="ca-ES" sz="1000" b="1" cap="all" dirty="0">
                  <a:solidFill>
                    <a:srgbClr val="B44800"/>
                  </a:solidFill>
                  <a:latin typeface="Calibri Light" charset="0"/>
                  <a:ea typeface="Calibri Light" charset="0"/>
                  <a:cs typeface="Calibri Light" charset="0"/>
                </a:rPr>
                <a:t>Porta d’entrada</a:t>
              </a:r>
            </a:p>
          </p:txBody>
        </p:sp>
        <p:sp>
          <p:nvSpPr>
            <p:cNvPr id="44" name="Oval 43"/>
            <p:cNvSpPr/>
            <p:nvPr/>
          </p:nvSpPr>
          <p:spPr>
            <a:xfrm>
              <a:off x="4044404" y="3117279"/>
              <a:ext cx="288304" cy="288304"/>
            </a:xfrm>
            <a:prstGeom prst="ellipse">
              <a:avLst/>
            </a:prstGeom>
            <a:solidFill>
              <a:srgbClr val="B44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29CF6F6-BF41-3346-B9C3-79D4473A809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4089142" y="3162017"/>
              <a:ext cx="198826" cy="198826"/>
            </a:xfrm>
            <a:prstGeom prst="rect">
              <a:avLst/>
            </a:prstGeom>
          </p:spPr>
        </p:pic>
      </p:grpSp>
      <p:grpSp>
        <p:nvGrpSpPr>
          <p:cNvPr id="66" name="Group 65"/>
          <p:cNvGrpSpPr/>
          <p:nvPr/>
        </p:nvGrpSpPr>
        <p:grpSpPr>
          <a:xfrm>
            <a:off x="4420464" y="2611096"/>
            <a:ext cx="288304" cy="288304"/>
            <a:chOff x="3369529" y="2915261"/>
            <a:chExt cx="288304" cy="288304"/>
          </a:xfrm>
        </p:grpSpPr>
        <p:sp>
          <p:nvSpPr>
            <p:cNvPr id="67" name="Oval 66"/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68" name="Picture 22">
              <a:extLst>
                <a:ext uri="{FF2B5EF4-FFF2-40B4-BE49-F238E27FC236}">
                  <a16:creationId xmlns:a16="http://schemas.microsoft.com/office/drawing/2014/main" id="{6E025D80-337C-445D-4D20-1322409D43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grpSp>
        <p:nvGrpSpPr>
          <p:cNvPr id="70" name="Group 69"/>
          <p:cNvGrpSpPr/>
          <p:nvPr/>
        </p:nvGrpSpPr>
        <p:grpSpPr>
          <a:xfrm>
            <a:off x="7101577" y="5094594"/>
            <a:ext cx="288304" cy="288304"/>
            <a:chOff x="3369529" y="2915261"/>
            <a:chExt cx="288304" cy="288304"/>
          </a:xfrm>
        </p:grpSpPr>
        <p:sp>
          <p:nvSpPr>
            <p:cNvPr id="71" name="Oval 70"/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73" name="Picture 22">
              <a:extLst>
                <a:ext uri="{FF2B5EF4-FFF2-40B4-BE49-F238E27FC236}">
                  <a16:creationId xmlns:a16="http://schemas.microsoft.com/office/drawing/2014/main" id="{6E025D80-337C-445D-4D20-1322409D43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sp>
        <p:nvSpPr>
          <p:cNvPr id="75" name="Rectangle 74"/>
          <p:cNvSpPr/>
          <p:nvPr/>
        </p:nvSpPr>
        <p:spPr>
          <a:xfrm>
            <a:off x="3950112" y="3860536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Accés a </a:t>
            </a:r>
            <a:b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totes les plantes</a:t>
            </a:r>
          </a:p>
        </p:txBody>
      </p:sp>
      <p:pic>
        <p:nvPicPr>
          <p:cNvPr id="76" name="Picture 75"/>
          <p:cNvPicPr>
            <a:picLocks noChangeAspect="1"/>
          </p:cNvPicPr>
          <p:nvPr/>
        </p:nvPicPr>
        <p:blipFill>
          <a:blip r:embed="rId6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3937136" y="3610954"/>
            <a:ext cx="240728" cy="240728"/>
          </a:xfrm>
          <a:prstGeom prst="rect">
            <a:avLst/>
          </a:prstGeom>
        </p:spPr>
      </p:pic>
      <p:sp>
        <p:nvSpPr>
          <p:cNvPr id="77" name="Rectangle 76"/>
          <p:cNvSpPr/>
          <p:nvPr/>
        </p:nvSpPr>
        <p:spPr>
          <a:xfrm>
            <a:off x="6800122" y="4237501"/>
            <a:ext cx="883245" cy="478162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AccÉS a </a:t>
            </a:r>
            <a:br>
              <a:rPr lang="ca-ES" sz="1000" b="1" cap="all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ca-ES" sz="1000" b="1" cap="all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sala 2 d’exposicions PLANTA –1</a:t>
            </a:r>
          </a:p>
        </p:txBody>
      </p:sp>
      <p:pic>
        <p:nvPicPr>
          <p:cNvPr id="78" name="Picture 77"/>
          <p:cNvPicPr>
            <a:picLocks noChangeAspect="1"/>
          </p:cNvPicPr>
          <p:nvPr/>
        </p:nvPicPr>
        <p:blipFill>
          <a:blip r:embed="rId6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248335" y="4715663"/>
            <a:ext cx="240728" cy="240728"/>
          </a:xfrm>
          <a:prstGeom prst="rect">
            <a:avLst/>
          </a:prstGeom>
        </p:spPr>
      </p:pic>
      <p:sp>
        <p:nvSpPr>
          <p:cNvPr id="79" name="Rectangle 78"/>
          <p:cNvSpPr/>
          <p:nvPr/>
        </p:nvSpPr>
        <p:spPr>
          <a:xfrm>
            <a:off x="5389007" y="3075992"/>
            <a:ext cx="883245" cy="78348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pati</a:t>
            </a:r>
          </a:p>
        </p:txBody>
      </p:sp>
      <p:grpSp>
        <p:nvGrpSpPr>
          <p:cNvPr id="81" name="Group 80"/>
          <p:cNvGrpSpPr/>
          <p:nvPr/>
        </p:nvGrpSpPr>
        <p:grpSpPr>
          <a:xfrm>
            <a:off x="3692490" y="1611877"/>
            <a:ext cx="288304" cy="288304"/>
            <a:chOff x="2145998" y="2159559"/>
            <a:chExt cx="238513" cy="238513"/>
          </a:xfrm>
        </p:grpSpPr>
        <p:sp>
          <p:nvSpPr>
            <p:cNvPr id="92" name="Oval 91"/>
            <p:cNvSpPr/>
            <p:nvPr/>
          </p:nvSpPr>
          <p:spPr>
            <a:xfrm>
              <a:off x="2145998" y="2159559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93" name="Picture 92"/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20982"/>
            <a:stretch/>
          </p:blipFill>
          <p:spPr>
            <a:xfrm>
              <a:off x="2172709" y="2177637"/>
              <a:ext cx="168587" cy="213352"/>
            </a:xfrm>
            <a:prstGeom prst="rect">
              <a:avLst/>
            </a:prstGeom>
          </p:spPr>
        </p:pic>
      </p:grpSp>
      <p:grpSp>
        <p:nvGrpSpPr>
          <p:cNvPr id="83" name="Group 82"/>
          <p:cNvGrpSpPr/>
          <p:nvPr/>
        </p:nvGrpSpPr>
        <p:grpSpPr>
          <a:xfrm>
            <a:off x="4337464" y="1568631"/>
            <a:ext cx="288304" cy="288304"/>
            <a:chOff x="2660144" y="2168158"/>
            <a:chExt cx="238513" cy="238513"/>
          </a:xfrm>
        </p:grpSpPr>
        <p:sp>
          <p:nvSpPr>
            <p:cNvPr id="90" name="Oval 89"/>
            <p:cNvSpPr/>
            <p:nvPr/>
          </p:nvSpPr>
          <p:spPr>
            <a:xfrm>
              <a:off x="2660144" y="216815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91" name="Picture 90"/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99163" y="2210474"/>
              <a:ext cx="172021" cy="153880"/>
            </a:xfrm>
            <a:prstGeom prst="rect">
              <a:avLst/>
            </a:prstGeom>
          </p:spPr>
        </p:pic>
      </p:grpSp>
      <p:sp>
        <p:nvSpPr>
          <p:cNvPr id="94" name="Rectangle 93"/>
          <p:cNvSpPr/>
          <p:nvPr/>
        </p:nvSpPr>
        <p:spPr>
          <a:xfrm>
            <a:off x="6779859" y="3440002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>
                <a:latin typeface="Calibri Light" charset="0"/>
                <a:ea typeface="Calibri Light" charset="0"/>
                <a:cs typeface="Calibri Light" charset="0"/>
              </a:rPr>
              <a:t>Sala 1 d’exposicions</a:t>
            </a:r>
          </a:p>
        </p:txBody>
      </p:sp>
      <p:pic>
        <p:nvPicPr>
          <p:cNvPr id="95" name="Picture 94">
            <a:extLst>
              <a:ext uri="{FF2B5EF4-FFF2-40B4-BE49-F238E27FC236}">
                <a16:creationId xmlns:a16="http://schemas.microsoft.com/office/drawing/2014/main" id="{1991F88B-A2C1-FC4A-B45A-681FC67D6861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0820" y="3027143"/>
            <a:ext cx="315220" cy="315220"/>
          </a:xfrm>
          <a:prstGeom prst="rect">
            <a:avLst/>
          </a:prstGeom>
        </p:spPr>
      </p:pic>
      <p:sp>
        <p:nvSpPr>
          <p:cNvPr id="96" name="Rectangle 95"/>
          <p:cNvSpPr/>
          <p:nvPr/>
        </p:nvSpPr>
        <p:spPr>
          <a:xfrm>
            <a:off x="4690946" y="3439581"/>
            <a:ext cx="1329143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ca-ES" sz="1000" b="1" cap="all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AccÉS a planta 1</a:t>
            </a:r>
          </a:p>
        </p:txBody>
      </p:sp>
      <p:pic>
        <p:nvPicPr>
          <p:cNvPr id="97" name="Picture 96"/>
          <p:cNvPicPr>
            <a:picLocks noChangeAspect="1"/>
          </p:cNvPicPr>
          <p:nvPr/>
        </p:nvPicPr>
        <p:blipFill>
          <a:blip r:embed="rId6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4428168" y="3359474"/>
            <a:ext cx="240728" cy="240728"/>
          </a:xfrm>
          <a:prstGeom prst="rect">
            <a:avLst/>
          </a:prstGeom>
        </p:spPr>
      </p:pic>
      <p:sp>
        <p:nvSpPr>
          <p:cNvPr id="99" name="Rectangle 98"/>
          <p:cNvSpPr/>
          <p:nvPr/>
        </p:nvSpPr>
        <p:spPr>
          <a:xfrm>
            <a:off x="5647500" y="5986737"/>
            <a:ext cx="1499554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>
                <a:latin typeface="Calibri Light" charset="0"/>
                <a:ea typeface="Calibri Light" charset="0"/>
                <a:cs typeface="Calibri Light" charset="0"/>
              </a:rPr>
              <a:t>Vestíbul exterior</a:t>
            </a:r>
          </a:p>
        </p:txBody>
      </p:sp>
      <p:grpSp>
        <p:nvGrpSpPr>
          <p:cNvPr id="101" name="Group 100"/>
          <p:cNvGrpSpPr/>
          <p:nvPr/>
        </p:nvGrpSpPr>
        <p:grpSpPr>
          <a:xfrm>
            <a:off x="4054814" y="5815652"/>
            <a:ext cx="288304" cy="288304"/>
            <a:chOff x="3369529" y="2915261"/>
            <a:chExt cx="288304" cy="288304"/>
          </a:xfrm>
        </p:grpSpPr>
        <p:sp>
          <p:nvSpPr>
            <p:cNvPr id="102" name="Oval 101"/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103" name="Picture 22">
              <a:extLst>
                <a:ext uri="{FF2B5EF4-FFF2-40B4-BE49-F238E27FC236}">
                  <a16:creationId xmlns:a16="http://schemas.microsoft.com/office/drawing/2014/main" id="{6E025D80-337C-445D-4D20-1322409D43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grpSp>
        <p:nvGrpSpPr>
          <p:cNvPr id="110" name="Group 109"/>
          <p:cNvGrpSpPr/>
          <p:nvPr/>
        </p:nvGrpSpPr>
        <p:grpSpPr>
          <a:xfrm>
            <a:off x="5244855" y="5793651"/>
            <a:ext cx="288304" cy="288304"/>
            <a:chOff x="5085229" y="5793651"/>
            <a:chExt cx="288304" cy="288304"/>
          </a:xfrm>
        </p:grpSpPr>
        <p:sp>
          <p:nvSpPr>
            <p:cNvPr id="106" name="Oval 105"/>
            <p:cNvSpPr/>
            <p:nvPr/>
          </p:nvSpPr>
          <p:spPr>
            <a:xfrm>
              <a:off x="5085229" y="579365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109" name="Picture 108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8156" y="5819699"/>
              <a:ext cx="202318" cy="202318"/>
            </a:xfrm>
            <a:prstGeom prst="rect">
              <a:avLst/>
            </a:prstGeom>
          </p:spPr>
        </p:pic>
      </p:grpSp>
      <p:sp>
        <p:nvSpPr>
          <p:cNvPr id="112" name="Rectangle 111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ca-E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</a:t>
            </a:r>
            <a:br>
              <a:rPr lang="ca-E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ca-E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baixa</a:t>
            </a:r>
          </a:p>
        </p:txBody>
      </p:sp>
      <p:cxnSp>
        <p:nvCxnSpPr>
          <p:cNvPr id="113" name="Straight Connector 112"/>
          <p:cNvCxnSpPr/>
          <p:nvPr/>
        </p:nvCxnSpPr>
        <p:spPr>
          <a:xfrm>
            <a:off x="674526" y="1998498"/>
            <a:ext cx="143367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Group 61">
            <a:extLst>
              <a:ext uri="{FF2B5EF4-FFF2-40B4-BE49-F238E27FC236}">
                <a16:creationId xmlns:a16="http://schemas.microsoft.com/office/drawing/2014/main" id="{0CC8CD23-EA86-1545-933D-29AD740B373F}"/>
              </a:ext>
            </a:extLst>
          </p:cNvPr>
          <p:cNvGrpSpPr/>
          <p:nvPr/>
        </p:nvGrpSpPr>
        <p:grpSpPr>
          <a:xfrm>
            <a:off x="3608250" y="3661696"/>
            <a:ext cx="288304" cy="288304"/>
            <a:chOff x="3017129" y="1937388"/>
            <a:chExt cx="238513" cy="238513"/>
          </a:xfrm>
        </p:grpSpPr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40E46358-F9A3-624C-9E0E-8C9DE0BFD547}"/>
                </a:ext>
              </a:extLst>
            </p:cNvPr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61FDD9F4-60F2-3044-AFF0-835AEACD42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8C857537-90F5-2E46-A544-378D6A0F13D9}"/>
              </a:ext>
            </a:extLst>
          </p:cNvPr>
          <p:cNvGrpSpPr/>
          <p:nvPr/>
        </p:nvGrpSpPr>
        <p:grpSpPr>
          <a:xfrm>
            <a:off x="3722343" y="3274459"/>
            <a:ext cx="288304" cy="288304"/>
            <a:chOff x="3369529" y="2915261"/>
            <a:chExt cx="288304" cy="288304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0583275-DC41-2E46-A537-B82753F3D804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84" name="Picture 22">
              <a:extLst>
                <a:ext uri="{FF2B5EF4-FFF2-40B4-BE49-F238E27FC236}">
                  <a16:creationId xmlns:a16="http://schemas.microsoft.com/office/drawing/2014/main" id="{60025EAC-5D62-D44C-8B23-49C631735B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720459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8561" y="909443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Rectangle 5"/>
          <p:cNvSpPr/>
          <p:nvPr/>
        </p:nvSpPr>
        <p:spPr>
          <a:xfrm>
            <a:off x="6007261" y="240101"/>
            <a:ext cx="4379612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mapa / caixaforum Girona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–1</a:t>
            </a:r>
          </a:p>
        </p:txBody>
      </p:sp>
      <p:cxnSp>
        <p:nvCxnSpPr>
          <p:cNvPr id="72" name="Straight Connector 71"/>
          <p:cNvCxnSpPr>
            <a:cxnSpLocks/>
          </p:cNvCxnSpPr>
          <p:nvPr/>
        </p:nvCxnSpPr>
        <p:spPr>
          <a:xfrm>
            <a:off x="674526" y="1573955"/>
            <a:ext cx="163377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Group 58"/>
          <p:cNvGrpSpPr/>
          <p:nvPr/>
        </p:nvGrpSpPr>
        <p:grpSpPr>
          <a:xfrm>
            <a:off x="9344025" y="6448333"/>
            <a:ext cx="1042848" cy="283022"/>
            <a:chOff x="9344025" y="6448333"/>
            <a:chExt cx="1042848" cy="283022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ESPAI NO ACCESSIBLE </a:t>
              </a:r>
              <a:b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AL PÚBLIC</a:t>
              </a: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pic>
        <p:nvPicPr>
          <p:cNvPr id="63" name="Picture 62">
            <a:extLst>
              <a:ext uri="{FF2B5EF4-FFF2-40B4-BE49-F238E27FC236}">
                <a16:creationId xmlns:a16="http://schemas.microsoft.com/office/drawing/2014/main" id="{C92D2431-F3EE-D141-BBDD-A28175EC94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5543" y="2413818"/>
            <a:ext cx="178636" cy="17863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0990" y="1317719"/>
            <a:ext cx="4723771" cy="5203901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3651235" y="3242318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>
                <a:latin typeface="Calibri Light" charset="0"/>
                <a:ea typeface="Calibri Light" charset="0"/>
                <a:cs typeface="Calibri Light" charset="0"/>
              </a:rPr>
              <a:t>Vestíbul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3547698" y="3812823"/>
            <a:ext cx="288304" cy="288304"/>
            <a:chOff x="3017129" y="1937388"/>
            <a:chExt cx="238513" cy="238513"/>
          </a:xfrm>
        </p:grpSpPr>
        <p:sp>
          <p:nvSpPr>
            <p:cNvPr id="28" name="Oval 27"/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3661791" y="3425586"/>
            <a:ext cx="288304" cy="288304"/>
            <a:chOff x="3369529" y="2915261"/>
            <a:chExt cx="288304" cy="288304"/>
          </a:xfrm>
        </p:grpSpPr>
        <p:sp>
          <p:nvSpPr>
            <p:cNvPr id="38" name="Oval 37"/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65" name="Picture 22">
              <a:extLst>
                <a:ext uri="{FF2B5EF4-FFF2-40B4-BE49-F238E27FC236}">
                  <a16:creationId xmlns:a16="http://schemas.microsoft.com/office/drawing/2014/main" id="{6E025D80-337C-445D-4D20-1322409D43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grpSp>
        <p:nvGrpSpPr>
          <p:cNvPr id="70" name="Group 69"/>
          <p:cNvGrpSpPr/>
          <p:nvPr/>
        </p:nvGrpSpPr>
        <p:grpSpPr>
          <a:xfrm>
            <a:off x="6932310" y="4921328"/>
            <a:ext cx="288304" cy="288304"/>
            <a:chOff x="3369529" y="2915261"/>
            <a:chExt cx="288304" cy="288304"/>
          </a:xfrm>
        </p:grpSpPr>
        <p:sp>
          <p:nvSpPr>
            <p:cNvPr id="71" name="Oval 70"/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73" name="Picture 22">
              <a:extLst>
                <a:ext uri="{FF2B5EF4-FFF2-40B4-BE49-F238E27FC236}">
                  <a16:creationId xmlns:a16="http://schemas.microsoft.com/office/drawing/2014/main" id="{6E025D80-337C-445D-4D20-1322409D43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sp>
        <p:nvSpPr>
          <p:cNvPr id="77" name="Rectangle 76"/>
          <p:cNvSpPr/>
          <p:nvPr/>
        </p:nvSpPr>
        <p:spPr>
          <a:xfrm>
            <a:off x="6652330" y="5245654"/>
            <a:ext cx="527871" cy="483785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900"/>
              </a:lnSpc>
            </a:pPr>
            <a:r>
              <a:rPr lang="ca-ES" sz="1000" b="1" cap="all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AccÉs a planta baIXa</a:t>
            </a:r>
          </a:p>
        </p:txBody>
      </p:sp>
      <p:pic>
        <p:nvPicPr>
          <p:cNvPr id="78" name="Picture 77"/>
          <p:cNvPicPr>
            <a:picLocks noChangeAspect="1"/>
          </p:cNvPicPr>
          <p:nvPr/>
        </p:nvPicPr>
        <p:blipFill>
          <a:blip r:embed="rId7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7186" y="4696103"/>
            <a:ext cx="240728" cy="240728"/>
          </a:xfrm>
          <a:prstGeom prst="rect">
            <a:avLst/>
          </a:prstGeom>
        </p:spPr>
      </p:pic>
      <p:sp>
        <p:nvSpPr>
          <p:cNvPr id="94" name="Rectangle 93"/>
          <p:cNvSpPr/>
          <p:nvPr/>
        </p:nvSpPr>
        <p:spPr>
          <a:xfrm>
            <a:off x="6957654" y="2735681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>
                <a:latin typeface="Calibri Light" charset="0"/>
                <a:ea typeface="Calibri Light" charset="0"/>
                <a:cs typeface="Calibri Light" charset="0"/>
              </a:rPr>
              <a:t>Sala 2 d’Exposicions</a:t>
            </a:r>
          </a:p>
        </p:txBody>
      </p:sp>
      <p:pic>
        <p:nvPicPr>
          <p:cNvPr id="95" name="Picture 94">
            <a:extLst>
              <a:ext uri="{FF2B5EF4-FFF2-40B4-BE49-F238E27FC236}">
                <a16:creationId xmlns:a16="http://schemas.microsoft.com/office/drawing/2014/main" id="{1991F88B-A2C1-FC4A-B45A-681FC67D686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9766" y="2322822"/>
            <a:ext cx="315220" cy="315220"/>
          </a:xfrm>
          <a:prstGeom prst="rect">
            <a:avLst/>
          </a:prstGeom>
        </p:spPr>
      </p:pic>
      <p:sp>
        <p:nvSpPr>
          <p:cNvPr id="69" name="Rectangle 68"/>
          <p:cNvSpPr/>
          <p:nvPr/>
        </p:nvSpPr>
        <p:spPr>
          <a:xfrm>
            <a:off x="4680000" y="3366444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>
                <a:latin typeface="Calibri Light" charset="0"/>
                <a:ea typeface="Calibri Light" charset="0"/>
                <a:cs typeface="Calibri Light" charset="0"/>
              </a:rPr>
              <a:t>Sala 2 d’exposicions</a:t>
            </a:r>
          </a:p>
        </p:txBody>
      </p:sp>
      <p:pic>
        <p:nvPicPr>
          <p:cNvPr id="98" name="Picture 97">
            <a:extLst>
              <a:ext uri="{FF2B5EF4-FFF2-40B4-BE49-F238E27FC236}">
                <a16:creationId xmlns:a16="http://schemas.microsoft.com/office/drawing/2014/main" id="{1991F88B-A2C1-FC4A-B45A-681FC67D686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2112" y="2988898"/>
            <a:ext cx="315220" cy="315220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8820A129-3887-D640-AB14-ED749B47DBFA}"/>
              </a:ext>
            </a:extLst>
          </p:cNvPr>
          <p:cNvSpPr/>
          <p:nvPr/>
        </p:nvSpPr>
        <p:spPr>
          <a:xfrm>
            <a:off x="3865246" y="3930441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Accés a </a:t>
            </a:r>
            <a:b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totes les plantes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BC8C25C4-8BD3-BD4A-B792-9B88E369E21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3852270" y="3680859"/>
            <a:ext cx="240728" cy="24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753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6443" y="6541694"/>
            <a:ext cx="1873496" cy="41796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872335" y="1748046"/>
            <a:ext cx="8651277" cy="5233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spcAft>
                <a:spcPts val="500"/>
              </a:spcAft>
            </a:pPr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En aquesta guia HI TROBARÀS </a:t>
            </a:r>
            <a:r>
              <a:rPr lang="ca-ES" sz="2200" cap="all" spc="50" dirty="0">
                <a:latin typeface="Calibri" charset="0"/>
                <a:cs typeface="Calibri" charset="0"/>
              </a:rPr>
              <a:t>informació</a:t>
            </a:r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 </a:t>
            </a:r>
            <a:b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</a:br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SOBRE </a:t>
            </a:r>
            <a:r>
              <a:rPr lang="ca-ES" sz="2200" cap="all" spc="50" dirty="0" err="1">
                <a:latin typeface="Calibri" charset="0"/>
                <a:ea typeface="Calibri" charset="0"/>
                <a:cs typeface="Calibri" charset="0"/>
              </a:rPr>
              <a:t>CaixaForum</a:t>
            </a:r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 Girona</a:t>
            </a:r>
          </a:p>
        </p:txBody>
      </p:sp>
      <p:sp>
        <p:nvSpPr>
          <p:cNvPr id="9" name="Rectangle 8"/>
          <p:cNvSpPr/>
          <p:nvPr/>
        </p:nvSpPr>
        <p:spPr>
          <a:xfrm>
            <a:off x="872335" y="1022826"/>
            <a:ext cx="5007030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ca-ES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Informació</a:t>
            </a:r>
            <a:r>
              <a:rPr lang="en-US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 </a:t>
            </a:r>
            <a:r>
              <a:rPr lang="ca-ES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general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307905" y="1544155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292964" y="2408802"/>
            <a:ext cx="10093911" cy="26769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cxnSp>
        <p:nvCxnSpPr>
          <p:cNvPr id="43" name="Straight Connector 42"/>
          <p:cNvCxnSpPr>
            <a:cxnSpLocks/>
          </p:cNvCxnSpPr>
          <p:nvPr/>
        </p:nvCxnSpPr>
        <p:spPr>
          <a:xfrm>
            <a:off x="6273997" y="2713756"/>
            <a:ext cx="0" cy="88021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658C1B6E-1451-2B49-8C0D-6FEC1C1EC3D0}"/>
              </a:ext>
            </a:extLst>
          </p:cNvPr>
          <p:cNvCxnSpPr>
            <a:cxnSpLocks/>
          </p:cNvCxnSpPr>
          <p:nvPr/>
        </p:nvCxnSpPr>
        <p:spPr>
          <a:xfrm>
            <a:off x="6273997" y="3904820"/>
            <a:ext cx="0" cy="88021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292964" y="5198139"/>
            <a:ext cx="10093911" cy="1190534"/>
          </a:xfrm>
          <a:prstGeom prst="rect">
            <a:avLst/>
          </a:prstGeom>
          <a:solidFill>
            <a:srgbClr val="B44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8231458" y="5362647"/>
            <a:ext cx="1877336" cy="82073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1000"/>
              </a:spcAft>
            </a:pPr>
            <a:r>
              <a:rPr lang="ca-ES" sz="16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C. dels Ciutadans</a:t>
            </a:r>
            <a:br>
              <a:rPr lang="ca-ES" sz="16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en-US" sz="16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17004 Girona</a:t>
            </a:r>
          </a:p>
          <a:p>
            <a:pPr>
              <a:lnSpc>
                <a:spcPts val="1800"/>
              </a:lnSpc>
              <a:spcAft>
                <a:spcPts val="1000"/>
              </a:spcAft>
            </a:pPr>
            <a:r>
              <a:rPr lang="es-ES_tradnl" sz="16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972 209 836</a:t>
            </a:r>
          </a:p>
        </p:txBody>
      </p:sp>
      <p:cxnSp>
        <p:nvCxnSpPr>
          <p:cNvPr id="36" name="Straight Connector 35"/>
          <p:cNvCxnSpPr/>
          <p:nvPr/>
        </p:nvCxnSpPr>
        <p:spPr>
          <a:xfrm>
            <a:off x="8076892" y="5362647"/>
            <a:ext cx="0" cy="76963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1370809" y="5362647"/>
            <a:ext cx="0" cy="6540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200128FC-9BF5-B348-82C9-71337F7C9DE9}"/>
              </a:ext>
            </a:extLst>
          </p:cNvPr>
          <p:cNvSpPr/>
          <p:nvPr/>
        </p:nvSpPr>
        <p:spPr>
          <a:xfrm>
            <a:off x="6405070" y="2713756"/>
            <a:ext cx="2664812" cy="21031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A </a:t>
            </a:r>
            <a:r>
              <a:rPr lang="ca-ES" sz="1600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CaixaForum</a:t>
            </a: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hi trobaràs diversos </a:t>
            </a:r>
            <a:r>
              <a:rPr lang="ca-ES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espais per visitar. </a:t>
            </a:r>
            <a:br>
              <a:rPr lang="ca-ES" sz="1600" dirty="0">
                <a:solidFill>
                  <a:srgbClr val="000000"/>
                </a:solidFill>
                <a:latin typeface="Calibri" charset="0"/>
                <a:cs typeface="Calibri" charset="0"/>
              </a:rPr>
            </a:br>
            <a:r>
              <a:rPr lang="ca-ES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Els podràs visitar</a:t>
            </a: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tots o crear </a:t>
            </a:r>
            <a:b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el teu propi itinerari.</a:t>
            </a:r>
          </a:p>
          <a:p>
            <a:pPr>
              <a:lnSpc>
                <a:spcPts val="1800"/>
              </a:lnSpc>
            </a:pP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Hi ha autobusos de línia </a:t>
            </a:r>
            <a:b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que et porten a </a:t>
            </a:r>
            <a:r>
              <a:rPr lang="ca-ES" sz="1600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CaixaForum</a:t>
            </a: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.</a:t>
            </a:r>
            <a:endParaRPr lang="ca-ES" sz="1600" dirty="0">
              <a:solidFill>
                <a:srgbClr val="000000"/>
              </a:solidFill>
              <a:highlight>
                <a:srgbClr val="00FFFF"/>
              </a:highlight>
              <a:latin typeface="Calibri" charset="0"/>
              <a:ea typeface="Calibri" charset="0"/>
              <a:cs typeface="Calibri" charset="0"/>
            </a:endParaRPr>
          </a:p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ca-ES" sz="1600" dirty="0" err="1">
                <a:solidFill>
                  <a:srgbClr val="000000"/>
                </a:solidFill>
                <a:latin typeface="Calibri" charset="0"/>
                <a:cs typeface="Calibri" charset="0"/>
              </a:rPr>
              <a:t>CaixaForum</a:t>
            </a:r>
            <a:r>
              <a:rPr lang="ca-ES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 té un </a:t>
            </a:r>
            <a:br>
              <a:rPr lang="ca-ES" sz="1600" dirty="0">
                <a:solidFill>
                  <a:srgbClr val="000000"/>
                </a:solidFill>
                <a:latin typeface="Calibri" charset="0"/>
                <a:cs typeface="Calibri" charset="0"/>
              </a:rPr>
            </a:br>
            <a:r>
              <a:rPr lang="ca-ES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pàrquing a prop.</a:t>
            </a:r>
            <a:endParaRPr lang="ca-ES" sz="1600" dirty="0">
              <a:solidFill>
                <a:srgbClr val="000000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1494327" y="2713756"/>
            <a:ext cx="2493058" cy="18723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El material de la guia està creat com a anticipació </a:t>
            </a:r>
            <a:b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per facilitar el seguiment </a:t>
            </a:r>
            <a:b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de la visita.</a:t>
            </a:r>
          </a:p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ca-ES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Recomanem revisar la guia abans d’anar a </a:t>
            </a:r>
            <a:r>
              <a:rPr lang="ca-ES" sz="1600" dirty="0" err="1">
                <a:solidFill>
                  <a:srgbClr val="000000"/>
                </a:solidFill>
                <a:latin typeface="Calibri" charset="0"/>
                <a:cs typeface="Calibri" charset="0"/>
              </a:rPr>
              <a:t>CaixaForum</a:t>
            </a:r>
            <a:r>
              <a:rPr lang="ca-ES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 per preparar la visita.</a:t>
            </a:r>
          </a:p>
        </p:txBody>
      </p:sp>
      <p:cxnSp>
        <p:nvCxnSpPr>
          <p:cNvPr id="29" name="Straight Connector 28"/>
          <p:cNvCxnSpPr>
            <a:cxnSpLocks/>
          </p:cNvCxnSpPr>
          <p:nvPr/>
        </p:nvCxnSpPr>
        <p:spPr>
          <a:xfrm>
            <a:off x="1370809" y="2713756"/>
            <a:ext cx="0" cy="88021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AA56B8A-3A26-2348-963D-F49F594BF475}"/>
              </a:ext>
            </a:extLst>
          </p:cNvPr>
          <p:cNvCxnSpPr/>
          <p:nvPr/>
        </p:nvCxnSpPr>
        <p:spPr>
          <a:xfrm>
            <a:off x="1367461" y="3921013"/>
            <a:ext cx="0" cy="617002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31">
            <a:extLst>
              <a:ext uri="{FF2B5EF4-FFF2-40B4-BE49-F238E27FC236}">
                <a16:creationId xmlns:a16="http://schemas.microsoft.com/office/drawing/2014/main" id="{57D60208-D6E0-3444-B65B-91021850D9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02" y="3982726"/>
            <a:ext cx="438692" cy="43869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95B29E5-793C-E74A-B0E5-20E14A1494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16" y="2780238"/>
            <a:ext cx="484037" cy="48403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B9A01C81-2667-6848-8FAB-6CA6005E82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06" y="5362647"/>
            <a:ext cx="486588" cy="486588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DA74F3C2-5E01-C644-90A0-4457EE503F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793" y="5362647"/>
            <a:ext cx="486588" cy="48658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EED0BBF2-B425-C342-A915-807FBD99353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854" y="2674284"/>
            <a:ext cx="500300" cy="50030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FBD2AE5D-4AF1-E247-966F-4C8A7F7B258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059" y="3789040"/>
            <a:ext cx="498867" cy="498867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1FD31551-D1FA-804B-9957-66FBDFFB54B9}"/>
              </a:ext>
            </a:extLst>
          </p:cNvPr>
          <p:cNvSpPr/>
          <p:nvPr/>
        </p:nvSpPr>
        <p:spPr>
          <a:xfrm>
            <a:off x="295318" y="6750675"/>
            <a:ext cx="3947167" cy="2069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ca-ES" sz="1000" i="1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Pictogrames extrets de </a:t>
            </a:r>
            <a:r>
              <a:rPr lang="ca-ES" sz="1000" i="1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Flaticon</a:t>
            </a:r>
            <a:r>
              <a:rPr lang="ca-ES" sz="1000" i="1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i inspirats en ARASAAC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1494325" y="5362647"/>
            <a:ext cx="4307385" cy="654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700"/>
              </a:lnSpc>
            </a:pPr>
            <a:r>
              <a:rPr lang="ca-ES" sz="15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En el web </a:t>
            </a:r>
            <a:r>
              <a:rPr lang="ca-ES" sz="1500" dirty="0">
                <a:solidFill>
                  <a:schemeClr val="bg1"/>
                </a:solidFill>
                <a:latin typeface="Calibri" charset="0"/>
                <a:cs typeface="Calibri" charset="0"/>
              </a:rPr>
              <a:t>de </a:t>
            </a:r>
            <a:r>
              <a:rPr lang="ca-ES" sz="1500" dirty="0" err="1">
                <a:solidFill>
                  <a:schemeClr val="bg1"/>
                </a:solidFill>
                <a:latin typeface="Calibri" charset="0"/>
                <a:cs typeface="Calibri" charset="0"/>
              </a:rPr>
              <a:t>CaixaForum</a:t>
            </a:r>
            <a:r>
              <a:rPr lang="ca-ES" sz="1500" dirty="0">
                <a:solidFill>
                  <a:schemeClr val="bg1"/>
                </a:solidFill>
                <a:latin typeface="Calibri" charset="0"/>
                <a:cs typeface="Calibri" charset="0"/>
              </a:rPr>
              <a:t> pots trobar tota la informació del centre, les seves </a:t>
            </a:r>
            <a:r>
              <a:rPr lang="ca-ES" sz="15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activitats i exposicions: </a:t>
            </a:r>
            <a:r>
              <a:rPr lang="ca-ES" sz="15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CaixaForum.org</a:t>
            </a:r>
            <a:r>
              <a:rPr lang="ca-ES" sz="15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/Girona</a:t>
            </a:r>
          </a:p>
        </p:txBody>
      </p:sp>
    </p:spTree>
    <p:extLst>
      <p:ext uri="{BB962C8B-B14F-4D97-AF65-F5344CB8AC3E}">
        <p14:creationId xmlns:p14="http://schemas.microsoft.com/office/powerpoint/2010/main" val="8132774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8561" y="909443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Rectangle 5"/>
          <p:cNvSpPr/>
          <p:nvPr/>
        </p:nvSpPr>
        <p:spPr>
          <a:xfrm>
            <a:off x="1514707" y="240101"/>
            <a:ext cx="8872166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mapa / caixaforum Girona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grpSp>
        <p:nvGrpSpPr>
          <p:cNvPr id="59" name="Group 58"/>
          <p:cNvGrpSpPr/>
          <p:nvPr/>
        </p:nvGrpSpPr>
        <p:grpSpPr>
          <a:xfrm>
            <a:off x="9344025" y="6448333"/>
            <a:ext cx="848190" cy="283022"/>
            <a:chOff x="9344025" y="6448333"/>
            <a:chExt cx="848190" cy="283022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688587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ESPAI NO ACCESSIBLE AL PÚBLIC</a:t>
              </a: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pic>
        <p:nvPicPr>
          <p:cNvPr id="63" name="Picture 62">
            <a:extLst>
              <a:ext uri="{FF2B5EF4-FFF2-40B4-BE49-F238E27FC236}">
                <a16:creationId xmlns:a16="http://schemas.microsoft.com/office/drawing/2014/main" id="{C92D2431-F3EE-D141-BBDD-A28175EC94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5543" y="2413818"/>
            <a:ext cx="178636" cy="17863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274978" y="1306188"/>
            <a:ext cx="4715795" cy="5194309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1</a:t>
            </a:r>
          </a:p>
        </p:txBody>
      </p:sp>
      <p:cxnSp>
        <p:nvCxnSpPr>
          <p:cNvPr id="31" name="Straight Connector 30"/>
          <p:cNvCxnSpPr/>
          <p:nvPr/>
        </p:nvCxnSpPr>
        <p:spPr>
          <a:xfrm>
            <a:off x="674526" y="1573955"/>
            <a:ext cx="149717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46"/>
          <p:cNvSpPr/>
          <p:nvPr/>
        </p:nvSpPr>
        <p:spPr>
          <a:xfrm>
            <a:off x="4723238" y="1974203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>
                <a:latin typeface="Calibri Light" charset="0"/>
                <a:ea typeface="Calibri Light" charset="0"/>
                <a:cs typeface="Calibri Light" charset="0"/>
              </a:rPr>
              <a:t>Sala d’actEs</a:t>
            </a:r>
          </a:p>
        </p:txBody>
      </p:sp>
      <p:sp>
        <p:nvSpPr>
          <p:cNvPr id="48" name="Rectangle 47"/>
          <p:cNvSpPr/>
          <p:nvPr/>
        </p:nvSpPr>
        <p:spPr>
          <a:xfrm>
            <a:off x="4812556" y="5397168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>
                <a:latin typeface="Calibri Light" charset="0"/>
                <a:ea typeface="Calibri Light" charset="0"/>
                <a:cs typeface="Calibri Light" charset="0"/>
              </a:rPr>
              <a:t>EspaI 1</a:t>
            </a:r>
          </a:p>
        </p:txBody>
      </p:sp>
      <p:sp>
        <p:nvSpPr>
          <p:cNvPr id="66" name="Rectangle 65"/>
          <p:cNvSpPr/>
          <p:nvPr/>
        </p:nvSpPr>
        <p:spPr>
          <a:xfrm>
            <a:off x="4852196" y="4215829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llotja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7C2523E-D1F1-994B-AB4F-4A95E1060FF4}"/>
              </a:ext>
            </a:extLst>
          </p:cNvPr>
          <p:cNvSpPr/>
          <p:nvPr/>
        </p:nvSpPr>
        <p:spPr>
          <a:xfrm>
            <a:off x="6894938" y="3314770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>
                <a:latin typeface="Calibri Light" charset="0"/>
                <a:ea typeface="Calibri Light" charset="0"/>
                <a:cs typeface="Calibri Light" charset="0"/>
              </a:rPr>
              <a:t>Espai 3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C27AE34-3864-8D49-A97D-3F8E8B801855}"/>
              </a:ext>
            </a:extLst>
          </p:cNvPr>
          <p:cNvSpPr/>
          <p:nvPr/>
        </p:nvSpPr>
        <p:spPr>
          <a:xfrm>
            <a:off x="6694216" y="5277385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>
                <a:latin typeface="Calibri Light" charset="0"/>
                <a:ea typeface="Calibri Light" charset="0"/>
                <a:cs typeface="Calibri Light" charset="0"/>
              </a:rPr>
              <a:t>Espai 2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86D2141-F49B-734F-BBAB-C270275C534F}"/>
              </a:ext>
            </a:extLst>
          </p:cNvPr>
          <p:cNvGrpSpPr/>
          <p:nvPr/>
        </p:nvGrpSpPr>
        <p:grpSpPr>
          <a:xfrm>
            <a:off x="3547698" y="3812823"/>
            <a:ext cx="288304" cy="288304"/>
            <a:chOff x="3017129" y="1937388"/>
            <a:chExt cx="238513" cy="238513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663DD3F7-035C-324F-A505-E41F9DC5BD95}"/>
                </a:ext>
              </a:extLst>
            </p:cNvPr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1D369F12-79D5-0A4F-A05B-6FD21B4F44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847BA21-8393-9940-B9F7-55525665138D}"/>
              </a:ext>
            </a:extLst>
          </p:cNvPr>
          <p:cNvGrpSpPr/>
          <p:nvPr/>
        </p:nvGrpSpPr>
        <p:grpSpPr>
          <a:xfrm>
            <a:off x="3739848" y="3392133"/>
            <a:ext cx="288304" cy="288304"/>
            <a:chOff x="3369529" y="2915261"/>
            <a:chExt cx="288304" cy="288304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413D19A7-CF98-D74C-831A-6D526543438C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45" name="Picture 22">
              <a:extLst>
                <a:ext uri="{FF2B5EF4-FFF2-40B4-BE49-F238E27FC236}">
                  <a16:creationId xmlns:a16="http://schemas.microsoft.com/office/drawing/2014/main" id="{3D2E79C9-F422-C54E-B54F-BEB29DDDB5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sp>
        <p:nvSpPr>
          <p:cNvPr id="46" name="Rectangle 45">
            <a:extLst>
              <a:ext uri="{FF2B5EF4-FFF2-40B4-BE49-F238E27FC236}">
                <a16:creationId xmlns:a16="http://schemas.microsoft.com/office/drawing/2014/main" id="{27876714-D833-164E-A687-6C585F5ECD0E}"/>
              </a:ext>
            </a:extLst>
          </p:cNvPr>
          <p:cNvSpPr/>
          <p:nvPr/>
        </p:nvSpPr>
        <p:spPr>
          <a:xfrm>
            <a:off x="3876397" y="3952743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Accés a </a:t>
            </a:r>
            <a:b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totes les plantes</a:t>
            </a: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2A81EC04-C1EB-4946-8002-C9EC9EDDA3F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3863421" y="3703161"/>
            <a:ext cx="240728" cy="24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2001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8561" y="909443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Rectangle 5"/>
          <p:cNvSpPr/>
          <p:nvPr/>
        </p:nvSpPr>
        <p:spPr>
          <a:xfrm>
            <a:off x="1514707" y="240101"/>
            <a:ext cx="8872166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mapa / caixaforum Girona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grpSp>
        <p:nvGrpSpPr>
          <p:cNvPr id="59" name="Group 58"/>
          <p:cNvGrpSpPr/>
          <p:nvPr/>
        </p:nvGrpSpPr>
        <p:grpSpPr>
          <a:xfrm>
            <a:off x="9344025" y="6448333"/>
            <a:ext cx="859342" cy="283022"/>
            <a:chOff x="9344025" y="6448333"/>
            <a:chExt cx="859342" cy="283022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A1B81C03-FFB9-5543-A983-04F230AFA7DE}"/>
                </a:ext>
              </a:extLst>
            </p:cNvPr>
            <p:cNvSpPr/>
            <p:nvPr/>
          </p:nvSpPr>
          <p:spPr>
            <a:xfrm>
              <a:off x="9503629" y="6451508"/>
              <a:ext cx="699738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ESPAI NO ACCESSIBLE AL PÚBLIC</a:t>
              </a: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pic>
        <p:nvPicPr>
          <p:cNvPr id="63" name="Picture 62">
            <a:extLst>
              <a:ext uri="{FF2B5EF4-FFF2-40B4-BE49-F238E27FC236}">
                <a16:creationId xmlns:a16="http://schemas.microsoft.com/office/drawing/2014/main" id="{C92D2431-F3EE-D141-BBDD-A28175EC94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5543" y="2413818"/>
            <a:ext cx="178636" cy="17863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270636" y="1322248"/>
            <a:ext cx="4724478" cy="5162187"/>
          </a:xfrm>
          <a:prstGeom prst="rect">
            <a:avLst/>
          </a:prstGeom>
        </p:spPr>
      </p:pic>
      <p:grpSp>
        <p:nvGrpSpPr>
          <p:cNvPr id="27" name="Group 26"/>
          <p:cNvGrpSpPr/>
          <p:nvPr/>
        </p:nvGrpSpPr>
        <p:grpSpPr>
          <a:xfrm>
            <a:off x="3635100" y="3832374"/>
            <a:ext cx="288304" cy="288304"/>
            <a:chOff x="3017129" y="1937388"/>
            <a:chExt cx="238513" cy="238513"/>
          </a:xfrm>
        </p:grpSpPr>
        <p:sp>
          <p:nvSpPr>
            <p:cNvPr id="28" name="Oval 27"/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3654694" y="3290134"/>
            <a:ext cx="288304" cy="288304"/>
            <a:chOff x="3369529" y="2915261"/>
            <a:chExt cx="288304" cy="288304"/>
          </a:xfrm>
        </p:grpSpPr>
        <p:sp>
          <p:nvSpPr>
            <p:cNvPr id="38" name="Oval 37"/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65" name="Picture 22">
              <a:extLst>
                <a:ext uri="{FF2B5EF4-FFF2-40B4-BE49-F238E27FC236}">
                  <a16:creationId xmlns:a16="http://schemas.microsoft.com/office/drawing/2014/main" id="{6E025D80-337C-445D-4D20-1322409D43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sp>
        <p:nvSpPr>
          <p:cNvPr id="30" name="Rectangle 29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2</a:t>
            </a:r>
          </a:p>
        </p:txBody>
      </p:sp>
      <p:cxnSp>
        <p:nvCxnSpPr>
          <p:cNvPr id="31" name="Straight Connector 30"/>
          <p:cNvCxnSpPr/>
          <p:nvPr/>
        </p:nvCxnSpPr>
        <p:spPr>
          <a:xfrm>
            <a:off x="674526" y="1573955"/>
            <a:ext cx="149717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oup 31"/>
          <p:cNvGrpSpPr/>
          <p:nvPr/>
        </p:nvGrpSpPr>
        <p:grpSpPr>
          <a:xfrm>
            <a:off x="7376512" y="3285246"/>
            <a:ext cx="288305" cy="864668"/>
            <a:chOff x="5150111" y="958029"/>
            <a:chExt cx="288305" cy="864668"/>
          </a:xfrm>
        </p:grpSpPr>
        <p:sp>
          <p:nvSpPr>
            <p:cNvPr id="34" name="Rounded Rectangle 33"/>
            <p:cNvSpPr/>
            <p:nvPr/>
          </p:nvSpPr>
          <p:spPr>
            <a:xfrm>
              <a:off x="5150111" y="1097565"/>
              <a:ext cx="288305" cy="591777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grpSp>
          <p:nvGrpSpPr>
            <p:cNvPr id="35" name="Group 34"/>
            <p:cNvGrpSpPr/>
            <p:nvPr/>
          </p:nvGrpSpPr>
          <p:grpSpPr>
            <a:xfrm>
              <a:off x="5150111" y="958029"/>
              <a:ext cx="288304" cy="288304"/>
              <a:chOff x="2660144" y="2168158"/>
              <a:chExt cx="238513" cy="238513"/>
            </a:xfrm>
          </p:grpSpPr>
          <p:sp>
            <p:nvSpPr>
              <p:cNvPr id="43" name="Oval 42"/>
              <p:cNvSpPr/>
              <p:nvPr/>
            </p:nvSpPr>
            <p:spPr>
              <a:xfrm>
                <a:off x="2660144" y="2168158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44" name="Picture 43"/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99163" y="2210474"/>
                <a:ext cx="172021" cy="153880"/>
              </a:xfrm>
              <a:prstGeom prst="rect">
                <a:avLst/>
              </a:prstGeom>
            </p:spPr>
          </p:pic>
        </p:grpSp>
        <p:grpSp>
          <p:nvGrpSpPr>
            <p:cNvPr id="36" name="Group 35"/>
            <p:cNvGrpSpPr/>
            <p:nvPr/>
          </p:nvGrpSpPr>
          <p:grpSpPr>
            <a:xfrm>
              <a:off x="5150111" y="1249773"/>
              <a:ext cx="288304" cy="288304"/>
              <a:chOff x="2392666" y="2168158"/>
              <a:chExt cx="238513" cy="238513"/>
            </a:xfrm>
          </p:grpSpPr>
          <p:sp>
            <p:nvSpPr>
              <p:cNvPr id="41" name="Oval 40"/>
              <p:cNvSpPr/>
              <p:nvPr/>
            </p:nvSpPr>
            <p:spPr>
              <a:xfrm>
                <a:off x="2392666" y="2168158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42" name="Picture 41"/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422477" y="2198101"/>
                <a:ext cx="175251" cy="166333"/>
              </a:xfrm>
              <a:prstGeom prst="rect">
                <a:avLst/>
              </a:prstGeom>
            </p:spPr>
          </p:pic>
        </p:grpSp>
        <p:grpSp>
          <p:nvGrpSpPr>
            <p:cNvPr id="37" name="Group 36"/>
            <p:cNvGrpSpPr/>
            <p:nvPr/>
          </p:nvGrpSpPr>
          <p:grpSpPr>
            <a:xfrm>
              <a:off x="5150111" y="1534393"/>
              <a:ext cx="288304" cy="288304"/>
              <a:chOff x="2392666" y="2441882"/>
              <a:chExt cx="238513" cy="238513"/>
            </a:xfrm>
          </p:grpSpPr>
          <p:sp>
            <p:nvSpPr>
              <p:cNvPr id="39" name="Oval 38"/>
              <p:cNvSpPr/>
              <p:nvPr/>
            </p:nvSpPr>
            <p:spPr>
              <a:xfrm>
                <a:off x="2392666" y="2441882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40" name="Picture 39"/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448674" y="2476703"/>
                <a:ext cx="149054" cy="149054"/>
              </a:xfrm>
              <a:prstGeom prst="rect">
                <a:avLst/>
              </a:prstGeom>
            </p:spPr>
          </p:pic>
        </p:grpSp>
      </p:grpSp>
      <p:sp>
        <p:nvSpPr>
          <p:cNvPr id="47" name="Rectangle 46"/>
          <p:cNvSpPr/>
          <p:nvPr/>
        </p:nvSpPr>
        <p:spPr>
          <a:xfrm>
            <a:off x="4399657" y="1846103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Espai 6</a:t>
            </a:r>
          </a:p>
        </p:txBody>
      </p:sp>
      <p:sp>
        <p:nvSpPr>
          <p:cNvPr id="48" name="Rectangle 47"/>
          <p:cNvSpPr/>
          <p:nvPr/>
        </p:nvSpPr>
        <p:spPr>
          <a:xfrm>
            <a:off x="4105195" y="5566634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>
                <a:latin typeface="Calibri Light" charset="0"/>
                <a:ea typeface="Calibri Light" charset="0"/>
                <a:cs typeface="Calibri Light" charset="0"/>
              </a:rPr>
              <a:t>Espai 4</a:t>
            </a:r>
          </a:p>
        </p:txBody>
      </p:sp>
      <p:sp>
        <p:nvSpPr>
          <p:cNvPr id="49" name="Rectangle 48"/>
          <p:cNvSpPr/>
          <p:nvPr/>
        </p:nvSpPr>
        <p:spPr>
          <a:xfrm>
            <a:off x="5366026" y="5769617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>
                <a:latin typeface="Calibri Light" charset="0"/>
                <a:ea typeface="Calibri Light" charset="0"/>
                <a:cs typeface="Calibri Light" charset="0"/>
              </a:rPr>
              <a:t>Espai 5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9C2D6A11-03BB-6E4B-AB31-DDF75521A2E1}"/>
              </a:ext>
            </a:extLst>
          </p:cNvPr>
          <p:cNvSpPr/>
          <p:nvPr/>
        </p:nvSpPr>
        <p:spPr>
          <a:xfrm>
            <a:off x="3952648" y="4142980"/>
            <a:ext cx="547281" cy="3349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Accés a </a:t>
            </a:r>
            <a:b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totes les plantes</a:t>
            </a:r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973AD369-7A8A-4C4D-9893-2960B3C31C10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3936131" y="3907826"/>
            <a:ext cx="240728" cy="24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0405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210286" y="5860563"/>
            <a:ext cx="131342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r>
              <a:rPr lang="ca-ES" sz="1500" spc="50" dirty="0">
                <a:latin typeface="Calibri" charset="0"/>
                <a:ea typeface="Calibri" charset="0"/>
                <a:cs typeface="Calibri" charset="0"/>
              </a:rPr>
              <a:t>Hi col·labora: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600" y="3040279"/>
            <a:ext cx="5897880" cy="106070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992" y="6440946"/>
            <a:ext cx="1616635" cy="76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324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6443" y="6541694"/>
            <a:ext cx="1873496" cy="417962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755774" y="2454163"/>
            <a:ext cx="2715846" cy="197746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100"/>
              </a:lnSpc>
            </a:pPr>
            <a:r>
              <a:rPr lang="ca-E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AQUESTA GUIA SERVEIX PER </a:t>
            </a:r>
            <a:r>
              <a:rPr lang="ca-ES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SABER COM POTS ACCEDIR A CAIXAFORUM GIRONA</a:t>
            </a:r>
            <a:r>
              <a:rPr lang="ca-E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. POTSER L’HAURÀS D’USAR AMB L’AJUDA D’UNA PERSONA DE SUPORT. 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29140" y="1521368"/>
            <a:ext cx="75343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dirty="0">
                <a:solidFill>
                  <a:srgbClr val="B44800"/>
                </a:solidFill>
                <a:latin typeface="Calibri" charset="0"/>
                <a:ea typeface="Calibri" charset="0"/>
                <a:cs typeface="Calibri" charset="0"/>
              </a:rPr>
              <a:t>1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843376" y="2275968"/>
            <a:ext cx="2628244" cy="2370338"/>
            <a:chOff x="843376" y="2275968"/>
            <a:chExt cx="2432483" cy="2370338"/>
          </a:xfrm>
        </p:grpSpPr>
        <p:cxnSp>
          <p:nvCxnSpPr>
            <p:cNvPr id="30" name="Conector recto 9">
              <a:extLst>
                <a:ext uri="{FF2B5EF4-FFF2-40B4-BE49-F238E27FC236}">
                  <a16:creationId xmlns:a16="http://schemas.microsoft.com/office/drawing/2014/main" id="{76F751AF-18BA-F446-A561-485E9D0FDF15}"/>
                </a:ext>
              </a:extLst>
            </p:cNvPr>
            <p:cNvCxnSpPr>
              <a:cxnSpLocks/>
            </p:cNvCxnSpPr>
            <p:nvPr/>
          </p:nvCxnSpPr>
          <p:spPr>
            <a:xfrm>
              <a:off x="843376" y="2275968"/>
              <a:ext cx="2432483" cy="0"/>
            </a:xfrm>
            <a:prstGeom prst="line">
              <a:avLst/>
            </a:prstGeom>
            <a:ln w="6350"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ector recto 9">
              <a:extLst>
                <a:ext uri="{FF2B5EF4-FFF2-40B4-BE49-F238E27FC236}">
                  <a16:creationId xmlns:a16="http://schemas.microsoft.com/office/drawing/2014/main" id="{76F751AF-18BA-F446-A561-485E9D0FDF15}"/>
                </a:ext>
              </a:extLst>
            </p:cNvPr>
            <p:cNvCxnSpPr>
              <a:cxnSpLocks/>
            </p:cNvCxnSpPr>
            <p:nvPr/>
          </p:nvCxnSpPr>
          <p:spPr>
            <a:xfrm>
              <a:off x="843376" y="4646306"/>
              <a:ext cx="2432483" cy="0"/>
            </a:xfrm>
            <a:prstGeom prst="line">
              <a:avLst/>
            </a:prstGeom>
            <a:ln w="6350"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Rectangle 31"/>
          <p:cNvSpPr/>
          <p:nvPr/>
        </p:nvSpPr>
        <p:spPr>
          <a:xfrm>
            <a:off x="7192085" y="2454163"/>
            <a:ext cx="2478857" cy="197746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100"/>
              </a:lnSpc>
            </a:pPr>
            <a:r>
              <a:rPr lang="ca-ES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POTS PORTAR LA GUIA A LA PANTALLA DEL MÒBIL O TAULETA. </a:t>
            </a:r>
          </a:p>
          <a:p>
            <a:pPr>
              <a:lnSpc>
                <a:spcPts val="2100"/>
              </a:lnSpc>
            </a:pPr>
            <a:r>
              <a:rPr lang="ca-E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TAMBÉ POTS IMPRIMIR TOTA LA GUIA O NOMÉS UNA PART I PORTAR-LA AMB TU. 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192085" y="1521368"/>
            <a:ext cx="75343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dirty="0">
                <a:solidFill>
                  <a:srgbClr val="B44800"/>
                </a:solidFill>
                <a:latin typeface="Calibri" charset="0"/>
                <a:ea typeface="Calibri" charset="0"/>
                <a:cs typeface="Calibri" charset="0"/>
              </a:rPr>
              <a:t>3</a:t>
            </a:r>
          </a:p>
        </p:txBody>
      </p:sp>
      <p:cxnSp>
        <p:nvCxnSpPr>
          <p:cNvPr id="34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7297443" y="2275968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7297443" y="4646306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6" name="Group 35"/>
          <p:cNvGrpSpPr/>
          <p:nvPr/>
        </p:nvGrpSpPr>
        <p:grpSpPr>
          <a:xfrm>
            <a:off x="4109672" y="1521368"/>
            <a:ext cx="2382815" cy="3997304"/>
            <a:chOff x="4055429" y="1521368"/>
            <a:chExt cx="2382815" cy="3997304"/>
          </a:xfrm>
        </p:grpSpPr>
        <p:sp>
          <p:nvSpPr>
            <p:cNvPr id="37" name="Rectangle 36"/>
            <p:cNvSpPr/>
            <p:nvPr/>
          </p:nvSpPr>
          <p:spPr>
            <a:xfrm>
              <a:off x="4082064" y="2454163"/>
              <a:ext cx="2250822" cy="1977464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>
                <a:lnSpc>
                  <a:spcPts val="2100"/>
                </a:lnSpc>
              </a:pPr>
              <a:r>
                <a:rPr lang="ca-ES" sz="1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charset="0"/>
                  <a:ea typeface="Calibri" charset="0"/>
                  <a:cs typeface="Calibri" charset="0"/>
                </a:rPr>
                <a:t>AQUESTA GUIA </a:t>
              </a:r>
              <a:r>
                <a:rPr lang="ca-ES" sz="1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charset="0"/>
                  <a:ea typeface="Calibri" charset="0"/>
                  <a:cs typeface="Calibri" charset="0"/>
                </a:rPr>
                <a:t>ES POT EDITAR PERQUÈ L’ADAPTIS A LES TEVES NECESSITATS</a:t>
              </a:r>
              <a:r>
                <a:rPr lang="ca-ES" sz="1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charset="0"/>
                  <a:ea typeface="Calibri" charset="0"/>
                  <a:cs typeface="Calibri" charset="0"/>
                </a:rPr>
                <a:t>. LA POTS CANVIAR, REDUIR O AMPLIAR. </a:t>
              </a: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4055429" y="1521368"/>
              <a:ext cx="753431" cy="8617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5000" dirty="0">
                  <a:solidFill>
                    <a:srgbClr val="B44800"/>
                  </a:solidFill>
                  <a:latin typeface="Calibri" charset="0"/>
                  <a:ea typeface="Calibri" charset="0"/>
                  <a:cs typeface="Calibri" charset="0"/>
                </a:rPr>
                <a:t>2</a:t>
              </a:r>
            </a:p>
          </p:txBody>
        </p:sp>
        <p:cxnSp>
          <p:nvCxnSpPr>
            <p:cNvPr id="39" name="Conector recto 9">
              <a:extLst>
                <a:ext uri="{FF2B5EF4-FFF2-40B4-BE49-F238E27FC236}">
                  <a16:creationId xmlns:a16="http://schemas.microsoft.com/office/drawing/2014/main" id="{76F751AF-18BA-F446-A561-485E9D0FDF15}"/>
                </a:ext>
              </a:extLst>
            </p:cNvPr>
            <p:cNvCxnSpPr>
              <a:cxnSpLocks/>
            </p:cNvCxnSpPr>
            <p:nvPr/>
          </p:nvCxnSpPr>
          <p:spPr>
            <a:xfrm>
              <a:off x="4178543" y="2275968"/>
              <a:ext cx="2259701" cy="0"/>
            </a:xfrm>
            <a:prstGeom prst="line">
              <a:avLst/>
            </a:prstGeom>
            <a:ln w="6350"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ector recto 9">
              <a:extLst>
                <a:ext uri="{FF2B5EF4-FFF2-40B4-BE49-F238E27FC236}">
                  <a16:creationId xmlns:a16="http://schemas.microsoft.com/office/drawing/2014/main" id="{76F751AF-18BA-F446-A561-485E9D0FDF15}"/>
                </a:ext>
              </a:extLst>
            </p:cNvPr>
            <p:cNvCxnSpPr>
              <a:cxnSpLocks/>
            </p:cNvCxnSpPr>
            <p:nvPr/>
          </p:nvCxnSpPr>
          <p:spPr>
            <a:xfrm>
              <a:off x="4178543" y="4646306"/>
              <a:ext cx="2259701" cy="0"/>
            </a:xfrm>
            <a:prstGeom prst="line">
              <a:avLst/>
            </a:prstGeom>
            <a:ln w="6350"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08BBD1B8-18E8-8A42-86C9-76FAE2CF3E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78544" y="4860986"/>
              <a:ext cx="657686" cy="657686"/>
            </a:xfrm>
            <a:prstGeom prst="rect">
              <a:avLst/>
            </a:prstGeom>
          </p:spPr>
        </p:pic>
      </p:grpSp>
      <p:pic>
        <p:nvPicPr>
          <p:cNvPr id="42" name="Picture 41">
            <a:extLst>
              <a:ext uri="{FF2B5EF4-FFF2-40B4-BE49-F238E27FC236}">
                <a16:creationId xmlns:a16="http://schemas.microsoft.com/office/drawing/2014/main" id="{CE66D56A-DDD4-B744-8805-A11F8D9EC5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90" y="4824977"/>
            <a:ext cx="705281" cy="705281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13D93188-D4C9-9D4F-9A6A-2F5285905F0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7443" y="4860986"/>
            <a:ext cx="736899" cy="73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044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1" name="Rectangle 20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n-U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ENTRADA A CAIXAFORUM</a:t>
              </a:r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C108EEA5-9D5B-6542-9775-787CD8F6B1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366" y="285391"/>
            <a:ext cx="6141600" cy="4301859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47972D0D-1C60-904B-BD85-69A87FD37DBE}"/>
              </a:ext>
            </a:extLst>
          </p:cNvPr>
          <p:cNvSpPr/>
          <p:nvPr/>
        </p:nvSpPr>
        <p:spPr>
          <a:xfrm>
            <a:off x="-1" y="917815"/>
            <a:ext cx="1534511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baixa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F91141A-F20A-9D41-8EC3-E5BE417D6F95}"/>
              </a:ext>
            </a:extLst>
          </p:cNvPr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457200" algn="ctr"/>
            <a:r>
              <a:rPr lang="ca-ES" sz="2200" cap="all" dirty="0">
                <a:latin typeface="Calibri" panose="020F0502020204030204" pitchFamily="34" charset="0"/>
              </a:rPr>
              <a:t>Entrem a Caixaforum Girona per les escales fixes i la rampa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D6E4C79-6637-4B43-AEFF-7AF88B7EB917}"/>
              </a:ext>
            </a:extLst>
          </p:cNvPr>
          <p:cNvGrpSpPr/>
          <p:nvPr/>
        </p:nvGrpSpPr>
        <p:grpSpPr>
          <a:xfrm>
            <a:off x="1650380" y="5219999"/>
            <a:ext cx="954360" cy="914395"/>
            <a:chOff x="3532036" y="5219999"/>
            <a:chExt cx="954360" cy="914395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7B99B27-4600-B944-B34B-7E7B5D0EDB40}"/>
                </a:ext>
              </a:extLst>
            </p:cNvPr>
            <p:cNvCxnSpPr>
              <a:cxnSpLocks/>
            </p:cNvCxnSpPr>
            <p:nvPr/>
          </p:nvCxnSpPr>
          <p:spPr>
            <a:xfrm>
              <a:off x="3532036" y="6134394"/>
              <a:ext cx="95436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EB771DBA-DEA0-074D-A327-C1CC1316DC2A}"/>
                </a:ext>
              </a:extLst>
            </p:cNvPr>
            <p:cNvGrpSpPr/>
            <p:nvPr/>
          </p:nvGrpSpPr>
          <p:grpSpPr>
            <a:xfrm>
              <a:off x="3773562" y="5219999"/>
              <a:ext cx="536046" cy="783541"/>
              <a:chOff x="1067619" y="1253110"/>
              <a:chExt cx="421316" cy="615841"/>
            </a:xfrm>
          </p:grpSpPr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C3EEA39C-C979-7A4A-9A5F-3D3A5A368F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19" y="1253110"/>
                <a:ext cx="421316" cy="421316"/>
              </a:xfrm>
              <a:prstGeom prst="rect">
                <a:avLst/>
              </a:prstGeom>
            </p:spPr>
          </p:pic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183FF7B1-D77E-6842-B9C3-D9F9056E23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1178700" y="1669797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1B4A0E4-FDDC-0B41-B5CD-E67F08618FFD}"/>
              </a:ext>
            </a:extLst>
          </p:cNvPr>
          <p:cNvGrpSpPr/>
          <p:nvPr/>
        </p:nvGrpSpPr>
        <p:grpSpPr>
          <a:xfrm>
            <a:off x="6490010" y="5344741"/>
            <a:ext cx="1598687" cy="789653"/>
            <a:chOff x="6137055" y="5344741"/>
            <a:chExt cx="1598687" cy="789653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61E51228-D415-BB43-B5B5-1339C2BAE004}"/>
                </a:ext>
              </a:extLst>
            </p:cNvPr>
            <p:cNvCxnSpPr>
              <a:cxnSpLocks/>
            </p:cNvCxnSpPr>
            <p:nvPr/>
          </p:nvCxnSpPr>
          <p:spPr>
            <a:xfrm>
              <a:off x="6137055" y="6134394"/>
              <a:ext cx="159868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0" name="Picture 22">
              <a:extLst>
                <a:ext uri="{FF2B5EF4-FFF2-40B4-BE49-F238E27FC236}">
                  <a16:creationId xmlns:a16="http://schemas.microsoft.com/office/drawing/2014/main" id="{5A4697A6-E639-7F4C-B460-E5B78E2A43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6539510" y="5344741"/>
              <a:ext cx="738579" cy="552491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FAA9BAE-318D-4248-9ED3-BBCF7730A074}"/>
              </a:ext>
            </a:extLst>
          </p:cNvPr>
          <p:cNvGrpSpPr/>
          <p:nvPr/>
        </p:nvGrpSpPr>
        <p:grpSpPr>
          <a:xfrm>
            <a:off x="8581841" y="5344741"/>
            <a:ext cx="886643" cy="789653"/>
            <a:chOff x="8189624" y="5344741"/>
            <a:chExt cx="886643" cy="789653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3805FBC7-581B-6D44-A0B2-BDEF7FFA4903}"/>
                </a:ext>
              </a:extLst>
            </p:cNvPr>
            <p:cNvCxnSpPr/>
            <p:nvPr/>
          </p:nvCxnSpPr>
          <p:spPr>
            <a:xfrm>
              <a:off x="8189624" y="6134394"/>
              <a:ext cx="88664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CE97066B-9505-9442-A629-570223F364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91228" y="5344741"/>
              <a:ext cx="576210" cy="57621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B3ADB14-6BDB-EA4B-AD17-7D69933AE535}"/>
              </a:ext>
            </a:extLst>
          </p:cNvPr>
          <p:cNvGrpSpPr/>
          <p:nvPr/>
        </p:nvGrpSpPr>
        <p:grpSpPr>
          <a:xfrm>
            <a:off x="2897914" y="5010050"/>
            <a:ext cx="2593864" cy="1124344"/>
            <a:chOff x="2886763" y="5010050"/>
            <a:chExt cx="2593864" cy="1124344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C5609994-DF05-0B47-BBD7-0E3C1C582CE7}"/>
                </a:ext>
              </a:extLst>
            </p:cNvPr>
            <p:cNvCxnSpPr/>
            <p:nvPr/>
          </p:nvCxnSpPr>
          <p:spPr>
            <a:xfrm>
              <a:off x="2886763" y="6134394"/>
              <a:ext cx="259386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6" name="Imagen 24">
              <a:extLst>
                <a:ext uri="{FF2B5EF4-FFF2-40B4-BE49-F238E27FC236}">
                  <a16:creationId xmlns:a16="http://schemas.microsoft.com/office/drawing/2014/main" id="{3D873592-FF17-CA4C-9A4C-CE4B0164E6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" r="-1"/>
            <a:stretch/>
          </p:blipFill>
          <p:spPr>
            <a:xfrm>
              <a:off x="2886763" y="5010050"/>
              <a:ext cx="2593864" cy="10411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82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846023-B95E-EE4C-8A35-AA18E8F6FC4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363" y="268839"/>
            <a:ext cx="6140991" cy="434128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A LA PLANTA BAIXA HI HA LA RECEPCIÓ I INFORMACIÓ 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6993636" y="6134394"/>
            <a:ext cx="1572295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Recepció i informació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7" name="Picture 3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8887" y="5317734"/>
            <a:ext cx="595358" cy="595358"/>
          </a:xfrm>
          <a:prstGeom prst="rect">
            <a:avLst/>
          </a:prstGeom>
        </p:spPr>
      </p:pic>
      <p:grpSp>
        <p:nvGrpSpPr>
          <p:cNvPr id="63" name="Group 62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4333855" y="5314368"/>
            <a:ext cx="1081168" cy="820026"/>
            <a:chOff x="5132366" y="5314368"/>
            <a:chExt cx="1081168" cy="820026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287897" y="6134394"/>
              <a:ext cx="64347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42" name="Group 41"/>
          <p:cNvGrpSpPr/>
          <p:nvPr/>
        </p:nvGrpSpPr>
        <p:grpSpPr>
          <a:xfrm>
            <a:off x="5576985" y="5287846"/>
            <a:ext cx="1168734" cy="846548"/>
            <a:chOff x="3968833" y="5287846"/>
            <a:chExt cx="1168734" cy="846548"/>
          </a:xfrm>
        </p:grpSpPr>
        <p:cxnSp>
          <p:nvCxnSpPr>
            <p:cNvPr id="43" name="Straight Connector 42"/>
            <p:cNvCxnSpPr/>
            <p:nvPr/>
          </p:nvCxnSpPr>
          <p:spPr>
            <a:xfrm>
              <a:off x="3968833" y="6134394"/>
              <a:ext cx="116873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4" name="Group 43"/>
            <p:cNvGrpSpPr/>
            <p:nvPr/>
          </p:nvGrpSpPr>
          <p:grpSpPr>
            <a:xfrm>
              <a:off x="4226224" y="5287846"/>
              <a:ext cx="633837" cy="719328"/>
              <a:chOff x="3237519" y="5291021"/>
              <a:chExt cx="620873" cy="704615"/>
            </a:xfrm>
          </p:grpSpPr>
          <p:pic>
            <p:nvPicPr>
              <p:cNvPr id="45" name="Picture 44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237519" y="5291021"/>
                <a:ext cx="620873" cy="620873"/>
              </a:xfrm>
              <a:prstGeom prst="rect">
                <a:avLst/>
              </a:prstGeom>
            </p:spPr>
          </p:pic>
          <p:pic>
            <p:nvPicPr>
              <p:cNvPr id="46" name="Picture 45"/>
              <p:cNvPicPr>
                <a:picLocks noChangeAspect="1"/>
              </p:cNvPicPr>
              <p:nvPr/>
            </p:nvPicPr>
            <p:blipFill rotWithShape="1"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28775"/>
              <a:stretch/>
            </p:blipFill>
            <p:spPr>
              <a:xfrm rot="19800000">
                <a:off x="3399825" y="5784625"/>
                <a:ext cx="296260" cy="211011"/>
              </a:xfrm>
              <a:prstGeom prst="rect">
                <a:avLst/>
              </a:prstGeom>
            </p:spPr>
          </p:pic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0B0748C0-F7EA-0D4C-BFA4-A3D0409D1737}"/>
              </a:ext>
            </a:extLst>
          </p:cNvPr>
          <p:cNvGrpSpPr/>
          <p:nvPr/>
        </p:nvGrpSpPr>
        <p:grpSpPr>
          <a:xfrm>
            <a:off x="2711236" y="5386625"/>
            <a:ext cx="1706269" cy="747769"/>
            <a:chOff x="2627586" y="5386625"/>
            <a:chExt cx="1706269" cy="747769"/>
          </a:xfrm>
        </p:grpSpPr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1AA5F29F-5E14-4041-AECD-70D3A92BF275}"/>
                </a:ext>
              </a:extLst>
            </p:cNvPr>
            <p:cNvCxnSpPr>
              <a:cxnSpLocks/>
            </p:cNvCxnSpPr>
            <p:nvPr/>
          </p:nvCxnSpPr>
          <p:spPr>
            <a:xfrm>
              <a:off x="2627586" y="6134394"/>
              <a:ext cx="170626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BA499DE3-3D93-1146-8882-D3289D39929C}"/>
                </a:ext>
              </a:extLst>
            </p:cNvPr>
            <p:cNvGrpSpPr/>
            <p:nvPr/>
          </p:nvGrpSpPr>
          <p:grpSpPr>
            <a:xfrm>
              <a:off x="2876413" y="5671349"/>
              <a:ext cx="947757" cy="295174"/>
              <a:chOff x="3555093" y="1528252"/>
              <a:chExt cx="704240" cy="219332"/>
            </a:xfrm>
          </p:grpSpPr>
          <p:pic>
            <p:nvPicPr>
              <p:cNvPr id="74" name="Picture 73">
                <a:extLst>
                  <a:ext uri="{FF2B5EF4-FFF2-40B4-BE49-F238E27FC236}">
                    <a16:creationId xmlns:a16="http://schemas.microsoft.com/office/drawing/2014/main" id="{DDA8FD09-9EB2-D842-ADCC-D3E8A4BD0E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572565"/>
                <a:ext cx="137740" cy="137740"/>
              </a:xfrm>
              <a:prstGeom prst="rect">
                <a:avLst/>
              </a:prstGeom>
            </p:spPr>
          </p:pic>
          <p:sp>
            <p:nvSpPr>
              <p:cNvPr id="75" name="Rounded Rectangle 74">
                <a:extLst>
                  <a:ext uri="{FF2B5EF4-FFF2-40B4-BE49-F238E27FC236}">
                    <a16:creationId xmlns:a16="http://schemas.microsoft.com/office/drawing/2014/main" id="{13C32052-75D8-C940-92CB-CEF2AF5B7675}"/>
                  </a:ext>
                </a:extLst>
              </p:cNvPr>
              <p:cNvSpPr/>
              <p:nvPr/>
            </p:nvSpPr>
            <p:spPr>
              <a:xfrm>
                <a:off x="3729228" y="1528252"/>
                <a:ext cx="530105" cy="219332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  <p:pic>
          <p:nvPicPr>
            <p:cNvPr id="30" name="Picture 29"/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82"/>
            <a:stretch/>
          </p:blipFill>
          <p:spPr>
            <a:xfrm>
              <a:off x="3117688" y="5386625"/>
              <a:ext cx="708631" cy="586879"/>
            </a:xfrm>
            <a:prstGeom prst="rect">
              <a:avLst/>
            </a:prstGeom>
          </p:spPr>
        </p:pic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47972D0D-1C60-904B-BD85-69A87FD37DBE}"/>
              </a:ext>
            </a:extLst>
          </p:cNvPr>
          <p:cNvSpPr/>
          <p:nvPr/>
        </p:nvSpPr>
        <p:spPr>
          <a:xfrm>
            <a:off x="-1" y="917815"/>
            <a:ext cx="1534511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baixa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881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DARRERE DE LA </a:t>
            </a:r>
            <a:r>
              <a:rPr lang="ca-ES" sz="2200" spc="50" dirty="0">
                <a:latin typeface="Calibri" charset="0"/>
                <a:cs typeface="Calibri" charset="0"/>
              </a:rPr>
              <a:t>RECEPCIÓ HI HA EL </a:t>
            </a:r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PATI 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28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PATI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879391" y="5287846"/>
            <a:ext cx="1146325" cy="846548"/>
            <a:chOff x="3960499" y="5287846"/>
            <a:chExt cx="1146325" cy="846548"/>
          </a:xfrm>
        </p:grpSpPr>
        <p:cxnSp>
          <p:nvCxnSpPr>
            <p:cNvPr id="48" name="Straight Connector 47"/>
            <p:cNvCxnSpPr/>
            <p:nvPr/>
          </p:nvCxnSpPr>
          <p:spPr>
            <a:xfrm>
              <a:off x="3960499" y="6134394"/>
              <a:ext cx="114632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0" name="Group 49"/>
            <p:cNvGrpSpPr/>
            <p:nvPr/>
          </p:nvGrpSpPr>
          <p:grpSpPr>
            <a:xfrm>
              <a:off x="4226224" y="5287846"/>
              <a:ext cx="633837" cy="719328"/>
              <a:chOff x="3237519" y="5291021"/>
              <a:chExt cx="620873" cy="704615"/>
            </a:xfrm>
          </p:grpSpPr>
          <p:pic>
            <p:nvPicPr>
              <p:cNvPr id="51" name="Picture 50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237519" y="5291021"/>
                <a:ext cx="620873" cy="620873"/>
              </a:xfrm>
              <a:prstGeom prst="rect">
                <a:avLst/>
              </a:prstGeom>
            </p:spPr>
          </p:pic>
          <p:pic>
            <p:nvPicPr>
              <p:cNvPr id="57" name="Picture 56"/>
              <p:cNvPicPr>
                <a:picLocks noChangeAspect="1"/>
              </p:cNvPicPr>
              <p:nvPr/>
            </p:nvPicPr>
            <p:blipFill rotWithShape="1"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28775"/>
              <a:stretch/>
            </p:blipFill>
            <p:spPr>
              <a:xfrm rot="19800000">
                <a:off x="3399825" y="5784625"/>
                <a:ext cx="296260" cy="211011"/>
              </a:xfrm>
              <a:prstGeom prst="rect">
                <a:avLst/>
              </a:prstGeom>
            </p:spPr>
          </p:pic>
        </p:grpSp>
      </p:grpSp>
      <p:grpSp>
        <p:nvGrpSpPr>
          <p:cNvPr id="8" name="Group 7"/>
          <p:cNvGrpSpPr/>
          <p:nvPr/>
        </p:nvGrpSpPr>
        <p:grpSpPr>
          <a:xfrm>
            <a:off x="2952108" y="5481794"/>
            <a:ext cx="1113776" cy="652600"/>
            <a:chOff x="3130524" y="5481794"/>
            <a:chExt cx="1113776" cy="652600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3130524" y="6134394"/>
              <a:ext cx="111377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EF82FAA9-D197-4B43-8245-73DF765B903F}"/>
                </a:ext>
              </a:extLst>
            </p:cNvPr>
            <p:cNvGrpSpPr/>
            <p:nvPr/>
          </p:nvGrpSpPr>
          <p:grpSpPr>
            <a:xfrm>
              <a:off x="3362891" y="5481794"/>
              <a:ext cx="649043" cy="430430"/>
              <a:chOff x="9186534" y="5886192"/>
              <a:chExt cx="361323" cy="239621"/>
            </a:xfrm>
          </p:grpSpPr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CCBE5F58-64E0-DA4C-8003-4951BD6878B0}"/>
                  </a:ext>
                </a:extLst>
              </p:cNvPr>
              <p:cNvSpPr/>
              <p:nvPr/>
            </p:nvSpPr>
            <p:spPr>
              <a:xfrm>
                <a:off x="9308236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E5326E8C-921C-154B-B704-E9DAAA5D0AB3}"/>
                  </a:ext>
                </a:extLst>
              </p:cNvPr>
              <p:cNvSpPr/>
              <p:nvPr/>
            </p:nvSpPr>
            <p:spPr>
              <a:xfrm>
                <a:off x="9186534" y="5886192"/>
                <a:ext cx="239621" cy="23962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4300" y="268840"/>
            <a:ext cx="6141601" cy="4340574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7172735" y="5010886"/>
            <a:ext cx="1476001" cy="1123508"/>
            <a:chOff x="6983808" y="5010886"/>
            <a:chExt cx="1476001" cy="1123508"/>
          </a:xfrm>
        </p:grpSpPr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6983808" y="6134394"/>
              <a:ext cx="57313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6" name="Picture 35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983808" y="5010886"/>
              <a:ext cx="1476001" cy="1043163"/>
            </a:xfrm>
            <a:prstGeom prst="rect">
              <a:avLst/>
            </a:prstGeom>
          </p:spPr>
        </p:pic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47972D0D-1C60-904B-BD85-69A87FD37DBE}"/>
              </a:ext>
            </a:extLst>
          </p:cNvPr>
          <p:cNvSpPr/>
          <p:nvPr/>
        </p:nvSpPr>
        <p:spPr>
          <a:xfrm>
            <a:off x="-1" y="917815"/>
            <a:ext cx="1534511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baixa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5971908" y="5314368"/>
            <a:ext cx="1081168" cy="820026"/>
            <a:chOff x="5132366" y="5314368"/>
            <a:chExt cx="1081168" cy="820026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287897" y="6134394"/>
              <a:ext cx="64347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973386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03F48C-137E-CE45-B3E8-201A7367271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7567" y="268839"/>
            <a:ext cx="6148800" cy="434090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11973" y="6242400"/>
            <a:ext cx="10703786" cy="367788"/>
          </a:xfrm>
          <a:prstGeom prst="rect">
            <a:avLst/>
          </a:prstGeom>
          <a:noFill/>
        </p:spPr>
        <p:txBody>
          <a:bodyPr wrap="square" lIns="90000">
            <a:noAutofit/>
          </a:bodyPr>
          <a:lstStyle/>
          <a:p>
            <a:pPr algn="ctr"/>
            <a:r>
              <a:rPr lang="ca-ES" sz="2200" spc="20" dirty="0">
                <a:latin typeface="Calibri" charset="0"/>
                <a:ea typeface="Calibri" charset="0"/>
                <a:cs typeface="Calibri" charset="0"/>
              </a:rPr>
              <a:t>A LA DRETA DE RECEPCIÓ HI HA UNA ENTRADA A LA SALA D’EXPOSICIONS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SALA 1 D’EXPOSICIONS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/>
          <p:cNvGrpSpPr/>
          <p:nvPr/>
        </p:nvGrpSpPr>
        <p:grpSpPr>
          <a:xfrm>
            <a:off x="1553401" y="5294954"/>
            <a:ext cx="1005892" cy="839440"/>
            <a:chOff x="1553401" y="5294954"/>
            <a:chExt cx="1005892" cy="839440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1675530" y="6134394"/>
              <a:ext cx="76163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Group 25"/>
            <p:cNvGrpSpPr/>
            <p:nvPr/>
          </p:nvGrpSpPr>
          <p:grpSpPr>
            <a:xfrm>
              <a:off x="1553401" y="5294954"/>
              <a:ext cx="1005892" cy="718743"/>
              <a:chOff x="4890374" y="5724275"/>
              <a:chExt cx="905568" cy="647058"/>
            </a:xfrm>
          </p:grpSpPr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31" name="Picture 30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32" name="Picture 31"/>
              <p:cNvPicPr>
                <a:picLocks noChangeAspect="1"/>
              </p:cNvPicPr>
              <p:nvPr/>
            </p:nvPicPr>
            <p:blipFill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4" name="Group 3"/>
          <p:cNvGrpSpPr/>
          <p:nvPr/>
        </p:nvGrpSpPr>
        <p:grpSpPr>
          <a:xfrm>
            <a:off x="7142995" y="5311077"/>
            <a:ext cx="2452950" cy="823317"/>
            <a:chOff x="7142995" y="5311077"/>
            <a:chExt cx="2452950" cy="823317"/>
          </a:xfrm>
        </p:grpSpPr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7142995" y="6134394"/>
              <a:ext cx="24529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1991F88B-A2C1-FC4A-B45A-681FC67D686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68169" y="5311077"/>
              <a:ext cx="602602" cy="602602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86D26A9-5FCD-FA4B-8039-A1F01AAB82EA}"/>
              </a:ext>
            </a:extLst>
          </p:cNvPr>
          <p:cNvGrpSpPr/>
          <p:nvPr/>
        </p:nvGrpSpPr>
        <p:grpSpPr>
          <a:xfrm>
            <a:off x="5376569" y="5219999"/>
            <a:ext cx="1145252" cy="914395"/>
            <a:chOff x="3468959" y="5219999"/>
            <a:chExt cx="1145252" cy="914395"/>
          </a:xfrm>
        </p:grpSpPr>
        <p:cxnSp>
          <p:nvCxnSpPr>
            <p:cNvPr id="39" name="Straight Connector 38"/>
            <p:cNvCxnSpPr/>
            <p:nvPr/>
          </p:nvCxnSpPr>
          <p:spPr>
            <a:xfrm>
              <a:off x="3468959" y="6134394"/>
              <a:ext cx="114525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0" name="Group 39"/>
            <p:cNvGrpSpPr/>
            <p:nvPr/>
          </p:nvGrpSpPr>
          <p:grpSpPr>
            <a:xfrm>
              <a:off x="3773562" y="5219999"/>
              <a:ext cx="536046" cy="783541"/>
              <a:chOff x="1067619" y="1253110"/>
              <a:chExt cx="421316" cy="615841"/>
            </a:xfrm>
          </p:grpSpPr>
          <p:pic>
            <p:nvPicPr>
              <p:cNvPr id="41" name="Picture 40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19" y="1253110"/>
                <a:ext cx="421316" cy="421316"/>
              </a:xfrm>
              <a:prstGeom prst="rect">
                <a:avLst/>
              </a:prstGeom>
            </p:spPr>
          </p:pic>
          <p:pic>
            <p:nvPicPr>
              <p:cNvPr id="42" name="Picture 41"/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1178700" y="1669797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47972D0D-1C60-904B-BD85-69A87FD37DBE}"/>
              </a:ext>
            </a:extLst>
          </p:cNvPr>
          <p:cNvSpPr/>
          <p:nvPr/>
        </p:nvSpPr>
        <p:spPr>
          <a:xfrm>
            <a:off x="-1" y="917815"/>
            <a:ext cx="1534511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baixa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2843062" y="5287846"/>
            <a:ext cx="1168734" cy="846548"/>
            <a:chOff x="3968833" y="5287846"/>
            <a:chExt cx="1168734" cy="846548"/>
          </a:xfrm>
        </p:grpSpPr>
        <p:cxnSp>
          <p:nvCxnSpPr>
            <p:cNvPr id="34" name="Straight Connector 33"/>
            <p:cNvCxnSpPr/>
            <p:nvPr/>
          </p:nvCxnSpPr>
          <p:spPr>
            <a:xfrm>
              <a:off x="3968833" y="6134394"/>
              <a:ext cx="116873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Group 34"/>
            <p:cNvGrpSpPr/>
            <p:nvPr/>
          </p:nvGrpSpPr>
          <p:grpSpPr>
            <a:xfrm>
              <a:off x="4226224" y="5287846"/>
              <a:ext cx="633837" cy="719328"/>
              <a:chOff x="3237519" y="5291021"/>
              <a:chExt cx="620873" cy="704615"/>
            </a:xfrm>
          </p:grpSpPr>
          <p:pic>
            <p:nvPicPr>
              <p:cNvPr id="37" name="Picture 36"/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237519" y="5291021"/>
                <a:ext cx="620873" cy="620873"/>
              </a:xfrm>
              <a:prstGeom prst="rect">
                <a:avLst/>
              </a:prstGeom>
            </p:spPr>
          </p:pic>
          <p:pic>
            <p:nvPicPr>
              <p:cNvPr id="43" name="Picture 42"/>
              <p:cNvPicPr>
                <a:picLocks noChangeAspect="1"/>
              </p:cNvPicPr>
              <p:nvPr/>
            </p:nvPicPr>
            <p:blipFill rotWithShape="1">
              <a:blip r:embed="rId9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28775"/>
              <a:stretch/>
            </p:blipFill>
            <p:spPr>
              <a:xfrm rot="19800000">
                <a:off x="3399825" y="5784625"/>
                <a:ext cx="296260" cy="211011"/>
              </a:xfrm>
              <a:prstGeom prst="rect">
                <a:avLst/>
              </a:prstGeom>
            </p:spPr>
          </p:pic>
        </p:grp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5125175-D7C1-6D41-AE58-62D5FEB8764D}"/>
              </a:ext>
            </a:extLst>
          </p:cNvPr>
          <p:cNvGrpSpPr/>
          <p:nvPr/>
        </p:nvGrpSpPr>
        <p:grpSpPr>
          <a:xfrm>
            <a:off x="3927533" y="5314368"/>
            <a:ext cx="1081168" cy="820026"/>
            <a:chOff x="5132366" y="5314368"/>
            <a:chExt cx="1081168" cy="820026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7BE6C305-1C32-B947-BF28-707CF3D3E75D}"/>
                </a:ext>
              </a:extLst>
            </p:cNvPr>
            <p:cNvCxnSpPr>
              <a:cxnSpLocks/>
            </p:cNvCxnSpPr>
            <p:nvPr/>
          </p:nvCxnSpPr>
          <p:spPr>
            <a:xfrm>
              <a:off x="5287897" y="6134394"/>
              <a:ext cx="51710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9C613B99-6BAF-5849-A229-EB873718B0EA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47" name="Picture 46">
                <a:extLst>
                  <a:ext uri="{FF2B5EF4-FFF2-40B4-BE49-F238E27FC236}">
                    <a16:creationId xmlns:a16="http://schemas.microsoft.com/office/drawing/2014/main" id="{DD73C2BD-D3D1-4349-A2FC-063D23CAF9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48" name="Picture 47">
                <a:extLst>
                  <a:ext uri="{FF2B5EF4-FFF2-40B4-BE49-F238E27FC236}">
                    <a16:creationId xmlns:a16="http://schemas.microsoft.com/office/drawing/2014/main" id="{5D86B345-49BC-C14A-ACE9-0AD5559FE0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9" name="Picture 48">
                <a:extLst>
                  <a:ext uri="{FF2B5EF4-FFF2-40B4-BE49-F238E27FC236}">
                    <a16:creationId xmlns:a16="http://schemas.microsoft.com/office/drawing/2014/main" id="{26BB48BC-4AC4-F743-80DF-3163127F33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731996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cap="all" spc="50" dirty="0">
                <a:latin typeface="Calibri" charset="0"/>
                <a:cs typeface="Calibri" charset="0"/>
              </a:rPr>
              <a:t>A L’ESQUERRA DE RECEPCIÓ HI HA L’ASCENSOR I LES ESCALES 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ASCENSOR </a:t>
              </a:r>
              <a:b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I ESCALES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4931818" y="5314368"/>
            <a:ext cx="1081168" cy="820026"/>
            <a:chOff x="5132366" y="5314368"/>
            <a:chExt cx="1081168" cy="820026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5306940" y="6134394"/>
              <a:ext cx="62443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" name="Group 51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3" name="Picture 52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55" name="Picture 54"/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56" name="Picture 55"/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4" name="Group 3"/>
          <p:cNvGrpSpPr/>
          <p:nvPr/>
        </p:nvGrpSpPr>
        <p:grpSpPr>
          <a:xfrm>
            <a:off x="7929055" y="5344741"/>
            <a:ext cx="1033706" cy="789653"/>
            <a:chOff x="8278459" y="5344741"/>
            <a:chExt cx="1033706" cy="789653"/>
          </a:xfrm>
        </p:grpSpPr>
        <p:cxnSp>
          <p:nvCxnSpPr>
            <p:cNvPr id="46" name="Straight Connector 45"/>
            <p:cNvCxnSpPr/>
            <p:nvPr/>
          </p:nvCxnSpPr>
          <p:spPr>
            <a:xfrm>
              <a:off x="8278459" y="6134394"/>
              <a:ext cx="103370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" name="Picture 22">
              <a:extLst>
                <a:ext uri="{FF2B5EF4-FFF2-40B4-BE49-F238E27FC236}">
                  <a16:creationId xmlns:a16="http://schemas.microsoft.com/office/drawing/2014/main" id="{6E025D80-337C-445D-4D20-1322409D43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8459590" y="5344741"/>
              <a:ext cx="738579" cy="552491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9C7E459-87CE-8B46-A51D-CE2DBE59F589}"/>
              </a:ext>
            </a:extLst>
          </p:cNvPr>
          <p:cNvGrpSpPr/>
          <p:nvPr/>
        </p:nvGrpSpPr>
        <p:grpSpPr>
          <a:xfrm>
            <a:off x="6051069" y="5320682"/>
            <a:ext cx="1230731" cy="813712"/>
            <a:chOff x="8392824" y="5320682"/>
            <a:chExt cx="1230731" cy="813712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8769B126-995F-3B42-A0E9-D3DDD6419035}"/>
                </a:ext>
              </a:extLst>
            </p:cNvPr>
            <p:cNvCxnSpPr/>
            <p:nvPr/>
          </p:nvCxnSpPr>
          <p:spPr>
            <a:xfrm>
              <a:off x="8392824" y="6134394"/>
              <a:ext cx="123073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CFDC5238-D59C-6848-AF70-6A1FE791025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870" y="5320682"/>
              <a:ext cx="591544" cy="591542"/>
            </a:xfrm>
            <a:prstGeom prst="rect">
              <a:avLst/>
            </a:prstGeom>
          </p:spPr>
        </p:pic>
      </p:grpSp>
      <p:grpSp>
        <p:nvGrpSpPr>
          <p:cNvPr id="5" name="Group 4"/>
          <p:cNvGrpSpPr/>
          <p:nvPr/>
        </p:nvGrpSpPr>
        <p:grpSpPr>
          <a:xfrm>
            <a:off x="2108363" y="5294954"/>
            <a:ext cx="1282950" cy="839440"/>
            <a:chOff x="2118873" y="5294954"/>
            <a:chExt cx="1282950" cy="839440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2118873" y="6134394"/>
              <a:ext cx="12829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Group 10"/>
            <p:cNvGrpSpPr/>
            <p:nvPr/>
          </p:nvGrpSpPr>
          <p:grpSpPr>
            <a:xfrm flipH="1">
              <a:off x="2305703" y="5294954"/>
              <a:ext cx="1004400" cy="718743"/>
              <a:chOff x="4890374" y="5724275"/>
              <a:chExt cx="905568" cy="647058"/>
            </a:xfrm>
          </p:grpSpPr>
          <p:pic>
            <p:nvPicPr>
              <p:cNvPr id="35" name="Picture 34"/>
              <p:cNvPicPr>
                <a:picLocks noChangeAspect="1"/>
              </p:cNvPicPr>
              <p:nvPr/>
            </p:nvPicPr>
            <p:blipFill>
              <a:blip r:embed="rId6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36" name="Picture 35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37" name="Picture 36"/>
              <p:cNvPicPr>
                <a:picLocks noChangeAspect="1"/>
              </p:cNvPicPr>
              <p:nvPr/>
            </p:nvPicPr>
            <p:blipFill>
              <a:blip r:embed="rId7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pic>
        <p:nvPicPr>
          <p:cNvPr id="38" name="Picture 37">
            <a:extLst>
              <a:ext uri="{FF2B5EF4-FFF2-40B4-BE49-F238E27FC236}">
                <a16:creationId xmlns:a16="http://schemas.microsoft.com/office/drawing/2014/main" id="{A00C1FE0-F2D7-2545-B7CF-D925057DE57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7567" y="268838"/>
            <a:ext cx="6148800" cy="4340893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47972D0D-1C60-904B-BD85-69A87FD37DBE}"/>
              </a:ext>
            </a:extLst>
          </p:cNvPr>
          <p:cNvSpPr/>
          <p:nvPr/>
        </p:nvSpPr>
        <p:spPr>
          <a:xfrm>
            <a:off x="-1" y="917815"/>
            <a:ext cx="1534511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baixa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3830648" y="5287846"/>
            <a:ext cx="1168734" cy="846548"/>
            <a:chOff x="3968833" y="5287846"/>
            <a:chExt cx="1168734" cy="846548"/>
          </a:xfrm>
        </p:grpSpPr>
        <p:cxnSp>
          <p:nvCxnSpPr>
            <p:cNvPr id="39" name="Straight Connector 38"/>
            <p:cNvCxnSpPr/>
            <p:nvPr/>
          </p:nvCxnSpPr>
          <p:spPr>
            <a:xfrm>
              <a:off x="3968833" y="6134394"/>
              <a:ext cx="116873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0" name="Group 39"/>
            <p:cNvGrpSpPr/>
            <p:nvPr/>
          </p:nvGrpSpPr>
          <p:grpSpPr>
            <a:xfrm>
              <a:off x="4226224" y="5287846"/>
              <a:ext cx="633837" cy="719328"/>
              <a:chOff x="3237519" y="5291021"/>
              <a:chExt cx="620873" cy="704615"/>
            </a:xfrm>
          </p:grpSpPr>
          <p:pic>
            <p:nvPicPr>
              <p:cNvPr id="41" name="Picture 40"/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237519" y="5291021"/>
                <a:ext cx="620873" cy="620873"/>
              </a:xfrm>
              <a:prstGeom prst="rect">
                <a:avLst/>
              </a:prstGeom>
            </p:spPr>
          </p:pic>
          <p:pic>
            <p:nvPicPr>
              <p:cNvPr id="42" name="Picture 41"/>
              <p:cNvPicPr>
                <a:picLocks noChangeAspect="1"/>
              </p:cNvPicPr>
              <p:nvPr/>
            </p:nvPicPr>
            <p:blipFill rotWithShape="1">
              <a:blip r:embed="rId10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28775"/>
              <a:stretch/>
            </p:blipFill>
            <p:spPr>
              <a:xfrm rot="19800000">
                <a:off x="3399825" y="5784625"/>
                <a:ext cx="296260" cy="21101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232359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cap="all" spc="50" dirty="0">
                <a:latin typeface="Calibri" charset="0"/>
                <a:cs typeface="Calibri" charset="0"/>
              </a:rPr>
              <a:t>Al fons de la planta baixa HI HA Les taquilles I ELS banys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63D10FA4-E272-8D48-8306-10CC4A66430C}"/>
              </a:ext>
            </a:extLst>
          </p:cNvPr>
          <p:cNvGrpSpPr/>
          <p:nvPr/>
        </p:nvGrpSpPr>
        <p:grpSpPr>
          <a:xfrm>
            <a:off x="6387312" y="5231491"/>
            <a:ext cx="1261028" cy="902903"/>
            <a:chOff x="6208675" y="5231491"/>
            <a:chExt cx="1261028" cy="902903"/>
          </a:xfrm>
        </p:grpSpPr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6208675" y="6134394"/>
              <a:ext cx="126102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1" name="Picture 30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1077" r="20982"/>
            <a:stretch/>
          </p:blipFill>
          <p:spPr>
            <a:xfrm>
              <a:off x="6571498" y="5231491"/>
              <a:ext cx="535383" cy="758502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DA0FBA23-6A1B-8F4F-AE99-DD0240748926}"/>
              </a:ext>
            </a:extLst>
          </p:cNvPr>
          <p:cNvGrpSpPr/>
          <p:nvPr/>
        </p:nvGrpSpPr>
        <p:grpSpPr>
          <a:xfrm>
            <a:off x="8313919" y="5297619"/>
            <a:ext cx="827850" cy="836775"/>
            <a:chOff x="8731657" y="5297619"/>
            <a:chExt cx="827850" cy="836775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46" name="Straight Connector 45"/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35" name="Rectangle 34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Taquilles </a:t>
              </a:r>
              <a:b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I BANYS</a:t>
              </a:r>
            </a:p>
          </p:txBody>
        </p:sp>
        <p:cxnSp>
          <p:nvCxnSpPr>
            <p:cNvPr id="36" name="Straight Arrow Connector 35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DE8529E7-3404-2A42-A6E8-B4AE5BE261A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4246880" y="284239"/>
            <a:ext cx="6139994" cy="4304707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48161D62-7EAA-E547-BFD8-29C7DAB925C8}"/>
              </a:ext>
            </a:extLst>
          </p:cNvPr>
          <p:cNvGrpSpPr/>
          <p:nvPr/>
        </p:nvGrpSpPr>
        <p:grpSpPr>
          <a:xfrm>
            <a:off x="3393723" y="5386625"/>
            <a:ext cx="1711059" cy="747769"/>
            <a:chOff x="2584761" y="5386625"/>
            <a:chExt cx="1711059" cy="747769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5A6096A-4207-2F46-ABEC-AB1345EAEDAE}"/>
                </a:ext>
              </a:extLst>
            </p:cNvPr>
            <p:cNvCxnSpPr>
              <a:cxnSpLocks/>
            </p:cNvCxnSpPr>
            <p:nvPr/>
          </p:nvCxnSpPr>
          <p:spPr>
            <a:xfrm>
              <a:off x="2584761" y="6134394"/>
              <a:ext cx="171105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195EF003-84A2-4C45-B83B-8FB391135C52}"/>
                </a:ext>
              </a:extLst>
            </p:cNvPr>
            <p:cNvGrpSpPr/>
            <p:nvPr/>
          </p:nvGrpSpPr>
          <p:grpSpPr>
            <a:xfrm>
              <a:off x="2876413" y="5671349"/>
              <a:ext cx="947757" cy="295174"/>
              <a:chOff x="3555093" y="1528252"/>
              <a:chExt cx="704240" cy="219332"/>
            </a:xfrm>
          </p:grpSpPr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21577062-65DD-0642-AF71-9339599E41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572565"/>
                <a:ext cx="137740" cy="137740"/>
              </a:xfrm>
              <a:prstGeom prst="rect">
                <a:avLst/>
              </a:prstGeom>
            </p:spPr>
          </p:pic>
          <p:sp>
            <p:nvSpPr>
              <p:cNvPr id="42" name="Rounded Rectangle 41">
                <a:extLst>
                  <a:ext uri="{FF2B5EF4-FFF2-40B4-BE49-F238E27FC236}">
                    <a16:creationId xmlns:a16="http://schemas.microsoft.com/office/drawing/2014/main" id="{106E4376-48A7-4A49-8C24-0CC00AB7FB53}"/>
                  </a:ext>
                </a:extLst>
              </p:cNvPr>
              <p:cNvSpPr/>
              <p:nvPr/>
            </p:nvSpPr>
            <p:spPr>
              <a:xfrm>
                <a:off x="3729228" y="1528252"/>
                <a:ext cx="530105" cy="219332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D92B8B65-5EE1-2E49-9BB9-8BBA139CD2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82"/>
            <a:stretch/>
          </p:blipFill>
          <p:spPr>
            <a:xfrm>
              <a:off x="3117688" y="5386625"/>
              <a:ext cx="708631" cy="586879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B8AE45C-FA9A-7C4C-A1A3-7C52F9923005}"/>
              </a:ext>
            </a:extLst>
          </p:cNvPr>
          <p:cNvGrpSpPr/>
          <p:nvPr/>
        </p:nvGrpSpPr>
        <p:grpSpPr>
          <a:xfrm>
            <a:off x="1918080" y="5314520"/>
            <a:ext cx="651910" cy="819874"/>
            <a:chOff x="3307882" y="5314520"/>
            <a:chExt cx="651910" cy="819874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D4E0C98B-E698-574D-871A-94B9D76D51A6}"/>
                </a:ext>
              </a:extLst>
            </p:cNvPr>
            <p:cNvCxnSpPr/>
            <p:nvPr/>
          </p:nvCxnSpPr>
          <p:spPr>
            <a:xfrm>
              <a:off x="3307882" y="6134394"/>
              <a:ext cx="65191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40453A6F-61AB-BB47-818F-BC8AE7E20B9D}"/>
                </a:ext>
              </a:extLst>
            </p:cNvPr>
            <p:cNvGrpSpPr/>
            <p:nvPr/>
          </p:nvGrpSpPr>
          <p:grpSpPr>
            <a:xfrm>
              <a:off x="3352190" y="5314520"/>
              <a:ext cx="556082" cy="662300"/>
              <a:chOff x="3324285" y="5314520"/>
              <a:chExt cx="611892" cy="728770"/>
            </a:xfrm>
          </p:grpSpPr>
          <p:cxnSp>
            <p:nvCxnSpPr>
              <p:cNvPr id="47" name="Straight Arrow Connector 46">
                <a:extLst>
                  <a:ext uri="{FF2B5EF4-FFF2-40B4-BE49-F238E27FC236}">
                    <a16:creationId xmlns:a16="http://schemas.microsoft.com/office/drawing/2014/main" id="{DC875911-94D2-0446-8F12-0A06FEB8F471}"/>
                  </a:ext>
                </a:extLst>
              </p:cNvPr>
              <p:cNvCxnSpPr/>
              <p:nvPr/>
            </p:nvCxnSpPr>
            <p:spPr>
              <a:xfrm flipV="1">
                <a:off x="3630231" y="5364237"/>
                <a:ext cx="0" cy="253542"/>
              </a:xfrm>
              <a:prstGeom prst="straightConnector1">
                <a:avLst/>
              </a:prstGeom>
              <a:ln w="19050" cap="rnd">
                <a:solidFill>
                  <a:srgbClr val="B44800"/>
                </a:solidFill>
                <a:tailEnd type="arrow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Freeform 48">
                <a:extLst>
                  <a:ext uri="{FF2B5EF4-FFF2-40B4-BE49-F238E27FC236}">
                    <a16:creationId xmlns:a16="http://schemas.microsoft.com/office/drawing/2014/main" id="{C1D4DCC5-0F87-2A49-B42E-35417B426336}"/>
                  </a:ext>
                </a:extLst>
              </p:cNvPr>
              <p:cNvSpPr/>
              <p:nvPr/>
            </p:nvSpPr>
            <p:spPr>
              <a:xfrm>
                <a:off x="3324285" y="5314520"/>
                <a:ext cx="611892" cy="728770"/>
              </a:xfrm>
              <a:custGeom>
                <a:avLst/>
                <a:gdLst>
                  <a:gd name="connsiteX0" fmla="*/ 0 w 611892"/>
                  <a:gd name="connsiteY0" fmla="*/ 721895 h 728770"/>
                  <a:gd name="connsiteX1" fmla="*/ 0 w 611892"/>
                  <a:gd name="connsiteY1" fmla="*/ 0 h 728770"/>
                  <a:gd name="connsiteX2" fmla="*/ 611892 w 611892"/>
                  <a:gd name="connsiteY2" fmla="*/ 0 h 728770"/>
                  <a:gd name="connsiteX3" fmla="*/ 611892 w 611892"/>
                  <a:gd name="connsiteY3" fmla="*/ 728770 h 728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11892" h="728770">
                    <a:moveTo>
                      <a:pt x="0" y="721895"/>
                    </a:moveTo>
                    <a:lnTo>
                      <a:pt x="0" y="0"/>
                    </a:lnTo>
                    <a:lnTo>
                      <a:pt x="611892" y="0"/>
                    </a:lnTo>
                    <a:lnTo>
                      <a:pt x="611892" y="728770"/>
                    </a:lnTo>
                  </a:path>
                </a:pathLst>
              </a:custGeom>
              <a:ln w="19050" cap="rnd">
                <a:solidFill>
                  <a:schemeClr val="tx1"/>
                </a:solidFill>
                <a:tailEnd type="none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_tradnl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47972D0D-1C60-904B-BD85-69A87FD37DBE}"/>
              </a:ext>
            </a:extLst>
          </p:cNvPr>
          <p:cNvSpPr/>
          <p:nvPr/>
        </p:nvSpPr>
        <p:spPr>
          <a:xfrm>
            <a:off x="-1" y="917815"/>
            <a:ext cx="1534511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baixa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4995609" y="5314368"/>
            <a:ext cx="1081168" cy="820026"/>
            <a:chOff x="5132366" y="5314368"/>
            <a:chExt cx="1081168" cy="820026"/>
          </a:xfrm>
        </p:grpSpPr>
        <p:cxnSp>
          <p:nvCxnSpPr>
            <p:cNvPr id="41" name="Straight Connector 40"/>
            <p:cNvCxnSpPr/>
            <p:nvPr/>
          </p:nvCxnSpPr>
          <p:spPr>
            <a:xfrm>
              <a:off x="5317450" y="6134394"/>
              <a:ext cx="62443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8" name="Group 47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0" name="Picture 49"/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51" name="Picture 50"/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57" name="Picture 56"/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8168119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9427</TotalTime>
  <Words>435</Words>
  <Application>Microsoft Macintosh PowerPoint</Application>
  <PresentationFormat>Custom</PresentationFormat>
  <Paragraphs>100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Times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196</cp:revision>
  <cp:lastPrinted>2023-05-31T08:54:58Z</cp:lastPrinted>
  <dcterms:created xsi:type="dcterms:W3CDTF">2022-05-17T11:22:10Z</dcterms:created>
  <dcterms:modified xsi:type="dcterms:W3CDTF">2023-06-16T07:27:46Z</dcterms:modified>
</cp:coreProperties>
</file>