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3" r:id="rId4"/>
    <p:sldId id="296" r:id="rId5"/>
    <p:sldId id="261" r:id="rId6"/>
    <p:sldId id="266" r:id="rId7"/>
    <p:sldId id="267" r:id="rId8"/>
    <p:sldId id="283" r:id="rId9"/>
    <p:sldId id="284" r:id="rId10"/>
    <p:sldId id="282" r:id="rId11"/>
    <p:sldId id="288" r:id="rId12"/>
    <p:sldId id="270" r:id="rId13"/>
    <p:sldId id="285" r:id="rId14"/>
    <p:sldId id="286" r:id="rId15"/>
    <p:sldId id="287" r:id="rId16"/>
    <p:sldId id="278" r:id="rId17"/>
    <p:sldId id="289" r:id="rId18"/>
    <p:sldId id="290" r:id="rId19"/>
    <p:sldId id="281" r:id="rId20"/>
    <p:sldId id="292" r:id="rId21"/>
    <p:sldId id="294" r:id="rId22"/>
    <p:sldId id="295" r:id="rId23"/>
    <p:sldId id="291" r:id="rId24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7"/>
    <p:restoredTop sz="94622"/>
  </p:normalViewPr>
  <p:slideViewPr>
    <p:cSldViewPr snapToGrid="0" snapToObjects="1">
      <p:cViewPr varScale="1">
        <p:scale>
          <a:sx n="114" d="100"/>
          <a:sy n="114" d="100"/>
        </p:scale>
        <p:origin x="1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48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C144-5A7A-4E4C-90B3-D6A408178DAC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B677-D8E3-FE4D-8AA1-FAC345AC5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ABD4-494F-0240-9520-5CBBA25E332F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2D59-D14A-4548-93B2-17B25710E2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1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GIRONA</a:t>
            </a:r>
          </a:p>
        </p:txBody>
      </p:sp>
      <p:sp>
        <p:nvSpPr>
          <p:cNvPr id="8" name="Marcador de número de diapositiva 8">
            <a:extLst>
              <a:ext uri="{FF2B5EF4-FFF2-40B4-BE49-F238E27FC236}">
                <a16:creationId xmlns:a16="http://schemas.microsoft.com/office/drawing/2014/main" id="{B56822A4-B049-FF4B-B390-62562AE161A2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uadroTexto 11">
            <a:extLst>
              <a:ext uri="{FF2B5EF4-FFF2-40B4-BE49-F238E27FC236}">
                <a16:creationId xmlns:a16="http://schemas.microsoft.com/office/drawing/2014/main" id="{EABC3B05-623F-F54B-96E4-3DFE77A5B2E0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GIRONA</a:t>
            </a:r>
          </a:p>
        </p:txBody>
      </p:sp>
      <p:sp>
        <p:nvSpPr>
          <p:cNvPr id="8" name="Marcador de número de diapositiva 8">
            <a:extLst>
              <a:ext uri="{FF2B5EF4-FFF2-40B4-BE49-F238E27FC236}">
                <a16:creationId xmlns:a16="http://schemas.microsoft.com/office/drawing/2014/main" id="{E681B642-69F8-E745-9C00-174C4260E182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uadroTexto 11">
            <a:extLst>
              <a:ext uri="{FF2B5EF4-FFF2-40B4-BE49-F238E27FC236}">
                <a16:creationId xmlns:a16="http://schemas.microsoft.com/office/drawing/2014/main" id="{D8B518EE-D599-414B-950F-211DA60DF738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0D78E-DD50-0544-8F60-0DDB49C7E42A}"/>
              </a:ext>
            </a:extLst>
          </p:cNvPr>
          <p:cNvSpPr/>
          <p:nvPr userDrawn="1"/>
        </p:nvSpPr>
        <p:spPr>
          <a:xfrm>
            <a:off x="292964" y="4848447"/>
            <a:ext cx="10093911" cy="1913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9">
            <a:extLst>
              <a:ext uri="{FF2B5EF4-FFF2-40B4-BE49-F238E27FC236}">
                <a16:creationId xmlns:a16="http://schemas.microsoft.com/office/drawing/2014/main" id="{23C9FC5B-A1EF-F44E-B0EF-DC0CE7AF0BCF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GIRONA</a:t>
            </a:r>
          </a:p>
        </p:txBody>
      </p:sp>
      <p:sp>
        <p:nvSpPr>
          <p:cNvPr id="7" name="Marcador de número de diapositiva 8">
            <a:extLst>
              <a:ext uri="{FF2B5EF4-FFF2-40B4-BE49-F238E27FC236}">
                <a16:creationId xmlns:a16="http://schemas.microsoft.com/office/drawing/2014/main" id="{AE5DFD22-79EF-B246-AAEC-EE69CF5B0484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uadroTexto 11">
            <a:extLst>
              <a:ext uri="{FF2B5EF4-FFF2-40B4-BE49-F238E27FC236}">
                <a16:creationId xmlns:a16="http://schemas.microsoft.com/office/drawing/2014/main" id="{62233805-EB88-2A47-A4EF-CEB959254C18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5885F-7A86-E64D-BBAF-3FE0730C77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87" y="171900"/>
            <a:ext cx="2858400" cy="5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42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4.png"/><Relationship Id="rId7" Type="http://schemas.openxmlformats.org/officeDocument/2006/relationships/image" Target="../media/image4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8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58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34.png"/><Relationship Id="rId3" Type="http://schemas.openxmlformats.org/officeDocument/2006/relationships/image" Target="../media/image61.jpeg"/><Relationship Id="rId7" Type="http://schemas.openxmlformats.org/officeDocument/2006/relationships/image" Target="../media/image64.png"/><Relationship Id="rId12" Type="http://schemas.openxmlformats.org/officeDocument/2006/relationships/image" Target="../media/image6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6.png"/><Relationship Id="rId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62.png"/><Relationship Id="rId9" Type="http://schemas.microsoft.com/office/2007/relationships/hdphoto" Target="../media/hdphoto4.wdp"/><Relationship Id="rId1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microsoft.com/office/2007/relationships/hdphoto" Target="../media/hdphoto3.wdp"/><Relationship Id="rId7" Type="http://schemas.openxmlformats.org/officeDocument/2006/relationships/image" Target="../media/image3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18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3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62.png"/><Relationship Id="rId9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24.png"/><Relationship Id="rId5" Type="http://schemas.openxmlformats.org/officeDocument/2006/relationships/image" Target="../media/image32.png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10" Type="http://schemas.openxmlformats.org/officeDocument/2006/relationships/image" Target="../media/image36.jpe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8.png"/><Relationship Id="rId7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>
            <a:extLst>
              <a:ext uri="{FF2B5EF4-FFF2-40B4-BE49-F238E27FC236}">
                <a16:creationId xmlns:a16="http://schemas.microsoft.com/office/drawing/2014/main" id="{C97FC108-3722-5D44-93FD-9DB7C459B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94" r="3486" b="4857"/>
          <a:stretch/>
        </p:blipFill>
        <p:spPr>
          <a:xfrm>
            <a:off x="180547" y="2843212"/>
            <a:ext cx="10303148" cy="4535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93" y="6654459"/>
            <a:ext cx="2145382" cy="478618"/>
          </a:xfrm>
          <a:prstGeom prst="rect">
            <a:avLst/>
          </a:prstGeom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7652464" y="235743"/>
            <a:ext cx="2831231" cy="351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_tradnl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caixaForum GIRONA</a:t>
            </a:r>
            <a:endParaRPr lang="es-ES_tradnl" sz="1900" i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2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199120" y="653038"/>
            <a:ext cx="218775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4">
            <a:extLst>
              <a:ext uri="{FF2B5EF4-FFF2-40B4-BE49-F238E27FC236}">
                <a16:creationId xmlns:a16="http://schemas.microsoft.com/office/drawing/2014/main" id="{8022A46A-4F96-8444-B82B-AB618FEB0C51}"/>
              </a:ext>
            </a:extLst>
          </p:cNvPr>
          <p:cNvSpPr txBox="1">
            <a:spLocks/>
          </p:cNvSpPr>
          <p:nvPr/>
        </p:nvSpPr>
        <p:spPr>
          <a:xfrm>
            <a:off x="718458" y="1173375"/>
            <a:ext cx="9973355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</a:rPr>
              <a:t>Guía accesible </a:t>
            </a:r>
            <a:b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para la visita</a:t>
            </a:r>
            <a:endParaRPr lang="es-ES_tradnl" sz="6000" i="1" dirty="0">
              <a:solidFill>
                <a:schemeClr val="tx1">
                  <a:lumMod val="85000"/>
                  <a:lumOff val="1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6223" y="270109"/>
            <a:ext cx="6160650" cy="43439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EN LA PLANTA 1 DELANTE DEL ASCENSOR ESTÁ la galería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3812317" y="6134394"/>
            <a:ext cx="1037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galería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82FAA9-D197-4B43-8245-73DF765B903F}"/>
              </a:ext>
            </a:extLst>
          </p:cNvPr>
          <p:cNvGrpSpPr/>
          <p:nvPr/>
        </p:nvGrpSpPr>
        <p:grpSpPr>
          <a:xfrm>
            <a:off x="4011496" y="5481794"/>
            <a:ext cx="649043" cy="432000"/>
            <a:chOff x="9186534" y="5886192"/>
            <a:chExt cx="361323" cy="2396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5326E8C-921C-154B-B704-E9DAAA5D0AB3}"/>
                </a:ext>
              </a:extLst>
            </p:cNvPr>
            <p:cNvSpPr/>
            <p:nvPr/>
          </p:nvSpPr>
          <p:spPr>
            <a:xfrm>
              <a:off x="9186534" y="5886192"/>
              <a:ext cx="239621" cy="2396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CBE5F58-64E0-DA4C-8003-4951BD6878B0}"/>
                </a:ext>
              </a:extLst>
            </p:cNvPr>
            <p:cNvSpPr/>
            <p:nvPr/>
          </p:nvSpPr>
          <p:spPr>
            <a:xfrm>
              <a:off x="9308236" y="5886192"/>
              <a:ext cx="239621" cy="239621"/>
            </a:xfrm>
            <a:prstGeom prst="ellipse">
              <a:avLst/>
            </a:prstGeom>
            <a:solidFill>
              <a:srgbClr val="B448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6593570" y="5314368"/>
            <a:ext cx="1081168" cy="820026"/>
            <a:chOff x="5132366" y="5314368"/>
            <a:chExt cx="1081168" cy="82002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9C7E459-87CE-8B46-A51D-CE2DBE59F589}"/>
              </a:ext>
            </a:extLst>
          </p:cNvPr>
          <p:cNvGrpSpPr/>
          <p:nvPr/>
        </p:nvGrpSpPr>
        <p:grpSpPr>
          <a:xfrm>
            <a:off x="5461973" y="5320682"/>
            <a:ext cx="1230731" cy="813712"/>
            <a:chOff x="8392824" y="5320682"/>
            <a:chExt cx="1230731" cy="81371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769B126-995F-3B42-A0E9-D3DDD6419035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FDC5238-D59C-6848-AF70-6A1FE7910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8AD4676-2D72-364B-9204-46AB171084C7}"/>
              </a:ext>
            </a:extLst>
          </p:cNvPr>
          <p:cNvGrpSpPr/>
          <p:nvPr/>
        </p:nvGrpSpPr>
        <p:grpSpPr>
          <a:xfrm>
            <a:off x="7790807" y="5010753"/>
            <a:ext cx="1040959" cy="1123641"/>
            <a:chOff x="7790807" y="5010753"/>
            <a:chExt cx="1040959" cy="1123641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7790807" y="6134394"/>
              <a:ext cx="10409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3197" y="5010753"/>
              <a:ext cx="1038569" cy="104327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A20AEB3-77D4-E64C-B9BF-F4EDC2F4588B}"/>
              </a:ext>
            </a:extLst>
          </p:cNvPr>
          <p:cNvGrpSpPr/>
          <p:nvPr/>
        </p:nvGrpSpPr>
        <p:grpSpPr>
          <a:xfrm>
            <a:off x="2546358" y="5386625"/>
            <a:ext cx="1101829" cy="747769"/>
            <a:chOff x="2479452" y="5386625"/>
            <a:chExt cx="1101829" cy="74776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82"/>
            <a:stretch/>
          </p:blipFill>
          <p:spPr>
            <a:xfrm>
              <a:off x="2726795" y="5386625"/>
              <a:ext cx="708631" cy="586879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B69BEE0-2008-A24B-B74A-E6E3E20720DD}"/>
                </a:ext>
              </a:extLst>
            </p:cNvPr>
            <p:cNvGrpSpPr/>
            <p:nvPr/>
          </p:nvGrpSpPr>
          <p:grpSpPr>
            <a:xfrm>
              <a:off x="2479452" y="5531982"/>
              <a:ext cx="947757" cy="185369"/>
              <a:chOff x="3555093" y="1354209"/>
              <a:chExt cx="704240" cy="13774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31B9A2E-8EEA-0242-9A1C-894600FAD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354209"/>
                <a:ext cx="137740" cy="137740"/>
              </a:xfrm>
              <a:prstGeom prst="rect">
                <a:avLst/>
              </a:prstGeom>
            </p:spPr>
          </p:pic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ACAA176-A229-1346-ADCE-6D53C7094FA5}"/>
                  </a:ext>
                </a:extLst>
              </p:cNvPr>
              <p:cNvSpPr/>
              <p:nvPr/>
            </p:nvSpPr>
            <p:spPr>
              <a:xfrm>
                <a:off x="3729228" y="1373753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cxnSp>
          <p:nvCxnSpPr>
            <p:cNvPr id="42" name="Straight Connector 41"/>
            <p:cNvCxnSpPr>
              <a:cxnSpLocks/>
            </p:cNvCxnSpPr>
            <p:nvPr/>
          </p:nvCxnSpPr>
          <p:spPr>
            <a:xfrm>
              <a:off x="2543681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0" y="917815"/>
            <a:ext cx="12192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_tradnl" sz="2200" cap="all" spc="50" dirty="0">
                <a:latin typeface="Calibri" charset="0"/>
                <a:cs typeface="Calibri" charset="0"/>
              </a:rPr>
              <a:t>A la derecha de la galería está el espacio 1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1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809786" y="5314368"/>
            <a:ext cx="1081168" cy="820026"/>
            <a:chOff x="5132366" y="5314368"/>
            <a:chExt cx="1081168" cy="82002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72306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7021244" y="6134394"/>
            <a:ext cx="119843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2617AC-8A9D-5C45-B078-5B292F38285E}"/>
              </a:ext>
            </a:extLst>
          </p:cNvPr>
          <p:cNvGrpSpPr/>
          <p:nvPr/>
        </p:nvGrpSpPr>
        <p:grpSpPr>
          <a:xfrm flipH="1">
            <a:off x="3033041" y="5320705"/>
            <a:ext cx="1074336" cy="813689"/>
            <a:chOff x="1902432" y="5320705"/>
            <a:chExt cx="1073368" cy="81368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254022-A218-5241-AF05-5CA8DF4289F5}"/>
                </a:ext>
              </a:extLst>
            </p:cNvPr>
            <p:cNvCxnSpPr/>
            <p:nvPr/>
          </p:nvCxnSpPr>
          <p:spPr>
            <a:xfrm>
              <a:off x="1902432" y="6134394"/>
              <a:ext cx="10733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E2976E5-D21B-184C-82C1-F2467153A8A5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5619988-5994-9645-9BEE-02C9C0C96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DABC17C-1B16-F542-980E-4C623A3BD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AD9CAB2-D27B-D847-B1D1-C835DF097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5D0328D-79B9-F14B-9A4C-EF36FAACFE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6223" y="270109"/>
            <a:ext cx="6159600" cy="43399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87C6F14-96F2-B749-999B-1F3B7FBCE1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1243" y="5009705"/>
            <a:ext cx="1199261" cy="104504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F6C0780-65CD-664A-A02A-13D07A75A555}"/>
              </a:ext>
            </a:extLst>
          </p:cNvPr>
          <p:cNvGrpSpPr/>
          <p:nvPr/>
        </p:nvGrpSpPr>
        <p:grpSpPr>
          <a:xfrm>
            <a:off x="4624214" y="5010753"/>
            <a:ext cx="1298880" cy="1123641"/>
            <a:chOff x="7790807" y="5010753"/>
            <a:chExt cx="1298880" cy="112364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6C9561-9B80-C944-B1C6-E80654F45421}"/>
                </a:ext>
              </a:extLst>
            </p:cNvPr>
            <p:cNvCxnSpPr>
              <a:cxnSpLocks/>
            </p:cNvCxnSpPr>
            <p:nvPr/>
          </p:nvCxnSpPr>
          <p:spPr>
            <a:xfrm>
              <a:off x="7790807" y="6134394"/>
              <a:ext cx="129888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D73CFEB-6ED8-C74E-8B29-80437F300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3197" y="5010753"/>
              <a:ext cx="1038569" cy="1043279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F7CA048C-3B1D-B94A-90CC-89A5F23F2977}"/>
              </a:ext>
            </a:extLst>
          </p:cNvPr>
          <p:cNvSpPr/>
          <p:nvPr/>
        </p:nvSpPr>
        <p:spPr>
          <a:xfrm>
            <a:off x="0" y="917815"/>
            <a:ext cx="12192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5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AL FONDO DE LA GALERÍA ESTÁ EL ESPACIO 2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6792311" y="6134394"/>
            <a:ext cx="121426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587640" y="5314368"/>
            <a:ext cx="1081168" cy="820026"/>
            <a:chOff x="5132366" y="5314368"/>
            <a:chExt cx="1081168" cy="82002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203ED6-362C-B041-A3C7-9A965089E65A}"/>
              </a:ext>
            </a:extLst>
          </p:cNvPr>
          <p:cNvGrpSpPr/>
          <p:nvPr/>
        </p:nvGrpSpPr>
        <p:grpSpPr>
          <a:xfrm>
            <a:off x="4391570" y="5010753"/>
            <a:ext cx="1298880" cy="1123641"/>
            <a:chOff x="7790807" y="5010753"/>
            <a:chExt cx="1298880" cy="112364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FEFF109-34BB-3B46-B72B-DF22D01FB357}"/>
                </a:ext>
              </a:extLst>
            </p:cNvPr>
            <p:cNvCxnSpPr>
              <a:cxnSpLocks/>
            </p:cNvCxnSpPr>
            <p:nvPr/>
          </p:nvCxnSpPr>
          <p:spPr>
            <a:xfrm>
              <a:off x="7790807" y="6134394"/>
              <a:ext cx="129888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E92CB70-F2DD-A14D-89B1-0C497E36B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3197" y="5010753"/>
              <a:ext cx="1038569" cy="104327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C190C8B-6E11-7744-A2C7-08C9A5963E82}"/>
              </a:ext>
            </a:extLst>
          </p:cNvPr>
          <p:cNvGrpSpPr/>
          <p:nvPr/>
        </p:nvGrpSpPr>
        <p:grpSpPr>
          <a:xfrm>
            <a:off x="3041694" y="5314520"/>
            <a:ext cx="857808" cy="819874"/>
            <a:chOff x="3201327" y="5314520"/>
            <a:chExt cx="857808" cy="81987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4A9212-4AE4-A04C-87BA-9BD8D49E7BA7}"/>
                </a:ext>
              </a:extLst>
            </p:cNvPr>
            <p:cNvCxnSpPr/>
            <p:nvPr/>
          </p:nvCxnSpPr>
          <p:spPr>
            <a:xfrm>
              <a:off x="3201327" y="6134394"/>
              <a:ext cx="8578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4253E9F-2AC9-BC45-A80C-962D25CF5300}"/>
                </a:ext>
              </a:extLst>
            </p:cNvPr>
            <p:cNvGrpSpPr/>
            <p:nvPr/>
          </p:nvGrpSpPr>
          <p:grpSpPr>
            <a:xfrm>
              <a:off x="3352190" y="5314520"/>
              <a:ext cx="556082" cy="662300"/>
              <a:chOff x="3324285" y="5314520"/>
              <a:chExt cx="611892" cy="728770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BBED68A1-D64F-E741-8381-4A4F21027AE8}"/>
                  </a:ext>
                </a:extLst>
              </p:cNvPr>
              <p:cNvCxnSpPr/>
              <p:nvPr/>
            </p:nvCxnSpPr>
            <p:spPr>
              <a:xfrm flipV="1">
                <a:off x="3630231" y="5364237"/>
                <a:ext cx="0" cy="253542"/>
              </a:xfrm>
              <a:prstGeom prst="straightConnector1">
                <a:avLst/>
              </a:prstGeom>
              <a:ln w="19050" cap="rnd">
                <a:solidFill>
                  <a:srgbClr val="B44800"/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34AF8BFB-BB40-9F41-BC63-D513D6D4353F}"/>
                  </a:ext>
                </a:extLst>
              </p:cNvPr>
              <p:cNvSpPr/>
              <p:nvPr/>
            </p:nvSpPr>
            <p:spPr>
              <a:xfrm>
                <a:off x="3324285" y="5314520"/>
                <a:ext cx="611892" cy="728770"/>
              </a:xfrm>
              <a:custGeom>
                <a:avLst/>
                <a:gdLst>
                  <a:gd name="connsiteX0" fmla="*/ 0 w 611892"/>
                  <a:gd name="connsiteY0" fmla="*/ 721895 h 728770"/>
                  <a:gd name="connsiteX1" fmla="*/ 0 w 611892"/>
                  <a:gd name="connsiteY1" fmla="*/ 0 h 728770"/>
                  <a:gd name="connsiteX2" fmla="*/ 611892 w 611892"/>
                  <a:gd name="connsiteY2" fmla="*/ 0 h 728770"/>
                  <a:gd name="connsiteX3" fmla="*/ 611892 w 611892"/>
                  <a:gd name="connsiteY3" fmla="*/ 728770 h 72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892" h="728770">
                    <a:moveTo>
                      <a:pt x="0" y="721895"/>
                    </a:moveTo>
                    <a:lnTo>
                      <a:pt x="0" y="0"/>
                    </a:lnTo>
                    <a:lnTo>
                      <a:pt x="611892" y="0"/>
                    </a:lnTo>
                    <a:lnTo>
                      <a:pt x="611892" y="728770"/>
                    </a:lnTo>
                  </a:path>
                </a:pathLst>
              </a:custGeom>
              <a:ln w="19050" cap="rnd">
                <a:solidFill>
                  <a:schemeClr val="tx1"/>
                </a:solidFill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08376923-D875-DE4E-A1BE-A5F7B7D368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6225" y="268836"/>
            <a:ext cx="6159600" cy="43366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BDF4B07-83AB-F64D-BC60-4AF05ECC4A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5606" y="5007243"/>
            <a:ext cx="1239515" cy="104677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0" y="917815"/>
            <a:ext cx="12192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30" name="Rectangle 29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2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519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62D4FF-742C-5C47-B950-7CD72AC71B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6224" y="269573"/>
            <a:ext cx="6159600" cy="4340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_tradnl" sz="2200" cap="all" spc="50" dirty="0">
                <a:latin typeface="Calibri" charset="0"/>
                <a:cs typeface="Calibri" charset="0"/>
              </a:rPr>
              <a:t>Al lado del espacio 2 está el espacio 3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6675929" y="6134394"/>
            <a:ext cx="153319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3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679777" y="5314368"/>
            <a:ext cx="1081168" cy="820026"/>
            <a:chOff x="5132366" y="5314368"/>
            <a:chExt cx="1081168" cy="82002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205355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769B126-995F-3B42-A0E9-D3DDD6419035}"/>
              </a:ext>
            </a:extLst>
          </p:cNvPr>
          <p:cNvCxnSpPr>
            <a:cxnSpLocks/>
          </p:cNvCxnSpPr>
          <p:nvPr/>
        </p:nvCxnSpPr>
        <p:spPr>
          <a:xfrm>
            <a:off x="4413070" y="6134394"/>
            <a:ext cx="123951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4EB486F-CC63-004C-BEA2-D44EE7A4B4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3070" y="5007243"/>
            <a:ext cx="1239515" cy="1046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41D0F4-8483-B943-8E9C-1449B4E407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590" y="5010259"/>
            <a:ext cx="1351743" cy="104517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8502E9-3709-6C4A-ABE1-BE45475EA115}"/>
              </a:ext>
            </a:extLst>
          </p:cNvPr>
          <p:cNvGrpSpPr/>
          <p:nvPr/>
        </p:nvGrpSpPr>
        <p:grpSpPr>
          <a:xfrm>
            <a:off x="3010972" y="5469149"/>
            <a:ext cx="910800" cy="665245"/>
            <a:chOff x="1692290" y="5469149"/>
            <a:chExt cx="910800" cy="66524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4769DD1-E6F3-7446-8968-2DA21D652D14}"/>
                </a:ext>
              </a:extLst>
            </p:cNvPr>
            <p:cNvCxnSpPr/>
            <p:nvPr/>
          </p:nvCxnSpPr>
          <p:spPr>
            <a:xfrm>
              <a:off x="1814647" y="6134394"/>
              <a:ext cx="68302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92F25CE-7AAA-A54E-96DF-40C1F03F36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92290" y="5469149"/>
              <a:ext cx="910800" cy="432565"/>
              <a:chOff x="7757785" y="5886192"/>
              <a:chExt cx="504540" cy="23962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2084021-587A-C345-8D5F-A077773B852D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D897093-D1C7-C940-A9F4-AF6225A7CB15}"/>
                  </a:ext>
                </a:extLst>
              </p:cNvPr>
              <p:cNvSpPr/>
              <p:nvPr/>
            </p:nvSpPr>
            <p:spPr>
              <a:xfrm>
                <a:off x="8022704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0C1645C-351E-E544-B753-2123173F04AF}"/>
              </a:ext>
            </a:extLst>
          </p:cNvPr>
          <p:cNvSpPr/>
          <p:nvPr/>
        </p:nvSpPr>
        <p:spPr>
          <a:xfrm>
            <a:off x="0" y="917815"/>
            <a:ext cx="12192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4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68842"/>
            <a:ext cx="6138898" cy="4341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AL LADO DEL ESPACIO 3 ESTÁ LA SALA DE ACTOS 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015593" y="6134394"/>
            <a:ext cx="132432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37952" y="6134394"/>
            <a:ext cx="18424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DE </a:t>
              </a:r>
              <a:b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ACTOS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207134" y="5314368"/>
            <a:ext cx="1081168" cy="820026"/>
            <a:chOff x="5132366" y="5314368"/>
            <a:chExt cx="1081168" cy="82002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953" y="5011436"/>
            <a:ext cx="1842448" cy="104383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686752" y="5469149"/>
            <a:ext cx="910800" cy="665245"/>
            <a:chOff x="1692290" y="5469149"/>
            <a:chExt cx="910800" cy="665245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814647" y="6134394"/>
              <a:ext cx="68302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>
              <a:off x="1692290" y="5469149"/>
              <a:ext cx="910800" cy="432565"/>
              <a:chOff x="7757785" y="5886192"/>
              <a:chExt cx="504540" cy="23962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022704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6B181644-F3A0-B942-87CE-6D110E35B8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3053" y="5010259"/>
            <a:ext cx="1045725" cy="104517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0" y="917815"/>
            <a:ext cx="12192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74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cap="all" spc="50" dirty="0">
                <a:latin typeface="Calibri" charset="0"/>
                <a:ea typeface="Calibri" charset="0"/>
                <a:cs typeface="Calibri" charset="0"/>
              </a:rPr>
              <a:t>EN LA PLANTA 2 ESTÁN LOS ESPACIOS 4 Y 5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43837B-6D4F-0641-BDEC-5794124E489F}"/>
              </a:ext>
            </a:extLst>
          </p:cNvPr>
          <p:cNvGrpSpPr/>
          <p:nvPr/>
        </p:nvGrpSpPr>
        <p:grpSpPr>
          <a:xfrm>
            <a:off x="4588267" y="5353780"/>
            <a:ext cx="1081168" cy="780614"/>
            <a:chOff x="5102716" y="5353780"/>
            <a:chExt cx="1081168" cy="78061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141B7-B7D7-934A-8EFB-023B4C66B605}"/>
                </a:ext>
              </a:extLst>
            </p:cNvPr>
            <p:cNvCxnSpPr/>
            <p:nvPr/>
          </p:nvCxnSpPr>
          <p:spPr>
            <a:xfrm>
              <a:off x="5270017" y="6134394"/>
              <a:ext cx="75807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8E854AD-839C-2D44-B912-AEAF44ED532E}"/>
                </a:ext>
              </a:extLst>
            </p:cNvPr>
            <p:cNvGrpSpPr/>
            <p:nvPr/>
          </p:nvGrpSpPr>
          <p:grpSpPr>
            <a:xfrm>
              <a:off x="5102716" y="5353780"/>
              <a:ext cx="1081168" cy="606822"/>
              <a:chOff x="7603987" y="4260259"/>
              <a:chExt cx="851923" cy="47815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6F9D5D8-5728-7040-A80B-C441D42D3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0B0A51A-AFA9-A34B-9DE1-44B1BDF62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558706B-FA05-544F-8908-632FD46FB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6099078" y="6134394"/>
            <a:ext cx="18251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44" name="Rectangle 43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ESPACIOS </a:t>
              </a:r>
              <a:b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4 Y 5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482234" y="5386625"/>
            <a:ext cx="1159340" cy="747769"/>
            <a:chOff x="3482234" y="5386625"/>
            <a:chExt cx="1159340" cy="747769"/>
          </a:xfrm>
        </p:grpSpPr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3482234" y="6134394"/>
              <a:ext cx="11593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82"/>
            <a:stretch/>
          </p:blipFill>
          <p:spPr>
            <a:xfrm>
              <a:off x="3729579" y="5386625"/>
              <a:ext cx="708631" cy="586879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69BEE0-2008-A24B-B74A-E6E3E20720DD}"/>
                </a:ext>
              </a:extLst>
            </p:cNvPr>
            <p:cNvGrpSpPr/>
            <p:nvPr/>
          </p:nvGrpSpPr>
          <p:grpSpPr>
            <a:xfrm>
              <a:off x="3482236" y="5433954"/>
              <a:ext cx="947757" cy="185369"/>
              <a:chOff x="3555093" y="1354209"/>
              <a:chExt cx="704240" cy="1377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131B9A2E-8EEA-0242-9A1C-894600FAD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354209"/>
                <a:ext cx="137740" cy="137740"/>
              </a:xfrm>
              <a:prstGeom prst="rect">
                <a:avLst/>
              </a:prstGeom>
            </p:spPr>
          </p:pic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4ACAA176-A229-1346-ADCE-6D53C7094FA5}"/>
                  </a:ext>
                </a:extLst>
              </p:cNvPr>
              <p:cNvSpPr/>
              <p:nvPr/>
            </p:nvSpPr>
            <p:spPr>
              <a:xfrm>
                <a:off x="3729228" y="1373753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FA651B33-2C51-004B-8E25-F2F123E5E3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246878" y="268842"/>
            <a:ext cx="6138899" cy="43412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16AB6F7-4F39-F444-AA26-D2853E98F5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077" y="5011433"/>
            <a:ext cx="1828800" cy="104594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0" y="917815"/>
            <a:ext cx="113511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2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cap="all" spc="50" dirty="0">
                <a:latin typeface="Calibri" charset="0"/>
                <a:ea typeface="Calibri" charset="0"/>
                <a:cs typeface="Calibri" charset="0"/>
              </a:rPr>
              <a:t>EN LA PLANTA 2 ESTÁ EL ESPACIO 6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43837B-6D4F-0641-BDEC-5794124E489F}"/>
              </a:ext>
            </a:extLst>
          </p:cNvPr>
          <p:cNvGrpSpPr/>
          <p:nvPr/>
        </p:nvGrpSpPr>
        <p:grpSpPr>
          <a:xfrm>
            <a:off x="4968519" y="5353780"/>
            <a:ext cx="1081168" cy="780614"/>
            <a:chOff x="5102716" y="5353780"/>
            <a:chExt cx="1081168" cy="78061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141B7-B7D7-934A-8EFB-023B4C66B605}"/>
                </a:ext>
              </a:extLst>
            </p:cNvPr>
            <p:cNvCxnSpPr/>
            <p:nvPr/>
          </p:nvCxnSpPr>
          <p:spPr>
            <a:xfrm>
              <a:off x="5342446" y="6134394"/>
              <a:ext cx="559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8E854AD-839C-2D44-B912-AEAF44ED532E}"/>
                </a:ext>
              </a:extLst>
            </p:cNvPr>
            <p:cNvGrpSpPr/>
            <p:nvPr/>
          </p:nvGrpSpPr>
          <p:grpSpPr>
            <a:xfrm>
              <a:off x="5102716" y="5353780"/>
              <a:ext cx="1081168" cy="606822"/>
              <a:chOff x="7603987" y="4260259"/>
              <a:chExt cx="851923" cy="47815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6F9D5D8-5728-7040-A80B-C441D42D3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0B0A51A-AFA9-A34B-9DE1-44B1BDF62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558706B-FA05-544F-8908-632FD46FB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6197566" y="6134394"/>
            <a:ext cx="119383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996679" y="5386625"/>
            <a:ext cx="1159340" cy="747769"/>
            <a:chOff x="3482234" y="5386625"/>
            <a:chExt cx="1159340" cy="747769"/>
          </a:xfrm>
        </p:grpSpPr>
        <p:cxnSp>
          <p:nvCxnSpPr>
            <p:cNvPr id="48" name="Straight Connector 47"/>
            <p:cNvCxnSpPr>
              <a:cxnSpLocks/>
            </p:cNvCxnSpPr>
            <p:nvPr/>
          </p:nvCxnSpPr>
          <p:spPr>
            <a:xfrm>
              <a:off x="3482234" y="6134394"/>
              <a:ext cx="11593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82"/>
            <a:stretch/>
          </p:blipFill>
          <p:spPr>
            <a:xfrm>
              <a:off x="3729579" y="5386625"/>
              <a:ext cx="708631" cy="586879"/>
            </a:xfrm>
            <a:prstGeom prst="rect">
              <a:avLst/>
            </a:prstGeom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B69BEE0-2008-A24B-B74A-E6E3E20720DD}"/>
                </a:ext>
              </a:extLst>
            </p:cNvPr>
            <p:cNvGrpSpPr/>
            <p:nvPr/>
          </p:nvGrpSpPr>
          <p:grpSpPr>
            <a:xfrm>
              <a:off x="3482236" y="5433954"/>
              <a:ext cx="947757" cy="185369"/>
              <a:chOff x="3555093" y="1354209"/>
              <a:chExt cx="704240" cy="137740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131B9A2E-8EEA-0242-9A1C-894600FAD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354209"/>
                <a:ext cx="137740" cy="137740"/>
              </a:xfrm>
              <a:prstGeom prst="rect">
                <a:avLst/>
              </a:prstGeom>
            </p:spPr>
          </p:pic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4ACAA176-A229-1346-ADCE-6D53C7094FA5}"/>
                  </a:ext>
                </a:extLst>
              </p:cNvPr>
              <p:cNvSpPr/>
              <p:nvPr/>
            </p:nvSpPr>
            <p:spPr>
              <a:xfrm>
                <a:off x="3729228" y="1373753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8FE1CD4-A65E-2043-AD32-8041ADDC9E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246880" y="268842"/>
            <a:ext cx="6141600" cy="433591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EB5DCEB-5C9E-9749-A47F-38912351B3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6197565" y="4998325"/>
            <a:ext cx="1193835" cy="106237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35" name="Rectangle 3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6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96DCC3C-4097-3849-8EEA-ABEA5CB9AA35}"/>
              </a:ext>
            </a:extLst>
          </p:cNvPr>
          <p:cNvSpPr/>
          <p:nvPr/>
        </p:nvSpPr>
        <p:spPr>
          <a:xfrm>
            <a:off x="0" y="917815"/>
            <a:ext cx="113511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54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cap="all" spc="50" dirty="0">
                <a:latin typeface="Calibri" charset="0"/>
                <a:ea typeface="Calibri" charset="0"/>
                <a:cs typeface="Calibri" charset="0"/>
              </a:rPr>
              <a:t>EN EL PASILLO DE LA PLANTA 2 ESTÁN LOS BAÑOS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43837B-6D4F-0641-BDEC-5794124E489F}"/>
              </a:ext>
            </a:extLst>
          </p:cNvPr>
          <p:cNvGrpSpPr/>
          <p:nvPr/>
        </p:nvGrpSpPr>
        <p:grpSpPr>
          <a:xfrm>
            <a:off x="5930937" y="5353780"/>
            <a:ext cx="1081168" cy="780614"/>
            <a:chOff x="5102716" y="5353780"/>
            <a:chExt cx="1081168" cy="78061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141B7-B7D7-934A-8EFB-023B4C66B605}"/>
                </a:ext>
              </a:extLst>
            </p:cNvPr>
            <p:cNvCxnSpPr/>
            <p:nvPr/>
          </p:nvCxnSpPr>
          <p:spPr>
            <a:xfrm>
              <a:off x="5342446" y="6134394"/>
              <a:ext cx="559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8E854AD-839C-2D44-B912-AEAF44ED532E}"/>
                </a:ext>
              </a:extLst>
            </p:cNvPr>
            <p:cNvGrpSpPr/>
            <p:nvPr/>
          </p:nvGrpSpPr>
          <p:grpSpPr>
            <a:xfrm>
              <a:off x="5102716" y="5353780"/>
              <a:ext cx="1081168" cy="606822"/>
              <a:chOff x="7603987" y="4260259"/>
              <a:chExt cx="851923" cy="47815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6F9D5D8-5728-7040-A80B-C441D42D3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0B0A51A-AFA9-A34B-9DE1-44B1BDF62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558706B-FA05-544F-8908-632FD46FB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7430520" y="5297619"/>
            <a:ext cx="827850" cy="836775"/>
            <a:chOff x="8731657" y="5297619"/>
            <a:chExt cx="827850" cy="83677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EA956A-4EED-9548-AC36-A784FD411C5B}"/>
              </a:ext>
            </a:extLst>
          </p:cNvPr>
          <p:cNvGrpSpPr/>
          <p:nvPr/>
        </p:nvGrpSpPr>
        <p:grpSpPr>
          <a:xfrm>
            <a:off x="3112973" y="5354423"/>
            <a:ext cx="935512" cy="779971"/>
            <a:chOff x="3112973" y="5354423"/>
            <a:chExt cx="935512" cy="779971"/>
          </a:xfrm>
        </p:grpSpPr>
        <p:cxnSp>
          <p:nvCxnSpPr>
            <p:cNvPr id="39" name="Straight Connector 38"/>
            <p:cNvCxnSpPr>
              <a:cxnSpLocks/>
            </p:cNvCxnSpPr>
            <p:nvPr/>
          </p:nvCxnSpPr>
          <p:spPr>
            <a:xfrm>
              <a:off x="3112973" y="6134394"/>
              <a:ext cx="93551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671" y="5354423"/>
              <a:ext cx="728116" cy="64024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4869743" y="5386625"/>
            <a:ext cx="1159340" cy="747769"/>
            <a:chOff x="3482234" y="5386625"/>
            <a:chExt cx="1159340" cy="747769"/>
          </a:xfrm>
        </p:grpSpPr>
        <p:cxnSp>
          <p:nvCxnSpPr>
            <p:cNvPr id="41" name="Straight Connector 40"/>
            <p:cNvCxnSpPr>
              <a:cxnSpLocks/>
            </p:cNvCxnSpPr>
            <p:nvPr/>
          </p:nvCxnSpPr>
          <p:spPr>
            <a:xfrm>
              <a:off x="3482234" y="6134394"/>
              <a:ext cx="11593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82"/>
            <a:stretch/>
          </p:blipFill>
          <p:spPr>
            <a:xfrm>
              <a:off x="3729579" y="5386625"/>
              <a:ext cx="708631" cy="586879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B69BEE0-2008-A24B-B74A-E6E3E20720DD}"/>
                </a:ext>
              </a:extLst>
            </p:cNvPr>
            <p:cNvGrpSpPr/>
            <p:nvPr/>
          </p:nvGrpSpPr>
          <p:grpSpPr>
            <a:xfrm>
              <a:off x="3482236" y="5433954"/>
              <a:ext cx="947757" cy="185369"/>
              <a:chOff x="3555093" y="1354209"/>
              <a:chExt cx="704240" cy="13774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31B9A2E-8EEA-0242-9A1C-894600FAD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354209"/>
                <a:ext cx="137740" cy="137740"/>
              </a:xfrm>
              <a:prstGeom prst="rect">
                <a:avLst/>
              </a:prstGeom>
            </p:spPr>
          </p:pic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4ACAA176-A229-1346-ADCE-6D53C7094FA5}"/>
                  </a:ext>
                </a:extLst>
              </p:cNvPr>
              <p:cNvSpPr/>
              <p:nvPr/>
            </p:nvSpPr>
            <p:spPr>
              <a:xfrm>
                <a:off x="3729228" y="1373753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2DF8A88-1703-BD4A-91EB-5BCA7F08D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68841"/>
            <a:ext cx="6141600" cy="434125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0" y="917815"/>
            <a:ext cx="113511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37" name="Rectangle 36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BAÑOS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8642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FD1191CE-5660-D444-B482-2E9F0043E21D}"/>
              </a:ext>
            </a:extLst>
          </p:cNvPr>
          <p:cNvSpPr/>
          <p:nvPr/>
        </p:nvSpPr>
        <p:spPr>
          <a:xfrm>
            <a:off x="308561" y="909443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28433EC3-9A59-FB45-B236-0CCC8BD45A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40000" y="1245774"/>
            <a:ext cx="4585749" cy="53477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mapa / caixaforum Girona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64" name="Imagen 5">
            <a:extLst>
              <a:ext uri="{FF2B5EF4-FFF2-40B4-BE49-F238E27FC236}">
                <a16:creationId xmlns:a16="http://schemas.microsoft.com/office/drawing/2014/main" id="{DDFEDFE9-6CED-CF2D-2192-CC0AFCF57A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0499" y="6017970"/>
            <a:ext cx="1705921" cy="81741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92D2431-F3EE-D141-BBDD-A28175EC9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43" y="2413818"/>
            <a:ext cx="178636" cy="1786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14122" y="4111455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Vestíbulo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09382" y="4676544"/>
            <a:ext cx="1092726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Recepción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información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07145" y="6486263"/>
            <a:ext cx="883245" cy="279847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900"/>
              </a:lnSpc>
            </a:pPr>
            <a:r>
              <a:rPr lang="en-U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Entrada a caixaforum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658685" y="3679367"/>
            <a:ext cx="288304" cy="288304"/>
            <a:chOff x="3017129" y="1937388"/>
            <a:chExt cx="238513" cy="238513"/>
          </a:xfrm>
        </p:grpSpPr>
        <p:sp>
          <p:nvSpPr>
            <p:cNvPr id="28" name="Oval 27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47666" y="6161750"/>
            <a:ext cx="240728" cy="24072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64616" y="4611621"/>
            <a:ext cx="288304" cy="288304"/>
            <a:chOff x="4861807" y="2365580"/>
            <a:chExt cx="288304" cy="288304"/>
          </a:xfrm>
        </p:grpSpPr>
        <p:sp>
          <p:nvSpPr>
            <p:cNvPr id="41" name="Oval 40"/>
            <p:cNvSpPr/>
            <p:nvPr/>
          </p:nvSpPr>
          <p:spPr>
            <a:xfrm>
              <a:off x="4861807" y="2365580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92D2431-F3EE-D141-BBDD-A28175EC9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917" y="2413818"/>
              <a:ext cx="178636" cy="178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802837" y="5228388"/>
            <a:ext cx="883245" cy="611508"/>
            <a:chOff x="3746932" y="3117279"/>
            <a:chExt cx="883245" cy="611508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29CF6F6-BF41-3346-B9C3-79D4473A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142" y="3162017"/>
              <a:ext cx="198826" cy="198826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3746932" y="3448940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s-ES_tradnl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Puerta de entrada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4044404" y="3117279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29CF6F6-BF41-3346-B9C3-79D4473A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089142" y="3162017"/>
              <a:ext cx="198826" cy="19882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733494" y="3357514"/>
            <a:ext cx="288304" cy="288304"/>
            <a:chOff x="3369529" y="2915261"/>
            <a:chExt cx="288304" cy="288304"/>
          </a:xfrm>
        </p:grpSpPr>
        <p:sp>
          <p:nvSpPr>
            <p:cNvPr id="38" name="Oval 37"/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5" name="Picture 22">
              <a:extLst>
                <a:ext uri="{FF2B5EF4-FFF2-40B4-BE49-F238E27FC236}">
                  <a16:creationId xmlns:a16="http://schemas.microsoft.com/office/drawing/2014/main" id="{6E025D80-337C-445D-4D20-1322409D4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4420464" y="2611096"/>
            <a:ext cx="288304" cy="288304"/>
            <a:chOff x="3369529" y="2915261"/>
            <a:chExt cx="288304" cy="288304"/>
          </a:xfrm>
        </p:grpSpPr>
        <p:sp>
          <p:nvSpPr>
            <p:cNvPr id="67" name="Oval 66"/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8" name="Picture 22">
              <a:extLst>
                <a:ext uri="{FF2B5EF4-FFF2-40B4-BE49-F238E27FC236}">
                  <a16:creationId xmlns:a16="http://schemas.microsoft.com/office/drawing/2014/main" id="{6E025D80-337C-445D-4D20-1322409D4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7101577" y="5094594"/>
            <a:ext cx="288304" cy="288304"/>
            <a:chOff x="3369529" y="2915261"/>
            <a:chExt cx="288304" cy="288304"/>
          </a:xfrm>
        </p:grpSpPr>
        <p:sp>
          <p:nvSpPr>
            <p:cNvPr id="71" name="Oval 70"/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73" name="Picture 22">
              <a:extLst>
                <a:ext uri="{FF2B5EF4-FFF2-40B4-BE49-F238E27FC236}">
                  <a16:creationId xmlns:a16="http://schemas.microsoft.com/office/drawing/2014/main" id="{6E025D80-337C-445D-4D20-1322409D4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77" name="Rectangle 76"/>
          <p:cNvSpPr/>
          <p:nvPr/>
        </p:nvSpPr>
        <p:spPr>
          <a:xfrm>
            <a:off x="6800122" y="4237501"/>
            <a:ext cx="883245" cy="47816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sala 2 de exposiciones PLANTA –1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48335" y="4715663"/>
            <a:ext cx="240728" cy="240728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5378941" y="303520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patio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3692490" y="1611877"/>
            <a:ext cx="288304" cy="288304"/>
            <a:chOff x="2145998" y="2159559"/>
            <a:chExt cx="238513" cy="238513"/>
          </a:xfrm>
        </p:grpSpPr>
        <p:sp>
          <p:nvSpPr>
            <p:cNvPr id="92" name="Oval 91"/>
            <p:cNvSpPr/>
            <p:nvPr/>
          </p:nvSpPr>
          <p:spPr>
            <a:xfrm>
              <a:off x="2145998" y="2159559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0982"/>
            <a:stretch/>
          </p:blipFill>
          <p:spPr>
            <a:xfrm>
              <a:off x="2172709" y="2177637"/>
              <a:ext cx="168587" cy="213352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4337464" y="1568631"/>
            <a:ext cx="288304" cy="288304"/>
            <a:chOff x="2660144" y="2168158"/>
            <a:chExt cx="238513" cy="238513"/>
          </a:xfrm>
        </p:grpSpPr>
        <p:sp>
          <p:nvSpPr>
            <p:cNvPr id="90" name="Oval 89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sp>
        <p:nvSpPr>
          <p:cNvPr id="94" name="Rectangle 93"/>
          <p:cNvSpPr/>
          <p:nvPr/>
        </p:nvSpPr>
        <p:spPr>
          <a:xfrm>
            <a:off x="6747688" y="3484606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1 de exposiciones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800" y="3027143"/>
            <a:ext cx="315220" cy="315220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690946" y="3439581"/>
            <a:ext cx="1329143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planta 1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28168" y="3359474"/>
            <a:ext cx="240728" cy="240728"/>
          </a:xfrm>
          <a:prstGeom prst="rect">
            <a:avLst/>
          </a:prstGeom>
        </p:spPr>
      </p:pic>
      <p:sp>
        <p:nvSpPr>
          <p:cNvPr id="99" name="Rectangle 98"/>
          <p:cNvSpPr/>
          <p:nvPr/>
        </p:nvSpPr>
        <p:spPr>
          <a:xfrm>
            <a:off x="5647500" y="5986737"/>
            <a:ext cx="1499554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Vestíbulo exterior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4054814" y="5815652"/>
            <a:ext cx="288304" cy="288304"/>
            <a:chOff x="3369529" y="2915261"/>
            <a:chExt cx="288304" cy="288304"/>
          </a:xfrm>
        </p:grpSpPr>
        <p:sp>
          <p:nvSpPr>
            <p:cNvPr id="102" name="Oval 101"/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3" name="Picture 22">
              <a:extLst>
                <a:ext uri="{FF2B5EF4-FFF2-40B4-BE49-F238E27FC236}">
                  <a16:creationId xmlns:a16="http://schemas.microsoft.com/office/drawing/2014/main" id="{6E025D80-337C-445D-4D20-1322409D4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110" name="Group 109"/>
          <p:cNvGrpSpPr/>
          <p:nvPr/>
        </p:nvGrpSpPr>
        <p:grpSpPr>
          <a:xfrm>
            <a:off x="5244855" y="5793651"/>
            <a:ext cx="288304" cy="288304"/>
            <a:chOff x="5085229" y="5793651"/>
            <a:chExt cx="288304" cy="288304"/>
          </a:xfrm>
        </p:grpSpPr>
        <p:sp>
          <p:nvSpPr>
            <p:cNvPr id="106" name="Oval 105"/>
            <p:cNvSpPr/>
            <p:nvPr/>
          </p:nvSpPr>
          <p:spPr>
            <a:xfrm>
              <a:off x="5085229" y="579365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56" y="5819699"/>
              <a:ext cx="202318" cy="202318"/>
            </a:xfrm>
            <a:prstGeom prst="rect">
              <a:avLst/>
            </a:prstGeom>
          </p:spPr>
        </p:pic>
      </p:grpSp>
      <p:sp>
        <p:nvSpPr>
          <p:cNvPr id="112" name="Rectangle 111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</a:t>
            </a:r>
            <a:b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Baja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674526" y="1998498"/>
            <a:ext cx="143367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6F25B5C-6DFD-004A-A228-393581F7C395}"/>
              </a:ext>
            </a:extLst>
          </p:cNvPr>
          <p:cNvSpPr/>
          <p:nvPr/>
        </p:nvSpPr>
        <p:spPr>
          <a:xfrm>
            <a:off x="3950112" y="3860536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todas las plantas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BE19548D-C1A1-3A40-BC81-4CFF03614E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937136" y="3610954"/>
            <a:ext cx="240728" cy="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45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8561" y="909443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6835697" y="240101"/>
            <a:ext cx="3551175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mapa / caixaforum girona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–1</a:t>
            </a: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674526" y="1573955"/>
            <a:ext cx="16337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C92D2431-F3EE-D141-BBDD-A28175EC9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43" y="2413818"/>
            <a:ext cx="178636" cy="1786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90" y="1317719"/>
            <a:ext cx="4723771" cy="52039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51235" y="324231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Vestíbulo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919610" y="4921328"/>
            <a:ext cx="288304" cy="288304"/>
            <a:chOff x="3369529" y="2915261"/>
            <a:chExt cx="288304" cy="288304"/>
          </a:xfrm>
        </p:grpSpPr>
        <p:sp>
          <p:nvSpPr>
            <p:cNvPr id="71" name="Oval 70"/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73" name="Picture 22">
              <a:extLst>
                <a:ext uri="{FF2B5EF4-FFF2-40B4-BE49-F238E27FC236}">
                  <a16:creationId xmlns:a16="http://schemas.microsoft.com/office/drawing/2014/main" id="{6E025D80-337C-445D-4D20-1322409D4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77" name="Rectangle 76"/>
          <p:cNvSpPr/>
          <p:nvPr/>
        </p:nvSpPr>
        <p:spPr>
          <a:xfrm>
            <a:off x="6639630" y="5245654"/>
            <a:ext cx="527871" cy="48378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planta baja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186" y="4696103"/>
            <a:ext cx="240728" cy="240728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6957654" y="2780285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2 de exposiciones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766" y="2322822"/>
            <a:ext cx="315220" cy="315220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4680000" y="3366444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2 de exposiciones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112" y="2988898"/>
            <a:ext cx="315220" cy="31522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9DCF66B-75AC-4F4C-87F5-3BC0546E62C8}"/>
              </a:ext>
            </a:extLst>
          </p:cNvPr>
          <p:cNvGrpSpPr/>
          <p:nvPr/>
        </p:nvGrpSpPr>
        <p:grpSpPr>
          <a:xfrm>
            <a:off x="3503094" y="3812823"/>
            <a:ext cx="288304" cy="288304"/>
            <a:chOff x="3017129" y="1937388"/>
            <a:chExt cx="238513" cy="23851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58DC329-96F4-BD41-9226-952621D8B876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608B364-BC82-E54C-9D92-83ABDD01B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DE60B2C-9E48-554C-8C4A-549016845890}"/>
              </a:ext>
            </a:extLst>
          </p:cNvPr>
          <p:cNvGrpSpPr/>
          <p:nvPr/>
        </p:nvGrpSpPr>
        <p:grpSpPr>
          <a:xfrm>
            <a:off x="3661791" y="3425586"/>
            <a:ext cx="288304" cy="288304"/>
            <a:chOff x="3369529" y="2915261"/>
            <a:chExt cx="288304" cy="28830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BFD20B0-B28E-9748-9785-99580D9D6DD8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9" name="Picture 22">
              <a:extLst>
                <a:ext uri="{FF2B5EF4-FFF2-40B4-BE49-F238E27FC236}">
                  <a16:creationId xmlns:a16="http://schemas.microsoft.com/office/drawing/2014/main" id="{E568E373-FB9F-A345-AD00-BE5FE6AAE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A6A13A2-83DF-2242-BB53-9B602FB65E23}"/>
              </a:ext>
            </a:extLst>
          </p:cNvPr>
          <p:cNvSpPr/>
          <p:nvPr/>
        </p:nvSpPr>
        <p:spPr>
          <a:xfrm>
            <a:off x="3820642" y="3930441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todas las plantas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0D15B24-9818-0449-86CF-E52A9F5567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852270" y="3680859"/>
            <a:ext cx="240728" cy="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5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72335" y="1748046"/>
            <a:ext cx="8651277" cy="523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En esta guía </a:t>
            </a:r>
            <a:r>
              <a:rPr lang="es-ES_tradnl" sz="2200" cap="all" spc="50" dirty="0">
                <a:latin typeface="Calibri" charset="0"/>
                <a:cs typeface="Calibri" charset="0"/>
              </a:rPr>
              <a:t>ENCONTRARÁS información</a:t>
            </a: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</a:b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referente a CaixaForum Girona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335" y="1022826"/>
            <a:ext cx="5007030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s-ES_tradnl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Información</a:t>
            </a: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general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05" y="1544155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2964" y="2408802"/>
            <a:ext cx="10093911" cy="2676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1370809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6273997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370809" y="3897766"/>
            <a:ext cx="0" cy="6170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58C1B6E-1451-2B49-8C0D-6FEC1C1EC3D0}"/>
              </a:ext>
            </a:extLst>
          </p:cNvPr>
          <p:cNvCxnSpPr>
            <a:cxnSpLocks/>
          </p:cNvCxnSpPr>
          <p:nvPr/>
        </p:nvCxnSpPr>
        <p:spPr>
          <a:xfrm>
            <a:off x="6273997" y="3904820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F5F06EF8-41B7-234F-B890-0FDF5A5E8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2" y="3959479"/>
            <a:ext cx="438692" cy="43869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D2E64B8-E690-B848-8BA7-4851234DE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54" y="2674284"/>
            <a:ext cx="500300" cy="5003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E380ED4-14A0-0A4A-B7DB-41BBAC9C8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9" y="3789040"/>
            <a:ext cx="498867" cy="4988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20A21C1-59F9-FF45-9B4F-5443CAA27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6" y="2780238"/>
            <a:ext cx="484037" cy="48403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92964" y="5198139"/>
            <a:ext cx="10093911" cy="1190534"/>
          </a:xfrm>
          <a:prstGeom prst="rect">
            <a:avLst/>
          </a:prstGeom>
          <a:solidFill>
            <a:srgbClr val="B4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231458" y="5362647"/>
            <a:ext cx="1877336" cy="8207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C. </a:t>
            </a:r>
            <a:r>
              <a:rPr lang="en-US" sz="16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dels</a:t>
            </a: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Ciutadans</a:t>
            </a:r>
            <a:b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17004 Girona</a:t>
            </a: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s-ES_tradnl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972 209 836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8076892" y="5362647"/>
            <a:ext cx="0" cy="769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DB269C07-6537-874A-B6CB-6E49F22754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" y="5362647"/>
            <a:ext cx="486588" cy="486588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1370809" y="5362647"/>
            <a:ext cx="0" cy="654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93" y="5362647"/>
            <a:ext cx="486588" cy="486588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FD31551-D1FA-804B-9957-66FBDFFB54B9}"/>
              </a:ext>
            </a:extLst>
          </p:cNvPr>
          <p:cNvSpPr/>
          <p:nvPr/>
        </p:nvSpPr>
        <p:spPr>
          <a:xfrm>
            <a:off x="295318" y="6750675"/>
            <a:ext cx="39471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Pictogramas extraídos de </a:t>
            </a:r>
            <a:r>
              <a:rPr lang="es-ES_tradnl" sz="10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Flaticon</a:t>
            </a: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 inspirados en ARASAAC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0128FC-9BF5-B348-82C9-71337F7C9DE9}"/>
              </a:ext>
            </a:extLst>
          </p:cNvPr>
          <p:cNvSpPr/>
          <p:nvPr/>
        </p:nvSpPr>
        <p:spPr>
          <a:xfrm>
            <a:off x="6405070" y="2713756"/>
            <a:ext cx="2664812" cy="210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En CaixaForum encontrarás diferentes 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espacios para visitar. Podrás visitar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los todos o crear tu propio itinerario.</a:t>
            </a:r>
          </a:p>
          <a:p>
            <a:pPr>
              <a:lnSpc>
                <a:spcPts val="1800"/>
              </a:lnSpc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Hay autobuses de línea que llevan a CaixaForum.</a:t>
            </a:r>
            <a:endParaRPr lang="es-ES_tradnl" sz="1600" dirty="0">
              <a:solidFill>
                <a:srgbClr val="000000"/>
              </a:solidFill>
              <a:highlight>
                <a:srgbClr val="00FFFF"/>
              </a:highlight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CaixaForum dispone de </a:t>
            </a:r>
            <a:b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parquin cercano.</a:t>
            </a:r>
            <a:endParaRPr lang="es-ES_tradnl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BB5DC9-C2CE-3B47-9CA2-BF5F51F905F2}"/>
              </a:ext>
            </a:extLst>
          </p:cNvPr>
          <p:cNvSpPr/>
          <p:nvPr/>
        </p:nvSpPr>
        <p:spPr>
          <a:xfrm>
            <a:off x="1494327" y="2713756"/>
            <a:ext cx="2493058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material de la guía está creado como anticipación para facilitar el seguimiento de tu visita.</a:t>
            </a: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Recomendamos revisar la guía antes de ir a CaixaForum para preparar la visita.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F88C3-654B-E44B-AECB-A8D168051F9D}"/>
              </a:ext>
            </a:extLst>
          </p:cNvPr>
          <p:cNvSpPr/>
          <p:nvPr/>
        </p:nvSpPr>
        <p:spPr>
          <a:xfrm>
            <a:off x="1494325" y="5362647"/>
            <a:ext cx="4498512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es-ES_tradnl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 la web 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de CaixaForum puedes encontrar toda la información del centro, sus 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actividades y exposiciones: </a:t>
            </a:r>
            <a:r>
              <a:rPr lang="es-ES_tradnl" sz="15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CaixaForum.org</a:t>
            </a:r>
            <a:r>
              <a:rPr lang="es-ES_tradnl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/Girona</a:t>
            </a:r>
          </a:p>
        </p:txBody>
      </p:sp>
    </p:spTree>
    <p:extLst>
      <p:ext uri="{BB962C8B-B14F-4D97-AF65-F5344CB8AC3E}">
        <p14:creationId xmlns:p14="http://schemas.microsoft.com/office/powerpoint/2010/main" val="813277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8561" y="909443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A4E9845-6007-0847-BED2-4C6456661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74978" y="1306188"/>
            <a:ext cx="4715795" cy="51943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01161" y="240101"/>
            <a:ext cx="3885712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mapa / caixaforum Girona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C92D2431-F3EE-D141-BBDD-A28175EC9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43" y="2413818"/>
            <a:ext cx="178636" cy="17863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1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74526" y="1573955"/>
            <a:ext cx="149717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723238" y="197420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de actos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812556" y="539716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Espacio 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852196" y="4215829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GALERÍA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C2523E-D1F1-994B-AB4F-4A95E1060FF4}"/>
              </a:ext>
            </a:extLst>
          </p:cNvPr>
          <p:cNvSpPr/>
          <p:nvPr/>
        </p:nvSpPr>
        <p:spPr>
          <a:xfrm>
            <a:off x="6894938" y="3314770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Espacio 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27AE34-3864-8D49-A97D-3F8E8B801855}"/>
              </a:ext>
            </a:extLst>
          </p:cNvPr>
          <p:cNvSpPr/>
          <p:nvPr/>
        </p:nvSpPr>
        <p:spPr>
          <a:xfrm>
            <a:off x="6694216" y="5277385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Espacio 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7D39DC-4756-E54A-8BFA-AB4ED21CD084}"/>
              </a:ext>
            </a:extLst>
          </p:cNvPr>
          <p:cNvGrpSpPr/>
          <p:nvPr/>
        </p:nvGrpSpPr>
        <p:grpSpPr>
          <a:xfrm>
            <a:off x="3547698" y="3812823"/>
            <a:ext cx="288304" cy="288304"/>
            <a:chOff x="3017129" y="1937388"/>
            <a:chExt cx="238513" cy="23851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6291B93-A811-8C4A-8321-74221697366F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E0FA120-DA34-8848-8F05-4DB9C4D62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8477BE9-0679-E54E-B404-D2797429E3FF}"/>
              </a:ext>
            </a:extLst>
          </p:cNvPr>
          <p:cNvGrpSpPr/>
          <p:nvPr/>
        </p:nvGrpSpPr>
        <p:grpSpPr>
          <a:xfrm>
            <a:off x="3739848" y="3392133"/>
            <a:ext cx="288304" cy="288304"/>
            <a:chOff x="3369529" y="2915261"/>
            <a:chExt cx="288304" cy="28830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EC514F2-29B1-604F-97E6-56A08211FF5B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4" name="Picture 22">
              <a:extLst>
                <a:ext uri="{FF2B5EF4-FFF2-40B4-BE49-F238E27FC236}">
                  <a16:creationId xmlns:a16="http://schemas.microsoft.com/office/drawing/2014/main" id="{0866A349-9B18-5C48-8CC3-3DBBB09156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4DBF5-D5B2-4641-8C7E-DD4C689C85A7}"/>
              </a:ext>
            </a:extLst>
          </p:cNvPr>
          <p:cNvSpPr/>
          <p:nvPr/>
        </p:nvSpPr>
        <p:spPr>
          <a:xfrm>
            <a:off x="3876397" y="395274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todas las plantas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A890ABB-C212-E24E-A05E-B3169FC3DB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863421" y="3703161"/>
            <a:ext cx="240728" cy="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00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8561" y="909443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00AAADA-775F-F44A-BED6-FBDD8B73DB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70636" y="1322248"/>
            <a:ext cx="4724478" cy="5162187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513664F-A7B7-F44A-8816-F51BEF00A91B}"/>
              </a:ext>
            </a:extLst>
          </p:cNvPr>
          <p:cNvSpPr/>
          <p:nvPr/>
        </p:nvSpPr>
        <p:spPr>
          <a:xfrm>
            <a:off x="3952648" y="4142980"/>
            <a:ext cx="547281" cy="3349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totes les plantes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A6E9942-651E-224E-833D-1FB0DEC80B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936131" y="3907826"/>
            <a:ext cx="240728" cy="2407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42877" y="240101"/>
            <a:ext cx="4643995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mapa / caixaforum girona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C92D2431-F3EE-D141-BBDD-A28175EC9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43" y="2413818"/>
            <a:ext cx="178636" cy="178636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635100" y="3832374"/>
            <a:ext cx="288304" cy="288304"/>
            <a:chOff x="3017129" y="1937388"/>
            <a:chExt cx="238513" cy="238513"/>
          </a:xfrm>
        </p:grpSpPr>
        <p:sp>
          <p:nvSpPr>
            <p:cNvPr id="28" name="Oval 27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2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74526" y="1573955"/>
            <a:ext cx="149717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7376512" y="3285246"/>
            <a:ext cx="288305" cy="864668"/>
            <a:chOff x="5150111" y="958029"/>
            <a:chExt cx="288305" cy="864668"/>
          </a:xfrm>
        </p:grpSpPr>
        <p:sp>
          <p:nvSpPr>
            <p:cNvPr id="34" name="Rounded Rectangle 33"/>
            <p:cNvSpPr/>
            <p:nvPr/>
          </p:nvSpPr>
          <p:spPr>
            <a:xfrm>
              <a:off x="5150111" y="1097565"/>
              <a:ext cx="288305" cy="59177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150111" y="958029"/>
              <a:ext cx="288304" cy="288304"/>
              <a:chOff x="2660144" y="2168158"/>
              <a:chExt cx="238513" cy="238513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9163" y="2210474"/>
                <a:ext cx="172021" cy="153880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5150111" y="1249773"/>
              <a:ext cx="288304" cy="288304"/>
              <a:chOff x="2392666" y="2168158"/>
              <a:chExt cx="238513" cy="238513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392666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22477" y="2198101"/>
                <a:ext cx="175251" cy="166333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5150111" y="1534393"/>
              <a:ext cx="288304" cy="288304"/>
              <a:chOff x="2392666" y="2441882"/>
              <a:chExt cx="238513" cy="238513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392666" y="2441882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48674" y="2476703"/>
                <a:ext cx="149054" cy="149054"/>
              </a:xfrm>
              <a:prstGeom prst="rect">
                <a:avLst/>
              </a:prstGeom>
            </p:spPr>
          </p:pic>
        </p:grpSp>
      </p:grpSp>
      <p:sp>
        <p:nvSpPr>
          <p:cNvPr id="47" name="Rectangle 46"/>
          <p:cNvSpPr/>
          <p:nvPr/>
        </p:nvSpPr>
        <p:spPr>
          <a:xfrm>
            <a:off x="4399657" y="184610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Espacio 6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105195" y="5566634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Espacio 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366026" y="5769617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Espacio 5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DB01460-F98E-D346-8CF3-9B13CF1A640E}"/>
              </a:ext>
            </a:extLst>
          </p:cNvPr>
          <p:cNvGrpSpPr/>
          <p:nvPr/>
        </p:nvGrpSpPr>
        <p:grpSpPr>
          <a:xfrm>
            <a:off x="3654694" y="3290134"/>
            <a:ext cx="288304" cy="288304"/>
            <a:chOff x="3369529" y="2915261"/>
            <a:chExt cx="288304" cy="288304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F7BCA8E-16B6-FD46-A1FF-986195C36959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5" name="Picture 22">
              <a:extLst>
                <a:ext uri="{FF2B5EF4-FFF2-40B4-BE49-F238E27FC236}">
                  <a16:creationId xmlns:a16="http://schemas.microsoft.com/office/drawing/2014/main" id="{A3A150CA-F8CB-6A47-8B3D-27D5835FA6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040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92" y="6440946"/>
            <a:ext cx="1616635" cy="7618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10286" y="5860563"/>
            <a:ext cx="120502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r>
              <a:rPr lang="es-ES" sz="1500" spc="50" dirty="0">
                <a:latin typeface="Calibri" charset="0"/>
                <a:ea typeface="Calibri" charset="0"/>
                <a:cs typeface="Calibri" charset="0"/>
              </a:rPr>
              <a:t>Colabora: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4C35F-A8AC-DE44-AE69-087775A64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56" y="2997437"/>
            <a:ext cx="5846580" cy="11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2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774" y="2454163"/>
            <a:ext cx="2582231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 GUÍA SIRVE PARA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SABER CÓMO ACCEDER A CAIXAFORUM GIRONA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QUIZÁ LA TENGAS QUE USAR </a:t>
            </a:r>
            <a:b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CON AYUDA DE UNA PERSONA DE APOYO.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7246" y="2454163"/>
            <a:ext cx="2582231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 GUÍA ESTÁ EN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FORMATO EDITABLE PARA QUE LA ADAPTES A TUS NECESIDADES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PUEDES CAMBIARLA, REDUCIRLA O AMPLIARLA.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9140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0612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192085" y="2454163"/>
            <a:ext cx="2743954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PUEDES LLEVAR LA GUÍA EN LA PANTALLA DEL MÓVIL O TABLETA. </a:t>
            </a:r>
          </a:p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TAMBIÉN PUEDES IMPRIMIR TODA LA GUÍA O SOLO UNA PARTE Y LLEVARLA CONTIGO.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92085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cxnSp>
        <p:nvCxnSpPr>
          <p:cNvPr id="25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F536E47-6C2B-1040-8C4D-6E8794C47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727" y="4860986"/>
            <a:ext cx="657686" cy="6576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55D979-409D-4241-8C70-337FDF3FC2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90" y="4824977"/>
            <a:ext cx="705281" cy="7052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E672BE-3837-8B48-A495-184A7F0756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443" y="4860986"/>
            <a:ext cx="736899" cy="7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4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08EEA5-9D5B-6542-9775-787CD8F6B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366" y="285391"/>
            <a:ext cx="6141600" cy="43018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ES_tradnl" sz="2200" spc="50" dirty="0">
                <a:latin typeface="Calibri" charset="0"/>
                <a:ea typeface="Calibri" charset="0"/>
                <a:cs typeface="Calibri" charset="0"/>
              </a:rPr>
              <a:t>ENTRAMOS A CAIXAFORUM GIRONA POR LAS ESCALERAS FIJAS Y LA RAMPA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858644" y="5219999"/>
            <a:ext cx="1324341" cy="914395"/>
            <a:chOff x="3354870" y="5219999"/>
            <a:chExt cx="1324341" cy="914395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3354870" y="6134394"/>
              <a:ext cx="13243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6326910" y="5344741"/>
            <a:ext cx="1981200" cy="789653"/>
            <a:chOff x="5918200" y="5344741"/>
            <a:chExt cx="1981200" cy="789653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5918200" y="6134394"/>
              <a:ext cx="19812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2">
              <a:extLst>
                <a:ext uri="{FF2B5EF4-FFF2-40B4-BE49-F238E27FC236}">
                  <a16:creationId xmlns:a16="http://schemas.microsoft.com/office/drawing/2014/main" id="{6E025D80-337C-445D-4D20-1322409D4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6539510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955091" y="5344741"/>
            <a:ext cx="886643" cy="789653"/>
            <a:chOff x="8156171" y="5344741"/>
            <a:chExt cx="886643" cy="789653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8156171" y="6134394"/>
              <a:ext cx="8866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1228" y="5344741"/>
              <a:ext cx="576210" cy="57621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815A7D6-7A17-C843-A32E-721A42DEA7AC}"/>
              </a:ext>
            </a:extLst>
          </p:cNvPr>
          <p:cNvGrpSpPr/>
          <p:nvPr/>
        </p:nvGrpSpPr>
        <p:grpSpPr>
          <a:xfrm>
            <a:off x="2552230" y="5010050"/>
            <a:ext cx="2593864" cy="1124344"/>
            <a:chOff x="2785495" y="5010050"/>
            <a:chExt cx="2593864" cy="112434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785495" y="6134394"/>
              <a:ext cx="259386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A135C017-DCDF-3144-879B-FD3DD8D38C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-1"/>
            <a:stretch/>
          </p:blipFill>
          <p:spPr>
            <a:xfrm>
              <a:off x="2785495" y="5010050"/>
              <a:ext cx="2593864" cy="1041103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46023-B95E-EE4C-8A35-AA18E8F6FC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363" y="268839"/>
            <a:ext cx="6140991" cy="43412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 PLANTA BAJA ESTÁ LA RECEPCIÓN E INFORMACIÓN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993636" y="6134394"/>
            <a:ext cx="1705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Recepción e información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887" y="5317734"/>
            <a:ext cx="595358" cy="595358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4107259" y="5314368"/>
            <a:ext cx="1081168" cy="820026"/>
            <a:chOff x="5132366" y="5314368"/>
            <a:chExt cx="1081168" cy="82002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2" name="Group 41"/>
          <p:cNvGrpSpPr/>
          <p:nvPr/>
        </p:nvGrpSpPr>
        <p:grpSpPr>
          <a:xfrm>
            <a:off x="5336546" y="5287846"/>
            <a:ext cx="1316781" cy="846548"/>
            <a:chOff x="3884634" y="5287846"/>
            <a:chExt cx="1316781" cy="84654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884634" y="6134394"/>
              <a:ext cx="13167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0748C0-F7EA-0D4C-BFA4-A3D0409D1737}"/>
              </a:ext>
            </a:extLst>
          </p:cNvPr>
          <p:cNvGrpSpPr/>
          <p:nvPr/>
        </p:nvGrpSpPr>
        <p:grpSpPr>
          <a:xfrm>
            <a:off x="2710883" y="5386625"/>
            <a:ext cx="1520915" cy="747769"/>
            <a:chOff x="2710883" y="5386625"/>
            <a:chExt cx="1520915" cy="74776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2710883" y="6134394"/>
              <a:ext cx="15209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A499DE3-3D93-1146-8882-D3289D39929C}"/>
                </a:ext>
              </a:extLst>
            </p:cNvPr>
            <p:cNvGrpSpPr/>
            <p:nvPr/>
          </p:nvGrpSpPr>
          <p:grpSpPr>
            <a:xfrm>
              <a:off x="2876413" y="5671349"/>
              <a:ext cx="947757" cy="295174"/>
              <a:chOff x="3555093" y="1528252"/>
              <a:chExt cx="704240" cy="219332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DA8FD09-9EB2-D842-ADCC-D3E8A4BD0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13C32052-75D8-C940-92CB-CEF2AF5B7675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82"/>
            <a:stretch/>
          </p:blipFill>
          <p:spPr>
            <a:xfrm>
              <a:off x="3117688" y="5386625"/>
              <a:ext cx="708631" cy="586879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8D74452-7B75-F846-B707-DFD6156EA2C6}"/>
              </a:ext>
            </a:extLst>
          </p:cNvPr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8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DETRÁS DE LA RECEPCIÓN ESTÁ EL PATIO  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7061200" y="6134394"/>
            <a:ext cx="70273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PATIO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842364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81436" y="6134394"/>
              <a:ext cx="5621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4677375" y="5287846"/>
            <a:ext cx="1316781" cy="846548"/>
            <a:chOff x="3884634" y="5287846"/>
            <a:chExt cx="1316781" cy="846548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884634" y="6134394"/>
              <a:ext cx="13167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87DDDB6-88D2-C24F-A204-A0BCEFBFCD24}"/>
              </a:ext>
            </a:extLst>
          </p:cNvPr>
          <p:cNvGrpSpPr/>
          <p:nvPr/>
        </p:nvGrpSpPr>
        <p:grpSpPr>
          <a:xfrm>
            <a:off x="2929053" y="5481794"/>
            <a:ext cx="885069" cy="652600"/>
            <a:chOff x="2895600" y="5481794"/>
            <a:chExt cx="885069" cy="6526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895600" y="6134394"/>
              <a:ext cx="88506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3030546" y="5481794"/>
              <a:ext cx="649043" cy="430430"/>
              <a:chOff x="9186534" y="5886192"/>
              <a:chExt cx="361323" cy="23962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4300" y="268840"/>
            <a:ext cx="6141601" cy="434057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7380" y="5010886"/>
            <a:ext cx="1476001" cy="104316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75A1AF7-5778-CA47-835B-A28DB88D6C22}"/>
              </a:ext>
            </a:extLst>
          </p:cNvPr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8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03F48C-137E-CE45-B3E8-201A736727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567" y="268839"/>
            <a:ext cx="6148800" cy="43409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1973" y="6242400"/>
            <a:ext cx="10703786" cy="367788"/>
          </a:xfrm>
          <a:prstGeom prst="rect">
            <a:avLst/>
          </a:prstGeom>
          <a:noFill/>
        </p:spPr>
        <p:txBody>
          <a:bodyPr wrap="square" lIns="90000">
            <a:noAutofit/>
          </a:bodyPr>
          <a:lstStyle/>
          <a:p>
            <a:pPr algn="ctr"/>
            <a:r>
              <a:rPr lang="en-US" sz="2200" spc="20" dirty="0">
                <a:latin typeface="Calibri" charset="0"/>
                <a:ea typeface="Calibri" charset="0"/>
                <a:cs typeface="Calibri" charset="0"/>
              </a:rPr>
              <a:t>A LA DERECHA DE LA RECEPCIÓN HAY UNA ENTRADA A LA SALA DE EXPOSICIONES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7374223" y="6134394"/>
            <a:ext cx="264522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1 DE EXPOSICIONES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060888" y="5287846"/>
            <a:ext cx="1316781" cy="846548"/>
            <a:chOff x="3884634" y="5287846"/>
            <a:chExt cx="1316781" cy="846548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884634" y="6134394"/>
              <a:ext cx="13167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5DDA9B6-503C-4145-823A-3324D104972D}"/>
              </a:ext>
            </a:extLst>
          </p:cNvPr>
          <p:cNvGrpSpPr/>
          <p:nvPr/>
        </p:nvGrpSpPr>
        <p:grpSpPr>
          <a:xfrm>
            <a:off x="1194712" y="5294954"/>
            <a:ext cx="1080834" cy="839440"/>
            <a:chOff x="1228165" y="5294954"/>
            <a:chExt cx="1080834" cy="83944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228165" y="6134394"/>
              <a:ext cx="10808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1280805" y="5294954"/>
              <a:ext cx="1005892" cy="718743"/>
              <a:chOff x="4890374" y="5724275"/>
              <a:chExt cx="905568" cy="647058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007" y="5311077"/>
            <a:ext cx="602602" cy="60260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5600468" y="5219999"/>
            <a:ext cx="1056810" cy="914395"/>
            <a:chOff x="3491261" y="5219999"/>
            <a:chExt cx="1056810" cy="914395"/>
          </a:xfrm>
        </p:grpSpPr>
        <p:cxnSp>
          <p:nvCxnSpPr>
            <p:cNvPr id="39" name="Straight Connector 38"/>
            <p:cNvCxnSpPr>
              <a:cxnSpLocks/>
            </p:cNvCxnSpPr>
            <p:nvPr/>
          </p:nvCxnSpPr>
          <p:spPr>
            <a:xfrm>
              <a:off x="3491261" y="6134394"/>
              <a:ext cx="105681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230B10D6-5112-134B-9724-8C63A60EB3EE}"/>
              </a:ext>
            </a:extLst>
          </p:cNvPr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62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4216167" y="5312925"/>
            <a:ext cx="1081168" cy="820026"/>
            <a:chOff x="5132366" y="5314368"/>
            <a:chExt cx="1081168" cy="820026"/>
          </a:xfrm>
        </p:grpSpPr>
        <p:cxnSp>
          <p:nvCxnSpPr>
            <p:cNvPr id="7" name="Straight Connector 63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4435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64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9" name="Picture 65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0" name="Picture 66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1" name="Picture 67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3199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cap="all" spc="50" dirty="0">
                <a:latin typeface="Calibri" charset="0"/>
                <a:cs typeface="Calibri" charset="0"/>
              </a:rPr>
              <a:t>A LA IZQUIERDA DE LA RECEPCIÓN ESTÁ EL ASCENSOR Y LAS ESCALERAS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ASCENSOR Y ESCALERAS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047868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06940" y="6134394"/>
              <a:ext cx="6244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3825892" y="5287846"/>
            <a:ext cx="1316781" cy="846548"/>
            <a:chOff x="3884634" y="5287846"/>
            <a:chExt cx="1316781" cy="846548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884634" y="6134394"/>
              <a:ext cx="13167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8267949" y="5344741"/>
            <a:ext cx="1306357" cy="789653"/>
            <a:chOff x="8267949" y="5344741"/>
            <a:chExt cx="1306357" cy="789653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8267949" y="6134394"/>
              <a:ext cx="130635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2">
              <a:extLst>
                <a:ext uri="{FF2B5EF4-FFF2-40B4-BE49-F238E27FC236}">
                  <a16:creationId xmlns:a16="http://schemas.microsoft.com/office/drawing/2014/main" id="{6E025D80-337C-445D-4D20-1322409D4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8459590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C7E459-87CE-8B46-A51D-CE2DBE59F589}"/>
              </a:ext>
            </a:extLst>
          </p:cNvPr>
          <p:cNvGrpSpPr/>
          <p:nvPr/>
        </p:nvGrpSpPr>
        <p:grpSpPr>
          <a:xfrm>
            <a:off x="6215390" y="5320682"/>
            <a:ext cx="1230731" cy="813712"/>
            <a:chOff x="8392824" y="5320682"/>
            <a:chExt cx="1230731" cy="81371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769B126-995F-3B42-A0E9-D3DDD6419035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FDC5238-D59C-6848-AF70-6A1FE7910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DD62BE3-1A25-9C49-BD93-D644C547E44B}"/>
              </a:ext>
            </a:extLst>
          </p:cNvPr>
          <p:cNvGrpSpPr/>
          <p:nvPr/>
        </p:nvGrpSpPr>
        <p:grpSpPr>
          <a:xfrm>
            <a:off x="1675737" y="5294954"/>
            <a:ext cx="1282950" cy="839440"/>
            <a:chOff x="1653435" y="5294954"/>
            <a:chExt cx="1282950" cy="83944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653435" y="6134394"/>
              <a:ext cx="12829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 flipH="1">
              <a:off x="1795661" y="5294954"/>
              <a:ext cx="1004400" cy="718743"/>
              <a:chOff x="4890374" y="5724275"/>
              <a:chExt cx="905568" cy="64705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A00C1FE0-F2D7-2545-B7CF-D925057DE57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567" y="268838"/>
            <a:ext cx="6148800" cy="434089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B86F272-6656-BC4B-A78D-9EA537C1711A}"/>
              </a:ext>
            </a:extLst>
          </p:cNvPr>
          <p:cNvSpPr/>
          <p:nvPr/>
        </p:nvSpPr>
        <p:spPr>
          <a:xfrm>
            <a:off x="-1" y="917815"/>
            <a:ext cx="1428751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5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_tradnl" sz="2200" cap="all" spc="50" dirty="0">
                <a:latin typeface="Calibri" charset="0"/>
                <a:cs typeface="Calibri" charset="0"/>
              </a:rPr>
              <a:t>Al fondo de la planta baja están las taquillas y los baños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63D10FA4-E272-8D48-8306-10CC4A66430C}"/>
              </a:ext>
            </a:extLst>
          </p:cNvPr>
          <p:cNvGrpSpPr/>
          <p:nvPr/>
        </p:nvGrpSpPr>
        <p:grpSpPr>
          <a:xfrm>
            <a:off x="6399104" y="5231491"/>
            <a:ext cx="1261028" cy="902903"/>
            <a:chOff x="6208675" y="5231491"/>
            <a:chExt cx="1261028" cy="902903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208675" y="6134394"/>
              <a:ext cx="1261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077" r="20982"/>
            <a:stretch/>
          </p:blipFill>
          <p:spPr>
            <a:xfrm>
              <a:off x="6571498" y="5231491"/>
              <a:ext cx="535383" cy="75850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8461063" y="5297619"/>
            <a:ext cx="827850" cy="836775"/>
            <a:chOff x="8731657" y="5297619"/>
            <a:chExt cx="827850" cy="83677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46" name="Straight Connector 45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4916460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35" name="Rectangle 3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Taquillas </a:t>
              </a:r>
              <a:b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y baños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DE8529E7-3404-2A42-A6E8-B4AE5BE261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246880" y="284239"/>
            <a:ext cx="6139994" cy="430470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8161D62-7EAA-E547-BFD8-29C7DAB925C8}"/>
              </a:ext>
            </a:extLst>
          </p:cNvPr>
          <p:cNvGrpSpPr/>
          <p:nvPr/>
        </p:nvGrpSpPr>
        <p:grpSpPr>
          <a:xfrm>
            <a:off x="3435762" y="5386625"/>
            <a:ext cx="1520915" cy="747769"/>
            <a:chOff x="2710883" y="5386625"/>
            <a:chExt cx="1520915" cy="7477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A6096A-4207-2F46-ABEC-AB1345EAEDAE}"/>
                </a:ext>
              </a:extLst>
            </p:cNvPr>
            <p:cNvCxnSpPr>
              <a:cxnSpLocks/>
            </p:cNvCxnSpPr>
            <p:nvPr/>
          </p:nvCxnSpPr>
          <p:spPr>
            <a:xfrm>
              <a:off x="2710883" y="6134394"/>
              <a:ext cx="15209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95EF003-84A2-4C45-B83B-8FB391135C52}"/>
                </a:ext>
              </a:extLst>
            </p:cNvPr>
            <p:cNvGrpSpPr/>
            <p:nvPr/>
          </p:nvGrpSpPr>
          <p:grpSpPr>
            <a:xfrm>
              <a:off x="2876413" y="5671349"/>
              <a:ext cx="947757" cy="295174"/>
              <a:chOff x="3555093" y="1528252"/>
              <a:chExt cx="704240" cy="219332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1577062-65DD-0642-AF71-9339599E41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106E4376-48A7-4A49-8C24-0CC00AB7FB53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92B8B65-5EE1-2E49-9BB9-8BBA139CD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82"/>
            <a:stretch/>
          </p:blipFill>
          <p:spPr>
            <a:xfrm>
              <a:off x="3117688" y="5386625"/>
              <a:ext cx="708631" cy="58687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8AE45C-FA9A-7C4C-A1A3-7C52F9923005}"/>
              </a:ext>
            </a:extLst>
          </p:cNvPr>
          <p:cNvGrpSpPr/>
          <p:nvPr/>
        </p:nvGrpSpPr>
        <p:grpSpPr>
          <a:xfrm>
            <a:off x="1727444" y="5314520"/>
            <a:ext cx="857808" cy="819874"/>
            <a:chOff x="3201327" y="5314520"/>
            <a:chExt cx="857808" cy="819874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4E0C98B-E698-574D-871A-94B9D76D51A6}"/>
                </a:ext>
              </a:extLst>
            </p:cNvPr>
            <p:cNvCxnSpPr/>
            <p:nvPr/>
          </p:nvCxnSpPr>
          <p:spPr>
            <a:xfrm>
              <a:off x="3201327" y="6134394"/>
              <a:ext cx="8578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453A6F-61AB-BB47-818F-BC8AE7E20B9D}"/>
                </a:ext>
              </a:extLst>
            </p:cNvPr>
            <p:cNvGrpSpPr/>
            <p:nvPr/>
          </p:nvGrpSpPr>
          <p:grpSpPr>
            <a:xfrm>
              <a:off x="3352190" y="5314520"/>
              <a:ext cx="556082" cy="662300"/>
              <a:chOff x="3324285" y="5314520"/>
              <a:chExt cx="611892" cy="728770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DC875911-94D2-0446-8F12-0A06FEB8F471}"/>
                  </a:ext>
                </a:extLst>
              </p:cNvPr>
              <p:cNvCxnSpPr/>
              <p:nvPr/>
            </p:nvCxnSpPr>
            <p:spPr>
              <a:xfrm flipV="1">
                <a:off x="3630231" y="5364237"/>
                <a:ext cx="0" cy="253542"/>
              </a:xfrm>
              <a:prstGeom prst="straightConnector1">
                <a:avLst/>
              </a:prstGeom>
              <a:ln w="19050" cap="rnd">
                <a:solidFill>
                  <a:srgbClr val="B44800"/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C1D4DCC5-0F87-2A49-B42E-35417B426336}"/>
                  </a:ext>
                </a:extLst>
              </p:cNvPr>
              <p:cNvSpPr/>
              <p:nvPr/>
            </p:nvSpPr>
            <p:spPr>
              <a:xfrm>
                <a:off x="3324285" y="5314520"/>
                <a:ext cx="611892" cy="728770"/>
              </a:xfrm>
              <a:custGeom>
                <a:avLst/>
                <a:gdLst>
                  <a:gd name="connsiteX0" fmla="*/ 0 w 611892"/>
                  <a:gd name="connsiteY0" fmla="*/ 721895 h 728770"/>
                  <a:gd name="connsiteX1" fmla="*/ 0 w 611892"/>
                  <a:gd name="connsiteY1" fmla="*/ 0 h 728770"/>
                  <a:gd name="connsiteX2" fmla="*/ 611892 w 611892"/>
                  <a:gd name="connsiteY2" fmla="*/ 0 h 728770"/>
                  <a:gd name="connsiteX3" fmla="*/ 611892 w 611892"/>
                  <a:gd name="connsiteY3" fmla="*/ 728770 h 72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892" h="728770">
                    <a:moveTo>
                      <a:pt x="0" y="721895"/>
                    </a:moveTo>
                    <a:lnTo>
                      <a:pt x="0" y="0"/>
                    </a:lnTo>
                    <a:lnTo>
                      <a:pt x="611892" y="0"/>
                    </a:lnTo>
                    <a:lnTo>
                      <a:pt x="611892" y="728770"/>
                    </a:lnTo>
                  </a:path>
                </a:pathLst>
              </a:custGeom>
              <a:ln w="19050" cap="rnd">
                <a:solidFill>
                  <a:schemeClr val="tx1"/>
                </a:solidFill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C596AE1-BD8F-2D49-9C3E-F8C77E44C877}"/>
              </a:ext>
            </a:extLst>
          </p:cNvPr>
          <p:cNvSpPr/>
          <p:nvPr/>
        </p:nvSpPr>
        <p:spPr>
          <a:xfrm>
            <a:off x="0" y="917815"/>
            <a:ext cx="145732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1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9342</TotalTime>
  <Words>473</Words>
  <Application>Microsoft Macintosh PowerPoint</Application>
  <PresentationFormat>Custom</PresentationFormat>
  <Paragraphs>100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179</cp:revision>
  <dcterms:created xsi:type="dcterms:W3CDTF">2022-05-17T11:22:10Z</dcterms:created>
  <dcterms:modified xsi:type="dcterms:W3CDTF">2023-06-16T07:30:39Z</dcterms:modified>
</cp:coreProperties>
</file>