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28"/>
  </p:notesMasterIdLst>
  <p:handoutMasterIdLst>
    <p:handoutMasterId r:id="rId29"/>
  </p:handoutMasterIdLst>
  <p:sldIdLst>
    <p:sldId id="256" r:id="rId3"/>
    <p:sldId id="288" r:id="rId4"/>
    <p:sldId id="257" r:id="rId5"/>
    <p:sldId id="261" r:id="rId6"/>
    <p:sldId id="262" r:id="rId7"/>
    <p:sldId id="265" r:id="rId8"/>
    <p:sldId id="266" r:id="rId9"/>
    <p:sldId id="267" r:id="rId10"/>
    <p:sldId id="268" r:id="rId11"/>
    <p:sldId id="290" r:id="rId12"/>
    <p:sldId id="280" r:id="rId13"/>
    <p:sldId id="269" r:id="rId14"/>
    <p:sldId id="270" r:id="rId15"/>
    <p:sldId id="271" r:id="rId16"/>
    <p:sldId id="272" r:id="rId17"/>
    <p:sldId id="273" r:id="rId18"/>
    <p:sldId id="291" r:id="rId19"/>
    <p:sldId id="292" r:id="rId20"/>
    <p:sldId id="274" r:id="rId21"/>
    <p:sldId id="287" r:id="rId22"/>
    <p:sldId id="278" r:id="rId23"/>
    <p:sldId id="289" r:id="rId24"/>
    <p:sldId id="285" r:id="rId25"/>
    <p:sldId id="293" r:id="rId26"/>
    <p:sldId id="283" r:id="rId27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4CD"/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55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46439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  <a:endParaRPr lang="es-ES_tradnl" sz="700" b="1" i="0" cap="all" baseline="0" noProof="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Barcelona</a:t>
            </a: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26">
            <a:extLst>
              <a:ext uri="{FF2B5EF4-FFF2-40B4-BE49-F238E27FC236}">
                <a16:creationId xmlns:a16="http://schemas.microsoft.com/office/drawing/2014/main" id="{3964322C-9CD9-8A40-97D3-068F68483A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  <a:endParaRPr lang="es-ES_tradnl" sz="700" b="1" i="0" cap="all" baseline="0" noProof="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Barcelona</a:t>
            </a: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C6E87EAA-4C0D-1844-85AB-4C72A5D0E147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8">
            <a:extLst>
              <a:ext uri="{FF2B5EF4-FFF2-40B4-BE49-F238E27FC236}">
                <a16:creationId xmlns:a16="http://schemas.microsoft.com/office/drawing/2014/main" id="{3365A862-75DB-3F42-AC06-0311BAAE966D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46439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26">
            <a:extLst>
              <a:ext uri="{FF2B5EF4-FFF2-40B4-BE49-F238E27FC236}">
                <a16:creationId xmlns:a16="http://schemas.microsoft.com/office/drawing/2014/main" id="{72885009-3FC1-AE4F-9DA3-78AB663BFD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accessible per a la visita</a:t>
            </a:r>
            <a:endParaRPr lang="es-ES_tradnl" sz="700" b="1" i="0" cap="all" baseline="0" noProof="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Barcelona</a:t>
            </a:r>
          </a:p>
        </p:txBody>
      </p:sp>
      <p:sp>
        <p:nvSpPr>
          <p:cNvPr id="9" name="CuadroTexto 11">
            <a:extLst>
              <a:ext uri="{FF2B5EF4-FFF2-40B4-BE49-F238E27FC236}">
                <a16:creationId xmlns:a16="http://schemas.microsoft.com/office/drawing/2014/main" id="{D79712A9-1AC0-4544-88A3-09CDD272B3C8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</a:t>
            </a:r>
            <a:r>
              <a:rPr lang="ca-ES" sz="700" b="1" i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Fundació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8">
            <a:extLst>
              <a:ext uri="{FF2B5EF4-FFF2-40B4-BE49-F238E27FC236}">
                <a16:creationId xmlns:a16="http://schemas.microsoft.com/office/drawing/2014/main" id="{EF76F509-787F-7649-9754-345D91C065B9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46439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8" y="171900"/>
            <a:ext cx="3103200" cy="5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4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6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22.png"/><Relationship Id="rId7" Type="http://schemas.openxmlformats.org/officeDocument/2006/relationships/image" Target="../media/image6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9.jpeg"/><Relationship Id="rId5" Type="http://schemas.openxmlformats.org/officeDocument/2006/relationships/image" Target="../media/image30.png"/><Relationship Id="rId10" Type="http://schemas.openxmlformats.org/officeDocument/2006/relationships/image" Target="../media/image68.png"/><Relationship Id="rId4" Type="http://schemas.openxmlformats.org/officeDocument/2006/relationships/image" Target="../media/image29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69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microsoft.com/office/2007/relationships/hdphoto" Target="../media/hdphoto3.wdp"/><Relationship Id="rId18" Type="http://schemas.openxmlformats.org/officeDocument/2006/relationships/image" Target="../media/image84.JP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22.png"/><Relationship Id="rId2" Type="http://schemas.openxmlformats.org/officeDocument/2006/relationships/image" Target="../media/image7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microsoft.com/office/2007/relationships/hdphoto" Target="../media/hdphoto4.wdp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2.png"/><Relationship Id="rId7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8.png"/><Relationship Id="rId10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39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5C0570-1A8A-D644-B9C7-25A033CCC2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8" y="2843212"/>
            <a:ext cx="10303147" cy="4536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07F104-3304-5D48-AA44-FBA9E11D4E4A}"/>
              </a:ext>
            </a:extLst>
          </p:cNvPr>
          <p:cNvSpPr/>
          <p:nvPr/>
        </p:nvSpPr>
        <p:spPr>
          <a:xfrm>
            <a:off x="180548" y="4148378"/>
            <a:ext cx="10303148" cy="32298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54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BARCELONA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794594" y="653038"/>
            <a:ext cx="259228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9" y="1173375"/>
            <a:ext cx="5261928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Guia accessible </a:t>
            </a:r>
            <a:b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per a la visita</a:t>
            </a:r>
            <a:endParaRPr lang="ca-ES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41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cs typeface="Calibri" charset="0"/>
              </a:rPr>
              <a:t>AL FONS DE LA PLANTA BAIXA hi ha les experiències immersives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45F183-A9A3-2F47-B3E4-65F5B06C592B}"/>
              </a:ext>
            </a:extLst>
          </p:cNvPr>
          <p:cNvGrpSpPr/>
          <p:nvPr/>
        </p:nvGrpSpPr>
        <p:grpSpPr>
          <a:xfrm>
            <a:off x="4712978" y="5314368"/>
            <a:ext cx="1081168" cy="820026"/>
            <a:chOff x="4979966" y="5314368"/>
            <a:chExt cx="1081168" cy="82002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C2B16F-3FB9-5D4B-B3F9-68413840ECB1}"/>
                </a:ext>
              </a:extLst>
            </p:cNvPr>
            <p:cNvCxnSpPr>
              <a:cxnSpLocks/>
            </p:cNvCxnSpPr>
            <p:nvPr/>
          </p:nvCxnSpPr>
          <p:spPr>
            <a:xfrm>
              <a:off x="5097583" y="6134394"/>
              <a:ext cx="70234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661CAB6-C959-3D4C-B77B-1D25CDC630C2}"/>
                </a:ext>
              </a:extLst>
            </p:cNvPr>
            <p:cNvGrpSpPr/>
            <p:nvPr/>
          </p:nvGrpSpPr>
          <p:grpSpPr>
            <a:xfrm>
              <a:off x="4979966" y="5314368"/>
              <a:ext cx="1081168" cy="606822"/>
              <a:chOff x="7483903" y="4260259"/>
              <a:chExt cx="851923" cy="478155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B493E23-751A-2A4C-AF64-5458BB5DC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83903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30CBFE60-885E-FC47-AD9B-2407E7602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5932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736EA64-79EF-D940-9B62-F66F32B0D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006408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BFF1D19-8CCE-A844-8CED-F1096AF241EA}"/>
              </a:ext>
            </a:extLst>
          </p:cNvPr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006F227-E79E-AE4C-9D72-CF9F8ACDEBD2}"/>
                </a:ext>
              </a:extLst>
            </p:cNvPr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Experiències immersives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D1442D4-84C9-A24E-A05D-90399B2C9884}"/>
                </a:ext>
              </a:extLst>
            </p:cNvPr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602" y="268839"/>
            <a:ext cx="6153113" cy="4341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3B6D6E8-E533-B34A-AAC9-DD10E7BCDB88}"/>
              </a:ext>
            </a:extLst>
          </p:cNvPr>
          <p:cNvGrpSpPr/>
          <p:nvPr/>
        </p:nvGrpSpPr>
        <p:grpSpPr>
          <a:xfrm>
            <a:off x="6090469" y="4968398"/>
            <a:ext cx="3186946" cy="1165996"/>
            <a:chOff x="6566601" y="4968398"/>
            <a:chExt cx="3186946" cy="116599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6566601" y="6134394"/>
              <a:ext cx="318694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6601" y="4968398"/>
              <a:ext cx="3186946" cy="110827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-1" y="917815"/>
            <a:ext cx="149246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F8607C-8708-F54C-AA7B-190C5F540191}"/>
              </a:ext>
            </a:extLst>
          </p:cNvPr>
          <p:cNvGrpSpPr/>
          <p:nvPr/>
        </p:nvGrpSpPr>
        <p:grpSpPr>
          <a:xfrm>
            <a:off x="3109581" y="5267704"/>
            <a:ext cx="1637709" cy="866690"/>
            <a:chOff x="3696409" y="5267704"/>
            <a:chExt cx="1637709" cy="86669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FCF0EC-4542-9F47-8552-E776A9EEE82B}"/>
                </a:ext>
              </a:extLst>
            </p:cNvPr>
            <p:cNvCxnSpPr>
              <a:cxnSpLocks/>
            </p:cNvCxnSpPr>
            <p:nvPr/>
          </p:nvCxnSpPr>
          <p:spPr>
            <a:xfrm>
              <a:off x="3696409" y="6134394"/>
              <a:ext cx="16377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0DF56FF-8CCB-0542-85E2-AD501533212A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FAC01AE-83A6-C246-AB74-0F2B06D13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2516BBA-7D91-254C-B3C8-D361BE644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AE7BDDB-FEFB-1F4B-97EA-E0A5AD3D352E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9A005B-F297-064B-A8C4-AE42B2632A36}"/>
              </a:ext>
            </a:extLst>
          </p:cNvPr>
          <p:cNvGrpSpPr/>
          <p:nvPr/>
        </p:nvGrpSpPr>
        <p:grpSpPr>
          <a:xfrm>
            <a:off x="1492468" y="5314520"/>
            <a:ext cx="857808" cy="819874"/>
            <a:chOff x="2767135" y="5314520"/>
            <a:chExt cx="857808" cy="81987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539973-D1E9-B445-BEB2-CB2ED97450F4}"/>
                </a:ext>
              </a:extLst>
            </p:cNvPr>
            <p:cNvCxnSpPr/>
            <p:nvPr/>
          </p:nvCxnSpPr>
          <p:spPr>
            <a:xfrm>
              <a:off x="2767135" y="6134394"/>
              <a:ext cx="8578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2357D4A-AC68-EC4F-BA8A-D39F243D2A3B}"/>
                </a:ext>
              </a:extLst>
            </p:cNvPr>
            <p:cNvGrpSpPr/>
            <p:nvPr/>
          </p:nvGrpSpPr>
          <p:grpSpPr>
            <a:xfrm>
              <a:off x="2890093" y="5314520"/>
              <a:ext cx="611892" cy="728770"/>
              <a:chOff x="2885732" y="5314520"/>
              <a:chExt cx="611892" cy="728770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6E0E318-4383-9541-B70A-DFA9B1745147}"/>
                  </a:ext>
                </a:extLst>
              </p:cNvPr>
              <p:cNvCxnSpPr/>
              <p:nvPr/>
            </p:nvCxnSpPr>
            <p:spPr>
              <a:xfrm flipV="1">
                <a:off x="3191678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4A79EFC-2358-8246-905F-90F252350846}"/>
                  </a:ext>
                </a:extLst>
              </p:cNvPr>
              <p:cNvSpPr/>
              <p:nvPr/>
            </p:nvSpPr>
            <p:spPr>
              <a:xfrm>
                <a:off x="2885732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4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PLANTA BAIXA HI HA L’AUDITORI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auditori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602" y="268840"/>
            <a:ext cx="6150648" cy="43347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" y="917815"/>
            <a:ext cx="149246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35358" y="5282695"/>
            <a:ext cx="1221580" cy="851699"/>
            <a:chOff x="6335358" y="5282695"/>
            <a:chExt cx="1221580" cy="851699"/>
          </a:xfrm>
        </p:grpSpPr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6335358" y="6134394"/>
              <a:ext cx="122158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3241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865A0-BE0E-AF43-BBEB-430B7B59FEB5}"/>
              </a:ext>
            </a:extLst>
          </p:cNvPr>
          <p:cNvGrpSpPr/>
          <p:nvPr/>
        </p:nvGrpSpPr>
        <p:grpSpPr>
          <a:xfrm>
            <a:off x="3757447" y="5267704"/>
            <a:ext cx="1589942" cy="866690"/>
            <a:chOff x="3704898" y="5267704"/>
            <a:chExt cx="1589942" cy="86669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75540A-32AA-6348-BFDC-8C3F1EDE40A1}"/>
                </a:ext>
              </a:extLst>
            </p:cNvPr>
            <p:cNvCxnSpPr>
              <a:cxnSpLocks/>
            </p:cNvCxnSpPr>
            <p:nvPr/>
          </p:nvCxnSpPr>
          <p:spPr>
            <a:xfrm>
              <a:off x="3704898" y="6134394"/>
              <a:ext cx="158994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14C77DB-00B8-BF40-98A2-C7E23BFDAC41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BB05F79-2E1B-BD49-A283-F8B0E7E3C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324084" y="5314368"/>
            <a:ext cx="1081168" cy="820026"/>
            <a:chOff x="5132366" y="5314368"/>
            <a:chExt cx="1081168" cy="82002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3236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905" y="6242400"/>
            <a:ext cx="10078968" cy="37104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40" dirty="0">
                <a:latin typeface="Calibri" charset="0"/>
                <a:ea typeface="Calibri" charset="0"/>
                <a:cs typeface="Calibri" charset="0"/>
              </a:rPr>
              <a:t>AL FONS DE LA PLANTA BAIXA HI HA ELS ASCENSORS I LES ESCALES mecàniques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la planta 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416128" y="5240816"/>
            <a:ext cx="2666706" cy="893578"/>
            <a:chOff x="6692462" y="5240816"/>
            <a:chExt cx="2666706" cy="89357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692462" y="6134394"/>
              <a:ext cx="2666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ED2B1A-F667-EB40-B4DB-554B707DA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2654" y="5240816"/>
              <a:ext cx="797994" cy="742859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/>
          <p:nvPr/>
        </p:nvCxnSpPr>
        <p:spPr>
          <a:xfrm>
            <a:off x="2415224" y="6134394"/>
            <a:ext cx="16003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BA5D9B-A14B-0E42-A03D-DF71ADE0F1B5}"/>
              </a:ext>
            </a:extLst>
          </p:cNvPr>
          <p:cNvGrpSpPr/>
          <p:nvPr/>
        </p:nvGrpSpPr>
        <p:grpSpPr>
          <a:xfrm>
            <a:off x="2739566" y="5267704"/>
            <a:ext cx="951685" cy="709116"/>
            <a:chOff x="3555093" y="1228320"/>
            <a:chExt cx="707159" cy="5269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EB416C7-B574-3E49-9AE4-9BD93CB27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5336" y="1228320"/>
              <a:ext cx="526916" cy="52691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34416B-313A-0C4A-B801-B10C1F707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5093" y="1427625"/>
              <a:ext cx="137740" cy="137740"/>
            </a:xfrm>
            <a:prstGeom prst="rect">
              <a:avLst/>
            </a:prstGeom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44DDF93-E553-144E-87BF-67C070416320}"/>
                </a:ext>
              </a:extLst>
            </p:cNvPr>
            <p:cNvSpPr/>
            <p:nvPr/>
          </p:nvSpPr>
          <p:spPr>
            <a:xfrm>
              <a:off x="3729228" y="1447170"/>
              <a:ext cx="530105" cy="93626"/>
            </a:xfrm>
            <a:prstGeom prst="roundRect">
              <a:avLst/>
            </a:prstGeom>
            <a:noFill/>
            <a:ln w="19050" cap="rnd">
              <a:solidFill>
                <a:srgbClr val="B448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5331017" y="5320682"/>
            <a:ext cx="1447453" cy="813712"/>
            <a:chOff x="8392824" y="5320682"/>
            <a:chExt cx="1447453" cy="81371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4" y="6134394"/>
              <a:ext cx="144745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0778" y="5320682"/>
              <a:ext cx="591544" cy="591542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-1" y="917815"/>
            <a:ext cx="149246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237" y="268840"/>
            <a:ext cx="3064048" cy="4334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616" y="267937"/>
            <a:ext cx="3066200" cy="43338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47AD81-716D-75D8-6005-6FA0C5442FFF}"/>
              </a:ext>
            </a:extLst>
          </p:cNvPr>
          <p:cNvGrpSpPr/>
          <p:nvPr/>
        </p:nvGrpSpPr>
        <p:grpSpPr>
          <a:xfrm>
            <a:off x="844322" y="5314520"/>
            <a:ext cx="857808" cy="819874"/>
            <a:chOff x="2767135" y="5314520"/>
            <a:chExt cx="857808" cy="819874"/>
          </a:xfrm>
        </p:grpSpPr>
        <p:cxnSp>
          <p:nvCxnSpPr>
            <p:cNvPr id="4" name="Straight Connector 36">
              <a:extLst>
                <a:ext uri="{FF2B5EF4-FFF2-40B4-BE49-F238E27FC236}">
                  <a16:creationId xmlns:a16="http://schemas.microsoft.com/office/drawing/2014/main" id="{780D1BC9-7DA7-AC9E-6883-CBFDC3866CB4}"/>
                </a:ext>
              </a:extLst>
            </p:cNvPr>
            <p:cNvCxnSpPr/>
            <p:nvPr/>
          </p:nvCxnSpPr>
          <p:spPr>
            <a:xfrm>
              <a:off x="2767135" y="6134394"/>
              <a:ext cx="8578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37">
              <a:extLst>
                <a:ext uri="{FF2B5EF4-FFF2-40B4-BE49-F238E27FC236}">
                  <a16:creationId xmlns:a16="http://schemas.microsoft.com/office/drawing/2014/main" id="{35364ECA-17CA-7A3E-302D-55DAD4CB7399}"/>
                </a:ext>
              </a:extLst>
            </p:cNvPr>
            <p:cNvGrpSpPr/>
            <p:nvPr/>
          </p:nvGrpSpPr>
          <p:grpSpPr>
            <a:xfrm>
              <a:off x="2890093" y="5314520"/>
              <a:ext cx="611892" cy="728770"/>
              <a:chOff x="2885732" y="5314520"/>
              <a:chExt cx="611892" cy="728770"/>
            </a:xfrm>
          </p:grpSpPr>
          <p:cxnSp>
            <p:nvCxnSpPr>
              <p:cNvPr id="7" name="Straight Arrow Connector 39">
                <a:extLst>
                  <a:ext uri="{FF2B5EF4-FFF2-40B4-BE49-F238E27FC236}">
                    <a16:creationId xmlns:a16="http://schemas.microsoft.com/office/drawing/2014/main" id="{4FA144D7-143E-4594-B1D7-9EDE08995340}"/>
                  </a:ext>
                </a:extLst>
              </p:cNvPr>
              <p:cNvCxnSpPr/>
              <p:nvPr/>
            </p:nvCxnSpPr>
            <p:spPr>
              <a:xfrm flipV="1">
                <a:off x="3191678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 40">
                <a:extLst>
                  <a:ext uri="{FF2B5EF4-FFF2-40B4-BE49-F238E27FC236}">
                    <a16:creationId xmlns:a16="http://schemas.microsoft.com/office/drawing/2014/main" id="{52BB3278-1966-39B8-F013-B65EC970A8E0}"/>
                  </a:ext>
                </a:extLst>
              </p:cNvPr>
              <p:cNvSpPr/>
              <p:nvPr/>
            </p:nvSpPr>
            <p:spPr>
              <a:xfrm>
                <a:off x="2885732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" name="Group 42">
            <a:extLst>
              <a:ext uri="{FF2B5EF4-FFF2-40B4-BE49-F238E27FC236}">
                <a16:creationId xmlns:a16="http://schemas.microsoft.com/office/drawing/2014/main" id="{428CEE34-B125-00BE-8B0B-78D1B901A7AD}"/>
              </a:ext>
            </a:extLst>
          </p:cNvPr>
          <p:cNvGrpSpPr/>
          <p:nvPr/>
        </p:nvGrpSpPr>
        <p:grpSpPr>
          <a:xfrm>
            <a:off x="3974744" y="5314368"/>
            <a:ext cx="1081168" cy="820026"/>
            <a:chOff x="5132366" y="5314368"/>
            <a:chExt cx="1081168" cy="820026"/>
          </a:xfrm>
        </p:grpSpPr>
        <p:cxnSp>
          <p:nvCxnSpPr>
            <p:cNvPr id="10" name="Straight Connector 43">
              <a:extLst>
                <a:ext uri="{FF2B5EF4-FFF2-40B4-BE49-F238E27FC236}">
                  <a16:creationId xmlns:a16="http://schemas.microsoft.com/office/drawing/2014/main" id="{0A90315F-A722-BBDA-63DE-6C454C23FE72}"/>
                </a:ext>
              </a:extLst>
            </p:cNvPr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4">
              <a:extLst>
                <a:ext uri="{FF2B5EF4-FFF2-40B4-BE49-F238E27FC236}">
                  <a16:creationId xmlns:a16="http://schemas.microsoft.com/office/drawing/2014/main" id="{7E62FAC1-8CFF-6702-5852-BB816306B520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2" name="Picture 45">
                <a:extLst>
                  <a:ext uri="{FF2B5EF4-FFF2-40B4-BE49-F238E27FC236}">
                    <a16:creationId xmlns:a16="http://schemas.microsoft.com/office/drawing/2014/main" id="{C114C25C-170E-9529-AA3D-04A925D6D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4" name="Picture 46">
                <a:extLst>
                  <a:ext uri="{FF2B5EF4-FFF2-40B4-BE49-F238E27FC236}">
                    <a16:creationId xmlns:a16="http://schemas.microsoft.com/office/drawing/2014/main" id="{DB496C71-A4A3-3CD1-4291-E1C34B6AC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5" name="Picture 47">
                <a:extLst>
                  <a:ext uri="{FF2B5EF4-FFF2-40B4-BE49-F238E27FC236}">
                    <a16:creationId xmlns:a16="http://schemas.microsoft.com/office/drawing/2014/main" id="{CC8E4916-5C43-0373-2331-E87DB4EE4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767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 Modernisme modernitat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0"/>
            <a:ext cx="6139995" cy="433439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0" y="6256913"/>
            <a:ext cx="10691812" cy="399435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dirty="0">
                <a:latin typeface="Calibri" charset="0"/>
                <a:ea typeface="Calibri" charset="0"/>
                <a:cs typeface="Calibri" charset="0"/>
              </a:rPr>
              <a:t>a LA PLANTA 1 davant de l’ASCENSOR hi ha l’ESPAI Modernisme Modernitat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10E60B-124A-E140-8A5B-33997B5F4616}"/>
              </a:ext>
            </a:extLst>
          </p:cNvPr>
          <p:cNvGrpSpPr/>
          <p:nvPr/>
        </p:nvGrpSpPr>
        <p:grpSpPr>
          <a:xfrm>
            <a:off x="1189572" y="5267704"/>
            <a:ext cx="1117693" cy="866690"/>
            <a:chOff x="2134642" y="5267704"/>
            <a:chExt cx="1117693" cy="86669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51950CA-B317-5F48-8C1F-AB547015FF1C}"/>
                </a:ext>
              </a:extLst>
            </p:cNvPr>
            <p:cNvCxnSpPr>
              <a:cxnSpLocks/>
            </p:cNvCxnSpPr>
            <p:nvPr/>
          </p:nvCxnSpPr>
          <p:spPr>
            <a:xfrm>
              <a:off x="2231780" y="6134394"/>
              <a:ext cx="102055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4F65DEE-4735-7B45-982B-6B9B8AF47014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C8C8877E-414F-F04A-811C-33970DF72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72D5211-309F-B144-A9ED-9EE2B9289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762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764A0ADB-EC62-074B-BA87-ADCF0B420246}"/>
                  </a:ext>
                </a:extLst>
              </p:cNvPr>
              <p:cNvSpPr/>
              <p:nvPr/>
            </p:nvSpPr>
            <p:spPr>
              <a:xfrm>
                <a:off x="3729228" y="1447170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C7E459-87CE-8B46-A51D-CE2DBE59F589}"/>
              </a:ext>
            </a:extLst>
          </p:cNvPr>
          <p:cNvGrpSpPr/>
          <p:nvPr/>
        </p:nvGrpSpPr>
        <p:grpSpPr>
          <a:xfrm>
            <a:off x="3859186" y="5320682"/>
            <a:ext cx="1230731" cy="813712"/>
            <a:chOff x="8392824" y="5320682"/>
            <a:chExt cx="1230731" cy="81371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FDC5238-D59C-6848-AF70-6A1FE791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84985EA-506D-1A40-8459-0F7F87D47DE9}"/>
              </a:ext>
            </a:extLst>
          </p:cNvPr>
          <p:cNvGrpSpPr/>
          <p:nvPr/>
        </p:nvGrpSpPr>
        <p:grpSpPr>
          <a:xfrm>
            <a:off x="6747874" y="4968397"/>
            <a:ext cx="3273970" cy="1165997"/>
            <a:chOff x="6461987" y="4968397"/>
            <a:chExt cx="3481153" cy="1165997"/>
          </a:xfrm>
        </p:grpSpPr>
        <p:cxnSp>
          <p:nvCxnSpPr>
            <p:cNvPr id="69" name="Straight Connector 68"/>
            <p:cNvCxnSpPr>
              <a:cxnSpLocks/>
            </p:cNvCxnSpPr>
            <p:nvPr/>
          </p:nvCxnSpPr>
          <p:spPr>
            <a:xfrm>
              <a:off x="6461987" y="6134394"/>
              <a:ext cx="34811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E6263DE-EDFC-A045-AD1B-8E54763EB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1988" y="4968397"/>
              <a:ext cx="3481152" cy="1104706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A107251-EF51-254D-BC37-F7295E25D98B}"/>
              </a:ext>
            </a:extLst>
          </p:cNvPr>
          <p:cNvGrpSpPr/>
          <p:nvPr/>
        </p:nvGrpSpPr>
        <p:grpSpPr>
          <a:xfrm>
            <a:off x="2470866" y="5114940"/>
            <a:ext cx="815246" cy="1019454"/>
            <a:chOff x="2385804" y="5114940"/>
            <a:chExt cx="815246" cy="1019454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7F96C47-5705-AF49-9B85-52425A54A121}"/>
                </a:ext>
              </a:extLst>
            </p:cNvPr>
            <p:cNvCxnSpPr>
              <a:cxnSpLocks/>
            </p:cNvCxnSpPr>
            <p:nvPr/>
          </p:nvCxnSpPr>
          <p:spPr>
            <a:xfrm>
              <a:off x="2385804" y="6134394"/>
              <a:ext cx="81524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2BA2507-0A9C-654E-8E9D-24DFF2F74B11}"/>
                </a:ext>
              </a:extLst>
            </p:cNvPr>
            <p:cNvGrpSpPr/>
            <p:nvPr/>
          </p:nvGrpSpPr>
          <p:grpSpPr>
            <a:xfrm rot="16200000">
              <a:off x="2335477" y="5357031"/>
              <a:ext cx="915899" cy="431717"/>
              <a:chOff x="7757785" y="5886192"/>
              <a:chExt cx="508365" cy="23962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7E4D552-689B-8140-BA10-BB42B996B157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A093DF9-0A79-1142-8468-F44CE1148639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014743" y="5314368"/>
            <a:ext cx="1081168" cy="820026"/>
            <a:chOff x="5132366" y="5314368"/>
            <a:chExt cx="1081168" cy="820026"/>
          </a:xfrm>
        </p:grpSpPr>
        <p:cxnSp>
          <p:nvCxnSpPr>
            <p:cNvPr id="80" name="Straight Connector 79"/>
            <p:cNvCxnSpPr>
              <a:cxnSpLocks/>
            </p:cNvCxnSpPr>
            <p:nvPr/>
          </p:nvCxnSpPr>
          <p:spPr>
            <a:xfrm>
              <a:off x="5338839" y="6134394"/>
              <a:ext cx="5925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85" name="Rectangle 84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5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 D’exposicions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40"/>
            <a:ext cx="6139994" cy="43335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5145" y="6242399"/>
            <a:ext cx="10386876" cy="39945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dirty="0">
                <a:latin typeface="Calibri" charset="0"/>
                <a:ea typeface="Calibri" charset="0"/>
                <a:cs typeface="Calibri" charset="0"/>
              </a:rPr>
              <a:t>AL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COSTAT </a:t>
            </a:r>
            <a:r>
              <a:rPr lang="ca-ES" sz="2200" cap="all" dirty="0">
                <a:latin typeface="Calibri" charset="0"/>
                <a:ea typeface="Calibri" charset="0"/>
                <a:cs typeface="Calibri" charset="0"/>
              </a:rPr>
              <a:t>DE l’espai Modernisme Modernitat hi ha UNA SALA D’EXPOSICIONS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3C77E8-016A-4741-8800-10AD96ED233D}"/>
              </a:ext>
            </a:extLst>
          </p:cNvPr>
          <p:cNvGrpSpPr/>
          <p:nvPr/>
        </p:nvGrpSpPr>
        <p:grpSpPr>
          <a:xfrm>
            <a:off x="897609" y="5480507"/>
            <a:ext cx="915899" cy="653887"/>
            <a:chOff x="1373159" y="5480507"/>
            <a:chExt cx="915899" cy="65388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376764" y="6134394"/>
              <a:ext cx="8701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F5D080-0EAA-A744-9E16-64FEB28D1B14}"/>
              </a:ext>
            </a:extLst>
          </p:cNvPr>
          <p:cNvGrpSpPr/>
          <p:nvPr/>
        </p:nvGrpSpPr>
        <p:grpSpPr>
          <a:xfrm>
            <a:off x="7696250" y="5311077"/>
            <a:ext cx="2404191" cy="823317"/>
            <a:chOff x="5841218" y="5311077"/>
            <a:chExt cx="2404191" cy="823317"/>
          </a:xfrm>
        </p:grpSpPr>
        <p:cxnSp>
          <p:nvCxnSpPr>
            <p:cNvPr id="56" name="Straight Connector 55"/>
            <p:cNvCxnSpPr>
              <a:cxnSpLocks/>
            </p:cNvCxnSpPr>
            <p:nvPr/>
          </p:nvCxnSpPr>
          <p:spPr>
            <a:xfrm>
              <a:off x="5841218" y="6134394"/>
              <a:ext cx="240419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2012" y="5311077"/>
              <a:ext cx="602602" cy="60260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F07233-DE73-C04E-9899-6B09573E0510}"/>
              </a:ext>
            </a:extLst>
          </p:cNvPr>
          <p:cNvGrpSpPr/>
          <p:nvPr/>
        </p:nvGrpSpPr>
        <p:grpSpPr>
          <a:xfrm>
            <a:off x="3115340" y="4968397"/>
            <a:ext cx="3190584" cy="1165997"/>
            <a:chOff x="6461987" y="4968397"/>
            <a:chExt cx="3481153" cy="116599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667A2A-CFFD-1C4C-8C22-6EC26EF69E4B}"/>
                </a:ext>
              </a:extLst>
            </p:cNvPr>
            <p:cNvCxnSpPr>
              <a:cxnSpLocks/>
            </p:cNvCxnSpPr>
            <p:nvPr/>
          </p:nvCxnSpPr>
          <p:spPr>
            <a:xfrm>
              <a:off x="6461987" y="6134394"/>
              <a:ext cx="34811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8B302E8-58A6-A441-AD21-89E1A97D2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1988" y="4968397"/>
              <a:ext cx="3481152" cy="1104706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6B5B27-E996-F948-A0A3-F0F4AA33F57D}"/>
              </a:ext>
            </a:extLst>
          </p:cNvPr>
          <p:cNvGrpSpPr/>
          <p:nvPr/>
        </p:nvGrpSpPr>
        <p:grpSpPr>
          <a:xfrm>
            <a:off x="6333101" y="5314368"/>
            <a:ext cx="1081168" cy="820026"/>
            <a:chOff x="5132366" y="5314368"/>
            <a:chExt cx="1081168" cy="82002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247395B-2AE4-1A4B-A1DE-4D001CD37C4D}"/>
                </a:ext>
              </a:extLst>
            </p:cNvPr>
            <p:cNvCxnSpPr>
              <a:cxnSpLocks/>
            </p:cNvCxnSpPr>
            <p:nvPr/>
          </p:nvCxnSpPr>
          <p:spPr>
            <a:xfrm>
              <a:off x="5213091" y="6134394"/>
              <a:ext cx="5868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D64B469-8278-8140-B1B5-899850DCA10D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25EAADE-C865-DD4A-907F-24559B194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F3E046B9-89C4-354A-8E47-792D64DD9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77095DE1-D1D5-FC48-A1C8-077DE8287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0094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DAVANT DE LA SALA D’EXPOSICIONS HI HA L’ESPAI educatiu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 educatiu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682151-C06C-2946-A496-3E449B4E98F7}"/>
              </a:ext>
            </a:extLst>
          </p:cNvPr>
          <p:cNvGrpSpPr/>
          <p:nvPr/>
        </p:nvGrpSpPr>
        <p:grpSpPr>
          <a:xfrm>
            <a:off x="5902725" y="5314368"/>
            <a:ext cx="1081168" cy="820026"/>
            <a:chOff x="5132366" y="5314368"/>
            <a:chExt cx="1081168" cy="82002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7A8238-05A0-0541-8C48-096D6668CAF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17427D-02B9-E54E-AF94-FF5138C7A5B1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9F5EDE1-3EE7-A04A-B768-7F1BF855D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9DEA7F5-43A6-254C-968E-F9E9C118B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17FB794-61A1-3F4F-91E6-6B108228C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8E595A3-CE02-1146-ABA9-3E7BC992B9F3}"/>
              </a:ext>
            </a:extLst>
          </p:cNvPr>
          <p:cNvGrpSpPr/>
          <p:nvPr/>
        </p:nvGrpSpPr>
        <p:grpSpPr>
          <a:xfrm>
            <a:off x="1707392" y="5481794"/>
            <a:ext cx="982647" cy="652600"/>
            <a:chOff x="560653" y="5481794"/>
            <a:chExt cx="982647" cy="6526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D6122B2-4392-1A47-9DAA-D9414BA9D480}"/>
                </a:ext>
              </a:extLst>
            </p:cNvPr>
            <p:cNvCxnSpPr>
              <a:cxnSpLocks/>
            </p:cNvCxnSpPr>
            <p:nvPr/>
          </p:nvCxnSpPr>
          <p:spPr>
            <a:xfrm>
              <a:off x="560653" y="6134394"/>
              <a:ext cx="98264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69E121C-2676-A64D-B375-0F7E17B548E9}"/>
                </a:ext>
              </a:extLst>
            </p:cNvPr>
            <p:cNvGrpSpPr/>
            <p:nvPr/>
          </p:nvGrpSpPr>
          <p:grpSpPr>
            <a:xfrm>
              <a:off x="742744" y="5481794"/>
              <a:ext cx="649043" cy="430430"/>
              <a:chOff x="9186534" y="5886192"/>
              <a:chExt cx="361323" cy="23962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D226971-957F-5B45-9485-72FA422D7D92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2946270-41AD-FF46-9D49-516B72DA9142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F5D080-0EAA-A744-9E16-64FEB28D1B14}"/>
              </a:ext>
            </a:extLst>
          </p:cNvPr>
          <p:cNvGrpSpPr/>
          <p:nvPr/>
        </p:nvGrpSpPr>
        <p:grpSpPr>
          <a:xfrm>
            <a:off x="3532368" y="5311077"/>
            <a:ext cx="2484601" cy="823317"/>
            <a:chOff x="6342858" y="5311077"/>
            <a:chExt cx="2484601" cy="823317"/>
          </a:xfrm>
        </p:grpSpPr>
        <p:cxnSp>
          <p:nvCxnSpPr>
            <p:cNvPr id="59" name="Straight Connector 58"/>
            <p:cNvCxnSpPr>
              <a:cxnSpLocks/>
            </p:cNvCxnSpPr>
            <p:nvPr/>
          </p:nvCxnSpPr>
          <p:spPr>
            <a:xfrm>
              <a:off x="6342858" y="6134394"/>
              <a:ext cx="248460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3857" y="5311077"/>
              <a:ext cx="602602" cy="602602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79B3131-7571-D44F-B631-FD36C850D8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75201"/>
            <a:ext cx="6151162" cy="43334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FB95A20-75DF-0146-8A5C-0EE9C4E475A3}"/>
              </a:ext>
            </a:extLst>
          </p:cNvPr>
          <p:cNvGrpSpPr/>
          <p:nvPr/>
        </p:nvGrpSpPr>
        <p:grpSpPr>
          <a:xfrm>
            <a:off x="7054129" y="4968395"/>
            <a:ext cx="2440800" cy="1165999"/>
            <a:chOff x="7011597" y="4968395"/>
            <a:chExt cx="2440800" cy="1165999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7011597" y="6134394"/>
              <a:ext cx="24335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FE8390C-668F-D840-A37B-918341CAF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1597" y="4968395"/>
              <a:ext cx="2440800" cy="1114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82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PLANTA 1 HI HA ELS CARRERS MODERNISTES I ELS BANYS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CARRER MODERNISTA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I BANYS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75201"/>
            <a:ext cx="6152400" cy="43349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438FC09-CDAD-2B42-B70A-C70F5F31A03B}"/>
              </a:ext>
            </a:extLst>
          </p:cNvPr>
          <p:cNvGrpSpPr/>
          <p:nvPr/>
        </p:nvGrpSpPr>
        <p:grpSpPr>
          <a:xfrm>
            <a:off x="2215021" y="5267704"/>
            <a:ext cx="1116940" cy="866690"/>
            <a:chOff x="2134642" y="5267704"/>
            <a:chExt cx="1116940" cy="86669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AB8E276-534A-3843-A392-14C920059654}"/>
                </a:ext>
              </a:extLst>
            </p:cNvPr>
            <p:cNvCxnSpPr>
              <a:cxnSpLocks/>
            </p:cNvCxnSpPr>
            <p:nvPr/>
          </p:nvCxnSpPr>
          <p:spPr>
            <a:xfrm>
              <a:off x="2167983" y="6134394"/>
              <a:ext cx="10835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BD920B8-086E-1041-8A9B-BCA74770547D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8C995468-0E7F-7D47-B556-F2C351A70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0C54609-C021-C341-9965-43360C5C6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762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1DCC6636-3C12-F54B-A0AE-AAAE2DB8C17A}"/>
                  </a:ext>
                </a:extLst>
              </p:cNvPr>
              <p:cNvSpPr/>
              <p:nvPr/>
            </p:nvSpPr>
            <p:spPr>
              <a:xfrm>
                <a:off x="3729228" y="1447170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716A9F5-86DC-4C40-8D86-43C7ADABD3B5}"/>
              </a:ext>
            </a:extLst>
          </p:cNvPr>
          <p:cNvGrpSpPr/>
          <p:nvPr/>
        </p:nvGrpSpPr>
        <p:grpSpPr>
          <a:xfrm>
            <a:off x="8231580" y="5297619"/>
            <a:ext cx="827850" cy="836775"/>
            <a:chOff x="8731657" y="5297619"/>
            <a:chExt cx="827850" cy="83677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C575C96-54C3-8E4E-B527-2CD9D0E2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42EC353-CBE6-6647-B7F5-18E8981219EB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682151-C06C-2946-A496-3E449B4E98F7}"/>
              </a:ext>
            </a:extLst>
          </p:cNvPr>
          <p:cNvGrpSpPr/>
          <p:nvPr/>
        </p:nvGrpSpPr>
        <p:grpSpPr>
          <a:xfrm>
            <a:off x="3271713" y="5314368"/>
            <a:ext cx="1081168" cy="820026"/>
            <a:chOff x="5132366" y="5314368"/>
            <a:chExt cx="1081168" cy="82002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07A8238-05A0-0541-8C48-096D6668CAF1}"/>
                </a:ext>
              </a:extLst>
            </p:cNvPr>
            <p:cNvCxnSpPr>
              <a:cxnSpLocks/>
            </p:cNvCxnSpPr>
            <p:nvPr/>
          </p:nvCxnSpPr>
          <p:spPr>
            <a:xfrm>
              <a:off x="5305714" y="6134394"/>
              <a:ext cx="6962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C17427D-02B9-E54E-AF94-FF5138C7A5B1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9F5EDE1-3EE7-A04A-B768-7F1BF855D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A9DEA7F5-43A6-254C-968E-F9E9C118B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F17FB794-61A1-3F4F-91E6-6B108228C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21D4A7D-BA3A-7B42-B1C6-83A3301BE506}"/>
              </a:ext>
            </a:extLst>
          </p:cNvPr>
          <p:cNvGrpSpPr/>
          <p:nvPr/>
        </p:nvGrpSpPr>
        <p:grpSpPr>
          <a:xfrm>
            <a:off x="4703684" y="4968398"/>
            <a:ext cx="2845432" cy="1165996"/>
            <a:chOff x="4778112" y="4968398"/>
            <a:chExt cx="2845432" cy="116599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C79C36C-592B-9042-A82D-1CEA00581824}"/>
                </a:ext>
              </a:extLst>
            </p:cNvPr>
            <p:cNvCxnSpPr>
              <a:cxnSpLocks/>
            </p:cNvCxnSpPr>
            <p:nvPr/>
          </p:nvCxnSpPr>
          <p:spPr>
            <a:xfrm>
              <a:off x="4778112" y="6134394"/>
              <a:ext cx="28454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B2E0701-272A-CC41-93D6-8BFC58359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349" r="3903"/>
            <a:stretch/>
          </p:blipFill>
          <p:spPr>
            <a:xfrm>
              <a:off x="4778112" y="4968398"/>
              <a:ext cx="2845432" cy="111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41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als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CARRERS MODERNISTES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hi ha DUES Sales D’EXPOSICIONS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Sales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d’exposicions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43CE76C-D345-4C43-B637-A4D129F5A3C8}"/>
              </a:ext>
            </a:extLst>
          </p:cNvPr>
          <p:cNvGrpSpPr/>
          <p:nvPr/>
        </p:nvGrpSpPr>
        <p:grpSpPr>
          <a:xfrm>
            <a:off x="6479504" y="5311077"/>
            <a:ext cx="2627586" cy="821237"/>
            <a:chOff x="6533821" y="5311077"/>
            <a:chExt cx="2634241" cy="823317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533821" y="6134394"/>
              <a:ext cx="26342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0381" y="5311077"/>
              <a:ext cx="602603" cy="602602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614" y="270038"/>
            <a:ext cx="3056634" cy="43379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655" y="270038"/>
            <a:ext cx="3064500" cy="43392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682151-C06C-2946-A496-3E449B4E98F7}"/>
              </a:ext>
            </a:extLst>
          </p:cNvPr>
          <p:cNvGrpSpPr/>
          <p:nvPr/>
        </p:nvGrpSpPr>
        <p:grpSpPr>
          <a:xfrm>
            <a:off x="4867295" y="5314368"/>
            <a:ext cx="1081168" cy="820026"/>
            <a:chOff x="5132366" y="5314368"/>
            <a:chExt cx="1081168" cy="8200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07A8238-05A0-0541-8C48-096D6668CAF1}"/>
                </a:ext>
              </a:extLst>
            </p:cNvPr>
            <p:cNvCxnSpPr>
              <a:cxnSpLocks/>
            </p:cNvCxnSpPr>
            <p:nvPr/>
          </p:nvCxnSpPr>
          <p:spPr>
            <a:xfrm>
              <a:off x="5334179" y="6134394"/>
              <a:ext cx="5488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17427D-02B9-E54E-AF94-FF5138C7A5B1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9F5EDE1-3EE7-A04A-B768-7F1BF855D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9DEA7F5-43A6-254C-968E-F9E9C118B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17FB794-61A1-3F4F-91E6-6B108228C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C8F8BD-C7BB-534C-927C-D2DC3CDDE107}"/>
              </a:ext>
            </a:extLst>
          </p:cNvPr>
          <p:cNvGrpSpPr/>
          <p:nvPr/>
        </p:nvGrpSpPr>
        <p:grpSpPr>
          <a:xfrm>
            <a:off x="2102213" y="4968398"/>
            <a:ext cx="2625906" cy="1165996"/>
            <a:chOff x="2202572" y="4968398"/>
            <a:chExt cx="2625906" cy="11659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26BABBC-E90E-0247-9DE6-E846A24E8146}"/>
                </a:ext>
              </a:extLst>
            </p:cNvPr>
            <p:cNvCxnSpPr>
              <a:cxnSpLocks/>
            </p:cNvCxnSpPr>
            <p:nvPr/>
          </p:nvCxnSpPr>
          <p:spPr>
            <a:xfrm>
              <a:off x="2203519" y="6134394"/>
              <a:ext cx="26249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9EB2843-1C3A-7C45-A166-572B24386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2572" y="4968398"/>
              <a:ext cx="2624959" cy="111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54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AL costat D’UNA DE LES SALES D’EXPOSICIONS hi ha L’ESPAI JOSEPH BEUYS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 </a:t>
              </a:r>
              <a:br>
                <a:rPr lang="en-U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n-U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JOSEPH BEUYS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ADAE5A-D7B2-4C44-ABD8-E7AA0C34AE52}"/>
              </a:ext>
            </a:extLst>
          </p:cNvPr>
          <p:cNvGrpSpPr/>
          <p:nvPr/>
        </p:nvGrpSpPr>
        <p:grpSpPr>
          <a:xfrm>
            <a:off x="6183893" y="5353780"/>
            <a:ext cx="1081168" cy="780614"/>
            <a:chOff x="5102716" y="5353780"/>
            <a:chExt cx="1081168" cy="78061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8E17FF6-3D74-3B4B-AD8C-666F54ED5FFB}"/>
                </a:ext>
              </a:extLst>
            </p:cNvPr>
            <p:cNvCxnSpPr/>
            <p:nvPr/>
          </p:nvCxnSpPr>
          <p:spPr>
            <a:xfrm>
              <a:off x="5459980" y="6134394"/>
              <a:ext cx="559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9CDA0D1-4B71-B344-9984-4F9BC1073799}"/>
                </a:ext>
              </a:extLst>
            </p:cNvPr>
            <p:cNvGrpSpPr/>
            <p:nvPr/>
          </p:nvGrpSpPr>
          <p:grpSpPr>
            <a:xfrm>
              <a:off x="5102716" y="5353780"/>
              <a:ext cx="1081168" cy="606822"/>
              <a:chOff x="7603987" y="4260259"/>
              <a:chExt cx="851923" cy="47815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9FF2432-CA6E-3C4B-ADC9-E82F28E9B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A3E6B6E-FC01-014B-8B96-FFB84E426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7293A54-6D67-5246-9402-51A99E425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3830728" y="5311077"/>
            <a:ext cx="2561833" cy="823317"/>
            <a:chOff x="3422965" y="5311077"/>
            <a:chExt cx="2561833" cy="82331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B45E7E7-8633-B149-B25D-8F05634DFC26}"/>
                </a:ext>
              </a:extLst>
            </p:cNvPr>
            <p:cNvCxnSpPr>
              <a:cxnSpLocks/>
            </p:cNvCxnSpPr>
            <p:nvPr/>
          </p:nvCxnSpPr>
          <p:spPr>
            <a:xfrm>
              <a:off x="3422965" y="6134394"/>
              <a:ext cx="25618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4BDACC4-280B-A747-8077-377A4CE5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2580" y="5311077"/>
              <a:ext cx="602602" cy="60260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0"/>
            <a:ext cx="6148800" cy="433354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03923AD-0AFB-7E46-9558-F68718B59A99}"/>
              </a:ext>
            </a:extLst>
          </p:cNvPr>
          <p:cNvGrpSpPr/>
          <p:nvPr/>
        </p:nvGrpSpPr>
        <p:grpSpPr>
          <a:xfrm>
            <a:off x="7297966" y="4968028"/>
            <a:ext cx="2736162" cy="1166366"/>
            <a:chOff x="6918825" y="4968028"/>
            <a:chExt cx="2736162" cy="1166366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918825" y="6134394"/>
              <a:ext cx="27361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8825" y="4968028"/>
              <a:ext cx="2732400" cy="1114835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3C77E8-016A-4741-8800-10AD96ED233D}"/>
              </a:ext>
            </a:extLst>
          </p:cNvPr>
          <p:cNvGrpSpPr/>
          <p:nvPr/>
        </p:nvGrpSpPr>
        <p:grpSpPr>
          <a:xfrm>
            <a:off x="1149396" y="5480507"/>
            <a:ext cx="915899" cy="653887"/>
            <a:chOff x="1373159" y="5480507"/>
            <a:chExt cx="915899" cy="65388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376764" y="6134394"/>
              <a:ext cx="8701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14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DARRERA L’ESPAI EDUCATIU HI HA LA CAFETERIA-RESTAURANT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CAFETERIA-RESTAURANT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2E7D81-0A1F-9944-9B8A-3014AAF5138C}"/>
              </a:ext>
            </a:extLst>
          </p:cNvPr>
          <p:cNvGrpSpPr/>
          <p:nvPr/>
        </p:nvGrpSpPr>
        <p:grpSpPr>
          <a:xfrm>
            <a:off x="6155473" y="5320852"/>
            <a:ext cx="1209275" cy="813542"/>
            <a:chOff x="5956026" y="5320852"/>
            <a:chExt cx="1209275" cy="81354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E63FBA-9097-6844-B2E1-108C3F89E959}"/>
                </a:ext>
              </a:extLst>
            </p:cNvPr>
            <p:cNvCxnSpPr>
              <a:cxnSpLocks/>
            </p:cNvCxnSpPr>
            <p:nvPr/>
          </p:nvCxnSpPr>
          <p:spPr>
            <a:xfrm>
              <a:off x="5956026" y="6134394"/>
              <a:ext cx="120927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98728FA-AF9C-5541-B336-1A5E1D0E8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675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5319F-D1CE-2F40-9058-8EAE47823E81}"/>
              </a:ext>
            </a:extLst>
          </p:cNvPr>
          <p:cNvGrpSpPr/>
          <p:nvPr/>
        </p:nvGrpSpPr>
        <p:grpSpPr>
          <a:xfrm>
            <a:off x="7487409" y="5320852"/>
            <a:ext cx="1556230" cy="813542"/>
            <a:chOff x="7274788" y="5320852"/>
            <a:chExt cx="1556230" cy="81354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2BBE01-EFA6-EE4E-8B85-68012146D628}"/>
                </a:ext>
              </a:extLst>
            </p:cNvPr>
            <p:cNvCxnSpPr>
              <a:cxnSpLocks/>
            </p:cNvCxnSpPr>
            <p:nvPr/>
          </p:nvCxnSpPr>
          <p:spPr>
            <a:xfrm>
              <a:off x="7274788" y="6134394"/>
              <a:ext cx="15562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416937C-0151-E148-8BB7-3CA44D0A8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9503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577D0C-5056-B446-9651-B8318F60084A}"/>
              </a:ext>
            </a:extLst>
          </p:cNvPr>
          <p:cNvGrpSpPr/>
          <p:nvPr/>
        </p:nvGrpSpPr>
        <p:grpSpPr>
          <a:xfrm>
            <a:off x="4960663" y="5314368"/>
            <a:ext cx="1081168" cy="820026"/>
            <a:chOff x="5132366" y="5314368"/>
            <a:chExt cx="1081168" cy="82002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991E472-7750-F74C-876C-A0D2509272FE}"/>
                </a:ext>
              </a:extLst>
            </p:cNvPr>
            <p:cNvCxnSpPr>
              <a:cxnSpLocks/>
            </p:cNvCxnSpPr>
            <p:nvPr/>
          </p:nvCxnSpPr>
          <p:spPr>
            <a:xfrm>
              <a:off x="5213091" y="6134394"/>
              <a:ext cx="5868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DA0B58A-AB29-3D4C-B6A3-9E1B634E97DE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FDCB86-2EA6-7F4C-8CDC-5F9D1D4BF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D2C0C8D-54B9-474A-AD96-0C57CB075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463A46A-A059-FB4D-9BC2-563158C56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3AA707-C042-6A46-967A-A1BDCC02FF36}"/>
              </a:ext>
            </a:extLst>
          </p:cNvPr>
          <p:cNvGrpSpPr/>
          <p:nvPr/>
        </p:nvGrpSpPr>
        <p:grpSpPr>
          <a:xfrm>
            <a:off x="1640979" y="5481794"/>
            <a:ext cx="1059948" cy="652600"/>
            <a:chOff x="539905" y="5481794"/>
            <a:chExt cx="1059948" cy="6526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8370A8E-B16B-824B-AD28-9CFC0E27391D}"/>
                </a:ext>
              </a:extLst>
            </p:cNvPr>
            <p:cNvCxnSpPr>
              <a:cxnSpLocks/>
            </p:cNvCxnSpPr>
            <p:nvPr/>
          </p:nvCxnSpPr>
          <p:spPr>
            <a:xfrm>
              <a:off x="539905" y="6134394"/>
              <a:ext cx="10599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E02818-FBB6-FC46-8051-768DC2E73949}"/>
                </a:ext>
              </a:extLst>
            </p:cNvPr>
            <p:cNvGrpSpPr/>
            <p:nvPr/>
          </p:nvGrpSpPr>
          <p:grpSpPr>
            <a:xfrm>
              <a:off x="742744" y="5481794"/>
              <a:ext cx="649043" cy="430430"/>
              <a:chOff x="9186534" y="5886192"/>
              <a:chExt cx="361323" cy="23962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714113D-476A-EA47-832F-2580963AC9C6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4CBA0BA-B491-5148-8A82-DA4E81AB6902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20D228-6450-FF47-B61F-96D0BEACA9A9}"/>
              </a:ext>
            </a:extLst>
          </p:cNvPr>
          <p:cNvCxnSpPr>
            <a:cxnSpLocks/>
          </p:cNvCxnSpPr>
          <p:nvPr/>
        </p:nvCxnSpPr>
        <p:spPr>
          <a:xfrm>
            <a:off x="3007597" y="6134394"/>
            <a:ext cx="19212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2DCE4E8B-38F9-0342-8EB3-CBDFE51512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058" y="4968395"/>
            <a:ext cx="1916781" cy="11140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241356B-3FA2-8147-ABDF-02208FEC14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600" y="275201"/>
            <a:ext cx="6153677" cy="4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6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En Aquesta guia HI TROBARÀ</a:t>
            </a:r>
            <a:r>
              <a:rPr lang="ca-ES" sz="2200" cap="all" spc="50" dirty="0">
                <a:latin typeface="Calibri" charset="0"/>
                <a:cs typeface="Calibri" charset="0"/>
              </a:rPr>
              <a:t>S informació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SOBRE </a:t>
            </a:r>
            <a:r>
              <a:rPr lang="ca-ES" sz="2200" cap="all" spc="50" dirty="0" err="1"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Barcelona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ca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69" y="2713756"/>
            <a:ext cx="2665359" cy="21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hi trobaràs diversos 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espais per visitar.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Els podràs visitar 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tots o crear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teu propi itinerari.</a:t>
            </a:r>
          </a:p>
          <a:p>
            <a:pPr>
              <a:lnSpc>
                <a:spcPts val="1800"/>
              </a:lnSpc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Hi ha autobusos de línia i metro que et porten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ca-ES" sz="1600" dirty="0">
              <a:solidFill>
                <a:srgbClr val="000000"/>
              </a:solidFill>
              <a:highlight>
                <a:srgbClr val="00FFFF"/>
              </a:highlight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té un pàrquing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amb accés directe al centre.</a:t>
            </a:r>
            <a:endParaRPr lang="ca-E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29194"/>
            <a:ext cx="2278932" cy="9361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Av. de Francesc </a:t>
            </a:r>
            <a:r>
              <a:rPr lang="ca-ES" sz="1500">
                <a:solidFill>
                  <a:schemeClr val="bg1"/>
                </a:solidFill>
                <a:latin typeface="Calibri" charset="0"/>
                <a:cs typeface="Calibri" charset="0"/>
              </a:rPr>
              <a:t>Ferrer </a:t>
            </a:r>
            <a:br>
              <a:rPr lang="ca-ES" sz="150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ca-ES" sz="1500">
                <a:solidFill>
                  <a:schemeClr val="bg1"/>
                </a:solidFill>
                <a:latin typeface="Calibri" charset="0"/>
                <a:cs typeface="Calibri" charset="0"/>
              </a:rPr>
              <a:t>i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Guàrdia, 6-8</a:t>
            </a:r>
            <a:r>
              <a:rPr lang="en-U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. </a:t>
            </a:r>
          </a:p>
          <a:p>
            <a:pPr>
              <a:lnSpc>
                <a:spcPts val="1700"/>
              </a:lnSpc>
              <a:spcAft>
                <a:spcPts val="500"/>
              </a:spcAft>
            </a:pPr>
            <a:r>
              <a:rPr lang="en-U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08038 Barcelona</a:t>
            </a:r>
          </a:p>
          <a:p>
            <a:pPr>
              <a:lnSpc>
                <a:spcPts val="1700"/>
              </a:lnSpc>
              <a:spcAft>
                <a:spcPts val="1000"/>
              </a:spcAft>
            </a:pP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934 768 600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guia està creat com a anticipació per facilitar el seguiment de la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Recomanem revisar la guia abans d’anar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per preparar la visita.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A56B8A-3A26-2348-963D-F49F594BF475}"/>
              </a:ext>
            </a:extLst>
          </p:cNvPr>
          <p:cNvCxnSpPr/>
          <p:nvPr/>
        </p:nvCxnSpPr>
        <p:spPr>
          <a:xfrm>
            <a:off x="1367461" y="3921013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7D60208-D6E0-3444-B65B-91021850D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82726"/>
            <a:ext cx="438692" cy="4386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95B29E5-793C-E74A-B0E5-20E14A149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cxnSp>
        <p:nvCxnSpPr>
          <p:cNvPr id="40" name="Straight Connector 39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73997" y="3897766"/>
            <a:ext cx="0" cy="8779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EED0BBF2-B425-C342-A915-807FBD993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BD2AE5D-4AF1-E247-966F-4C8A7F7B2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8076892" y="5362647"/>
            <a:ext cx="0" cy="902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B9A01C81-2667-6848-8FAB-6CA6005E8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A74F3C2-5E01-C644-90A0-4457EE503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06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Pictogrames extrets de </a:t>
            </a:r>
            <a:r>
              <a:rPr lang="ca-ES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ca-ES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 inspirats en ARASAAC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30738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el web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pots trobar tota la informació del centre, les seves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activitats i exposicions: </a:t>
            </a:r>
            <a:r>
              <a:rPr lang="ca-ES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ca-ES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/Barcelona</a:t>
            </a:r>
          </a:p>
        </p:txBody>
      </p:sp>
    </p:spTree>
    <p:extLst>
      <p:ext uri="{BB962C8B-B14F-4D97-AF65-F5344CB8AC3E}">
        <p14:creationId xmlns:p14="http://schemas.microsoft.com/office/powerpoint/2010/main" val="352439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6242400"/>
            <a:ext cx="1024400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AL COSTAT DE LA CAFETERIA HI HA L’ASCENSOR I LES ESCALES PER ANAR AL TERRAT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altLang="zh-CN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al </a:t>
              </a:r>
              <a:br>
                <a:rPr lang="ca-ES" altLang="zh-CN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altLang="zh-CN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TERRAT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31A406-3D57-3F4B-B2EF-D1313465417B}"/>
              </a:ext>
            </a:extLst>
          </p:cNvPr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27D247-AF01-1947-BB4E-F261A3DBAEBE}"/>
              </a:ext>
            </a:extLst>
          </p:cNvPr>
          <p:cNvGrpSpPr/>
          <p:nvPr/>
        </p:nvGrpSpPr>
        <p:grpSpPr>
          <a:xfrm>
            <a:off x="4726934" y="5320682"/>
            <a:ext cx="1230731" cy="813712"/>
            <a:chOff x="8392824" y="5320682"/>
            <a:chExt cx="1230731" cy="813712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8DBAC3-C916-AE43-8A67-3EA4D96486D2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E3585E2-51A5-5A4D-AABD-A6C10BF60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6DB5DE-578E-2248-8925-63BA2B356230}"/>
              </a:ext>
            </a:extLst>
          </p:cNvPr>
          <p:cNvGrpSpPr/>
          <p:nvPr/>
        </p:nvGrpSpPr>
        <p:grpSpPr>
          <a:xfrm>
            <a:off x="6675154" y="5344741"/>
            <a:ext cx="985734" cy="789653"/>
            <a:chOff x="8283670" y="5344741"/>
            <a:chExt cx="985734" cy="789653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54AFA9A-C189-6E4D-A007-3E4473E6CE57}"/>
                </a:ext>
              </a:extLst>
            </p:cNvPr>
            <p:cNvCxnSpPr>
              <a:cxnSpLocks/>
            </p:cNvCxnSpPr>
            <p:nvPr/>
          </p:nvCxnSpPr>
          <p:spPr>
            <a:xfrm>
              <a:off x="8283670" y="6134394"/>
              <a:ext cx="9857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0CDFF26-1E46-F642-A955-27226B337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8407248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F01D392-4058-8641-A3F6-8D0B9FCC0E9E}"/>
              </a:ext>
            </a:extLst>
          </p:cNvPr>
          <p:cNvGrpSpPr/>
          <p:nvPr/>
        </p:nvGrpSpPr>
        <p:grpSpPr>
          <a:xfrm>
            <a:off x="758030" y="5480507"/>
            <a:ext cx="915892" cy="653887"/>
            <a:chOff x="714462" y="5480507"/>
            <a:chExt cx="915892" cy="65388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018E709-75B2-4E44-89D0-F9E5454CEC0C}"/>
                </a:ext>
              </a:extLst>
            </p:cNvPr>
            <p:cNvCxnSpPr>
              <a:cxnSpLocks/>
            </p:cNvCxnSpPr>
            <p:nvPr/>
          </p:nvCxnSpPr>
          <p:spPr>
            <a:xfrm>
              <a:off x="735742" y="6134394"/>
              <a:ext cx="87336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3EB3FF9-A681-6D4B-B2C5-67A42D99183C}"/>
                </a:ext>
              </a:extLst>
            </p:cNvPr>
            <p:cNvGrpSpPr/>
            <p:nvPr/>
          </p:nvGrpSpPr>
          <p:grpSpPr>
            <a:xfrm>
              <a:off x="714462" y="5480507"/>
              <a:ext cx="915892" cy="431717"/>
              <a:chOff x="7769595" y="5886192"/>
              <a:chExt cx="508362" cy="23962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2BFFD56-58A2-F142-9A46-4D1209AA3CEA}"/>
                  </a:ext>
                </a:extLst>
              </p:cNvPr>
              <p:cNvSpPr/>
              <p:nvPr/>
            </p:nvSpPr>
            <p:spPr>
              <a:xfrm>
                <a:off x="776959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30F2A72-61D6-3A45-ADC8-266D51475F1F}"/>
                  </a:ext>
                </a:extLst>
              </p:cNvPr>
              <p:cNvSpPr/>
              <p:nvPr/>
            </p:nvSpPr>
            <p:spPr>
              <a:xfrm>
                <a:off x="80383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6CE475-8F7E-A84D-8292-49FE3A0D4848}"/>
              </a:ext>
            </a:extLst>
          </p:cNvPr>
          <p:cNvGrpSpPr/>
          <p:nvPr/>
        </p:nvGrpSpPr>
        <p:grpSpPr>
          <a:xfrm>
            <a:off x="3667443" y="5353780"/>
            <a:ext cx="1081168" cy="780614"/>
            <a:chOff x="5102716" y="5353780"/>
            <a:chExt cx="1081168" cy="78061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6E01FA9-622F-854E-ABBC-582CFD52264A}"/>
                </a:ext>
              </a:extLst>
            </p:cNvPr>
            <p:cNvCxnSpPr>
              <a:cxnSpLocks/>
            </p:cNvCxnSpPr>
            <p:nvPr/>
          </p:nvCxnSpPr>
          <p:spPr>
            <a:xfrm>
              <a:off x="5265683" y="6134394"/>
              <a:ext cx="67779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3A3B1B8-1774-4849-8B3C-95934FCF18FC}"/>
                </a:ext>
              </a:extLst>
            </p:cNvPr>
            <p:cNvGrpSpPr/>
            <p:nvPr/>
          </p:nvGrpSpPr>
          <p:grpSpPr>
            <a:xfrm>
              <a:off x="5102716" y="5353780"/>
              <a:ext cx="1081168" cy="606822"/>
              <a:chOff x="7603987" y="4260259"/>
              <a:chExt cx="851923" cy="478155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77533D8D-56F4-F44A-A001-8236548CF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2C98A68A-3D54-9148-B392-79FD441F2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3BE35301-ADC7-8446-A74D-81213492E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FD7FCAF-69CA-C64E-B9A3-16BA51CF58E1}"/>
              </a:ext>
            </a:extLst>
          </p:cNvPr>
          <p:cNvGrpSpPr/>
          <p:nvPr/>
        </p:nvGrpSpPr>
        <p:grpSpPr>
          <a:xfrm>
            <a:off x="2499726" y="5320852"/>
            <a:ext cx="1207163" cy="813542"/>
            <a:chOff x="5971446" y="5320852"/>
            <a:chExt cx="1207163" cy="81354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B308805-0A89-8744-9051-882F00FFC1AF}"/>
                </a:ext>
              </a:extLst>
            </p:cNvPr>
            <p:cNvCxnSpPr>
              <a:cxnSpLocks/>
            </p:cNvCxnSpPr>
            <p:nvPr/>
          </p:nvCxnSpPr>
          <p:spPr>
            <a:xfrm>
              <a:off x="5971446" y="6134394"/>
              <a:ext cx="120716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4F4FA1C-D245-4A40-9F53-38FA7FFC1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1200" y="5320852"/>
              <a:ext cx="586800" cy="586800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F32C69F-8D15-2247-ACEF-A0259426FF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509" y="270038"/>
            <a:ext cx="3056646" cy="43382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64885E2-C5C4-9045-A301-C8BA9395D8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445" y="270036"/>
            <a:ext cx="3060511" cy="4337010"/>
          </a:xfrm>
          <a:prstGeom prst="rect">
            <a:avLst/>
          </a:prstGeom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4293D65E-EF85-D8F9-FDFC-F55F6674238A}"/>
              </a:ext>
            </a:extLst>
          </p:cNvPr>
          <p:cNvGrpSpPr/>
          <p:nvPr/>
        </p:nvGrpSpPr>
        <p:grpSpPr>
          <a:xfrm>
            <a:off x="8275249" y="5334517"/>
            <a:ext cx="713974" cy="799877"/>
            <a:chOff x="993331" y="5334517"/>
            <a:chExt cx="713974" cy="799877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328C5C6-2392-AD3B-D2DC-28FDEE71C300}"/>
                </a:ext>
              </a:extLst>
            </p:cNvPr>
            <p:cNvGrpSpPr/>
            <p:nvPr/>
          </p:nvGrpSpPr>
          <p:grpSpPr>
            <a:xfrm>
              <a:off x="1039033" y="5334517"/>
              <a:ext cx="668272" cy="623102"/>
              <a:chOff x="9053125" y="1200339"/>
              <a:chExt cx="575769" cy="536851"/>
            </a:xfrm>
          </p:grpSpPr>
          <p:pic>
            <p:nvPicPr>
              <p:cNvPr id="8" name="Picture 41">
                <a:extLst>
                  <a:ext uri="{FF2B5EF4-FFF2-40B4-BE49-F238E27FC236}">
                    <a16:creationId xmlns:a16="http://schemas.microsoft.com/office/drawing/2014/main" id="{66972B74-B569-2787-CEF9-5682ACC17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3125" y="1200339"/>
                <a:ext cx="536851" cy="536851"/>
              </a:xfrm>
              <a:prstGeom prst="rect">
                <a:avLst/>
              </a:prstGeom>
            </p:spPr>
          </p:pic>
          <p:pic>
            <p:nvPicPr>
              <p:cNvPr id="9" name="Picture 42">
                <a:extLst>
                  <a:ext uri="{FF2B5EF4-FFF2-40B4-BE49-F238E27FC236}">
                    <a16:creationId xmlns:a16="http://schemas.microsoft.com/office/drawing/2014/main" id="{19E58F15-8162-47F0-5A03-C514F6232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8210" y="1418775"/>
                <a:ext cx="190684" cy="190684"/>
              </a:xfrm>
              <a:prstGeom prst="rect">
                <a:avLst/>
              </a:prstGeom>
            </p:spPr>
          </p:pic>
        </p:grpSp>
        <p:cxnSp>
          <p:nvCxnSpPr>
            <p:cNvPr id="7" name="Straight Connector 43">
              <a:extLst>
                <a:ext uri="{FF2B5EF4-FFF2-40B4-BE49-F238E27FC236}">
                  <a16:creationId xmlns:a16="http://schemas.microsoft.com/office/drawing/2014/main" id="{9BEC589B-05C6-0FD0-3A4A-8B248BC59DDF}"/>
                </a:ext>
              </a:extLst>
            </p:cNvPr>
            <p:cNvCxnSpPr>
              <a:cxnSpLocks/>
            </p:cNvCxnSpPr>
            <p:nvPr/>
          </p:nvCxnSpPr>
          <p:spPr>
            <a:xfrm>
              <a:off x="993331" y="6134394"/>
              <a:ext cx="6475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87892-0767-8F48-91DF-059A02941790}"/>
              </a:ext>
            </a:extLst>
          </p:cNvPr>
          <p:cNvGrpSpPr/>
          <p:nvPr/>
        </p:nvGrpSpPr>
        <p:grpSpPr>
          <a:xfrm>
            <a:off x="9098157" y="4967657"/>
            <a:ext cx="1174005" cy="1166737"/>
            <a:chOff x="9098157" y="4967657"/>
            <a:chExt cx="1174005" cy="116673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E6D966-E065-4149-84F1-3AC07F6D0E9F}"/>
                </a:ext>
              </a:extLst>
            </p:cNvPr>
            <p:cNvCxnSpPr>
              <a:cxnSpLocks/>
            </p:cNvCxnSpPr>
            <p:nvPr/>
          </p:nvCxnSpPr>
          <p:spPr>
            <a:xfrm>
              <a:off x="9409814" y="6134394"/>
              <a:ext cx="8623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F2BD684-88AF-374A-8626-203DB65674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8157" y="4967657"/>
              <a:ext cx="1174005" cy="1116821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A8B388B1-1C47-294E-9AE7-84CA5659391A}"/>
              </a:ext>
            </a:extLst>
          </p:cNvPr>
          <p:cNvSpPr/>
          <p:nvPr/>
        </p:nvSpPr>
        <p:spPr>
          <a:xfrm>
            <a:off x="0" y="917815"/>
            <a:ext cx="114299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9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La PLANTA 2 HI HA el TERRAT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Terrat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0"/>
            <a:ext cx="6148800" cy="433354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0CCA5B8-289C-D647-A3E0-22AECDB4647E}"/>
              </a:ext>
            </a:extLst>
          </p:cNvPr>
          <p:cNvGrpSpPr/>
          <p:nvPr/>
        </p:nvGrpSpPr>
        <p:grpSpPr>
          <a:xfrm>
            <a:off x="4052116" y="5267705"/>
            <a:ext cx="1069197" cy="866689"/>
            <a:chOff x="2917809" y="5267705"/>
            <a:chExt cx="1069197" cy="866689"/>
          </a:xfrm>
        </p:grpSpPr>
        <p:cxnSp>
          <p:nvCxnSpPr>
            <p:cNvPr id="45" name="Straight Connector 44"/>
            <p:cNvCxnSpPr>
              <a:cxnSpLocks/>
            </p:cNvCxnSpPr>
            <p:nvPr/>
          </p:nvCxnSpPr>
          <p:spPr>
            <a:xfrm>
              <a:off x="2917809" y="6134394"/>
              <a:ext cx="106919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B69BEE0-2008-A24B-B74A-E6E3E20720DD}"/>
                </a:ext>
              </a:extLst>
            </p:cNvPr>
            <p:cNvGrpSpPr/>
            <p:nvPr/>
          </p:nvGrpSpPr>
          <p:grpSpPr>
            <a:xfrm>
              <a:off x="2917809" y="5267705"/>
              <a:ext cx="951685" cy="709116"/>
              <a:chOff x="3555093" y="1228320"/>
              <a:chExt cx="707159" cy="526916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65ED4DD-E6AD-3B4F-A65D-DD9AF2C2B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31B9A2E-8EEA-0242-9A1C-894600FA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45923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4ACAA176-A229-1346-ADCE-6D53C7094FA5}"/>
                  </a:ext>
                </a:extLst>
              </p:cNvPr>
              <p:cNvSpPr/>
              <p:nvPr/>
            </p:nvSpPr>
            <p:spPr>
              <a:xfrm>
                <a:off x="3729228" y="1365467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B682151-C06C-2946-A496-3E449B4E98F7}"/>
              </a:ext>
            </a:extLst>
          </p:cNvPr>
          <p:cNvGrpSpPr/>
          <p:nvPr/>
        </p:nvGrpSpPr>
        <p:grpSpPr>
          <a:xfrm>
            <a:off x="5055625" y="5314368"/>
            <a:ext cx="1081168" cy="820026"/>
            <a:chOff x="5132366" y="5314368"/>
            <a:chExt cx="1081168" cy="820026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7A8238-05A0-0541-8C48-096D6668CAF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C17427D-02B9-E54E-AF94-FF5138C7A5B1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99F5EDE1-3EE7-A04A-B768-7F1BF855D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9DEA7F5-43A6-254C-968E-F9E9C118B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F17FB794-61A1-3F4F-91E6-6B108228C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913422-FB5F-D74A-8E76-2DBFED5349FA}"/>
              </a:ext>
            </a:extLst>
          </p:cNvPr>
          <p:cNvGrpSpPr/>
          <p:nvPr/>
        </p:nvGrpSpPr>
        <p:grpSpPr>
          <a:xfrm>
            <a:off x="6336215" y="4967657"/>
            <a:ext cx="1174005" cy="1166737"/>
            <a:chOff x="6336215" y="4967657"/>
            <a:chExt cx="1174005" cy="116673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62E238-0B9F-7047-900F-BE6038E3384B}"/>
                </a:ext>
              </a:extLst>
            </p:cNvPr>
            <p:cNvCxnSpPr>
              <a:cxnSpLocks/>
            </p:cNvCxnSpPr>
            <p:nvPr/>
          </p:nvCxnSpPr>
          <p:spPr>
            <a:xfrm>
              <a:off x="6336215" y="6134394"/>
              <a:ext cx="8623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A45DCB2-6DC0-8F4E-A51B-28D52D165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36215" y="4967657"/>
              <a:ext cx="1174005" cy="1116821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C8C5D69-74E1-F34B-B3E8-85FBA8EDE0C2}"/>
              </a:ext>
            </a:extLst>
          </p:cNvPr>
          <p:cNvSpPr/>
          <p:nvPr/>
        </p:nvSpPr>
        <p:spPr>
          <a:xfrm>
            <a:off x="1" y="917815"/>
            <a:ext cx="100415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terrat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28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DB078B38-B866-B340-B53B-9A75761DA59E}"/>
              </a:ext>
            </a:extLst>
          </p:cNvPr>
          <p:cNvGrpSpPr/>
          <p:nvPr/>
        </p:nvGrpSpPr>
        <p:grpSpPr>
          <a:xfrm>
            <a:off x="1681873" y="1198553"/>
            <a:ext cx="6952437" cy="5563939"/>
            <a:chOff x="2223416" y="1276610"/>
            <a:chExt cx="6952437" cy="5563939"/>
          </a:xfrm>
        </p:grpSpPr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2480E7AD-AA3C-F944-9223-4D7F0244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95273" y="1276610"/>
              <a:ext cx="6780580" cy="5438968"/>
            </a:xfrm>
            <a:prstGeom prst="rect">
              <a:avLst/>
            </a:prstGeom>
          </p:spPr>
        </p:pic>
        <p:sp>
          <p:nvSpPr>
            <p:cNvPr id="248" name="Rectangle 247"/>
            <p:cNvSpPr/>
            <p:nvPr/>
          </p:nvSpPr>
          <p:spPr>
            <a:xfrm>
              <a:off x="4754868" y="4265127"/>
              <a:ext cx="700862" cy="549750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r"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planta 1</a:t>
              </a:r>
              <a:endParaRPr lang="ca-ES" sz="1000" b="1" cap="all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953040" y="2813588"/>
              <a:ext cx="883245" cy="39901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r"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</a:t>
              </a:r>
              <a:b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TERRAT</a:t>
              </a: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6260148" y="3446550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auditori</a:t>
              </a: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385198" y="4987984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Experiències Immersives</a:t>
              </a: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727679" y="5317515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Botiga</a:t>
              </a:r>
            </a:p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laie</a:t>
              </a: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731861" y="4052052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Vestíbul</a:t>
              </a: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641003" y="3470798"/>
              <a:ext cx="1092726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informació</a:t>
              </a: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223416" y="6560702"/>
              <a:ext cx="883245" cy="279847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03717" y="2405648"/>
              <a:ext cx="240728" cy="240728"/>
            </a:xfrm>
            <a:prstGeom prst="rect">
              <a:avLst/>
            </a:prstGeom>
          </p:spPr>
        </p:pic>
        <p:grpSp>
          <p:nvGrpSpPr>
            <p:cNvPr id="257" name="Group 256"/>
            <p:cNvGrpSpPr/>
            <p:nvPr/>
          </p:nvGrpSpPr>
          <p:grpSpPr>
            <a:xfrm>
              <a:off x="5585495" y="2023186"/>
              <a:ext cx="288304" cy="288304"/>
              <a:chOff x="3017129" y="1937388"/>
              <a:chExt cx="238513" cy="238513"/>
            </a:xfrm>
          </p:grpSpPr>
          <p:sp>
            <p:nvSpPr>
              <p:cNvPr id="308" name="Oval 307"/>
              <p:cNvSpPr/>
              <p:nvPr/>
            </p:nvSpPr>
            <p:spPr>
              <a:xfrm>
                <a:off x="3017129" y="193738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309" name="Picture 30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2358" y="1976745"/>
                <a:ext cx="152249" cy="152249"/>
              </a:xfrm>
              <a:prstGeom prst="rect">
                <a:avLst/>
              </a:prstGeom>
            </p:spPr>
          </p:pic>
        </p:grpSp>
        <p:grpSp>
          <p:nvGrpSpPr>
            <p:cNvPr id="258" name="Group 257"/>
            <p:cNvGrpSpPr/>
            <p:nvPr/>
          </p:nvGrpSpPr>
          <p:grpSpPr>
            <a:xfrm>
              <a:off x="7143393" y="4176218"/>
              <a:ext cx="288304" cy="288304"/>
              <a:chOff x="3017129" y="1937388"/>
              <a:chExt cx="238513" cy="238513"/>
            </a:xfrm>
          </p:grpSpPr>
          <p:sp>
            <p:nvSpPr>
              <p:cNvPr id="306" name="Oval 305"/>
              <p:cNvSpPr/>
              <p:nvPr/>
            </p:nvSpPr>
            <p:spPr>
              <a:xfrm>
                <a:off x="3017129" y="193738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307" name="Picture 30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2358" y="1976745"/>
                <a:ext cx="152249" cy="152249"/>
              </a:xfrm>
              <a:prstGeom prst="rect">
                <a:avLst/>
              </a:prstGeom>
            </p:spPr>
          </p:pic>
        </p:grpSp>
        <p:grpSp>
          <p:nvGrpSpPr>
            <p:cNvPr id="259" name="Group 258"/>
            <p:cNvGrpSpPr/>
            <p:nvPr/>
          </p:nvGrpSpPr>
          <p:grpSpPr>
            <a:xfrm>
              <a:off x="5924119" y="4197999"/>
              <a:ext cx="288304" cy="288304"/>
              <a:chOff x="4033255" y="3882927"/>
              <a:chExt cx="238513" cy="238513"/>
            </a:xfrm>
          </p:grpSpPr>
          <p:sp>
            <p:nvSpPr>
              <p:cNvPr id="304" name="Oval 303"/>
              <p:cNvSpPr/>
              <p:nvPr/>
            </p:nvSpPr>
            <p:spPr>
              <a:xfrm>
                <a:off x="4033255" y="3882927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305" name="Picture 30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48897" y="3901953"/>
                <a:ext cx="207227" cy="192909"/>
              </a:xfrm>
              <a:prstGeom prst="rect">
                <a:avLst/>
              </a:prstGeom>
            </p:spPr>
          </p:pic>
        </p:grpSp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0400" y="4242382"/>
              <a:ext cx="240728" cy="240728"/>
            </a:xfrm>
            <a:prstGeom prst="rect">
              <a:avLst/>
            </a:prstGeom>
          </p:spPr>
        </p:pic>
        <p:grpSp>
          <p:nvGrpSpPr>
            <p:cNvPr id="261" name="Group 260"/>
            <p:cNvGrpSpPr/>
            <p:nvPr/>
          </p:nvGrpSpPr>
          <p:grpSpPr>
            <a:xfrm>
              <a:off x="2712013" y="5457194"/>
              <a:ext cx="288304" cy="288304"/>
              <a:chOff x="4033255" y="3882927"/>
              <a:chExt cx="238513" cy="238513"/>
            </a:xfrm>
          </p:grpSpPr>
          <p:sp>
            <p:nvSpPr>
              <p:cNvPr id="302" name="Oval 301"/>
              <p:cNvSpPr/>
              <p:nvPr/>
            </p:nvSpPr>
            <p:spPr>
              <a:xfrm>
                <a:off x="4033255" y="3882927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48897" y="3901953"/>
                <a:ext cx="207227" cy="192909"/>
              </a:xfrm>
              <a:prstGeom prst="rect">
                <a:avLst/>
              </a:prstGeom>
            </p:spPr>
          </p:pic>
        </p:grpSp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463937" y="6283461"/>
              <a:ext cx="240728" cy="240728"/>
            </a:xfrm>
            <a:prstGeom prst="rect">
              <a:avLst/>
            </a:prstGeom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1442" y="4990809"/>
              <a:ext cx="255720" cy="255720"/>
            </a:xfrm>
            <a:prstGeom prst="rect">
              <a:avLst/>
            </a:prstGeom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750" y="2945631"/>
              <a:ext cx="412525" cy="412525"/>
            </a:xfrm>
            <a:prstGeom prst="rect">
              <a:avLst/>
            </a:prstGeom>
          </p:spPr>
        </p:pic>
        <p:grpSp>
          <p:nvGrpSpPr>
            <p:cNvPr id="265" name="Group 264"/>
            <p:cNvGrpSpPr/>
            <p:nvPr/>
          </p:nvGrpSpPr>
          <p:grpSpPr>
            <a:xfrm>
              <a:off x="5172399" y="2398647"/>
              <a:ext cx="288304" cy="288304"/>
              <a:chOff x="2660144" y="2441882"/>
              <a:chExt cx="238513" cy="238513"/>
            </a:xfrm>
          </p:grpSpPr>
          <p:sp>
            <p:nvSpPr>
              <p:cNvPr id="300" name="Oval 299"/>
              <p:cNvSpPr/>
              <p:nvPr/>
            </p:nvSpPr>
            <p:spPr>
              <a:xfrm>
                <a:off x="2660144" y="2441882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301" name="Picture 300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0982"/>
              <a:stretch/>
            </p:blipFill>
            <p:spPr>
              <a:xfrm>
                <a:off x="2686855" y="2459960"/>
                <a:ext cx="168587" cy="213352"/>
              </a:xfrm>
              <a:prstGeom prst="rect">
                <a:avLst/>
              </a:prstGeom>
            </p:spPr>
          </p:pic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B90DC0AA-5742-EB48-B2D6-F4DDB2CB8ECC}"/>
                </a:ext>
              </a:extLst>
            </p:cNvPr>
            <p:cNvGrpSpPr/>
            <p:nvPr/>
          </p:nvGrpSpPr>
          <p:grpSpPr>
            <a:xfrm>
              <a:off x="5009820" y="1326741"/>
              <a:ext cx="288305" cy="864668"/>
              <a:chOff x="4880716" y="1469354"/>
              <a:chExt cx="288305" cy="864668"/>
            </a:xfrm>
          </p:grpSpPr>
          <p:sp>
            <p:nvSpPr>
              <p:cNvPr id="290" name="Rounded Rectangle 289"/>
              <p:cNvSpPr/>
              <p:nvPr/>
            </p:nvSpPr>
            <p:spPr>
              <a:xfrm>
                <a:off x="4880716" y="1608890"/>
                <a:ext cx="288305" cy="59177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grpSp>
            <p:nvGrpSpPr>
              <p:cNvPr id="291" name="Group 290"/>
              <p:cNvGrpSpPr/>
              <p:nvPr/>
            </p:nvGrpSpPr>
            <p:grpSpPr>
              <a:xfrm>
                <a:off x="4880716" y="1469354"/>
                <a:ext cx="288304" cy="288304"/>
                <a:chOff x="2660144" y="2168158"/>
                <a:chExt cx="238513" cy="238513"/>
              </a:xfrm>
            </p:grpSpPr>
            <p:sp>
              <p:nvSpPr>
                <p:cNvPr id="298" name="Oval 297"/>
                <p:cNvSpPr/>
                <p:nvPr/>
              </p:nvSpPr>
              <p:spPr>
                <a:xfrm>
                  <a:off x="2660144" y="2168158"/>
                  <a:ext cx="238513" cy="23851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pic>
              <p:nvPicPr>
                <p:cNvPr id="299" name="Picture 298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9163" y="2210474"/>
                  <a:ext cx="172021" cy="153880"/>
                </a:xfrm>
                <a:prstGeom prst="rect">
                  <a:avLst/>
                </a:prstGeom>
              </p:spPr>
            </p:pic>
          </p:grpSp>
          <p:grpSp>
            <p:nvGrpSpPr>
              <p:cNvPr id="292" name="Group 291"/>
              <p:cNvGrpSpPr/>
              <p:nvPr/>
            </p:nvGrpSpPr>
            <p:grpSpPr>
              <a:xfrm>
                <a:off x="4880716" y="1761098"/>
                <a:ext cx="288304" cy="288304"/>
                <a:chOff x="2392666" y="2168158"/>
                <a:chExt cx="238513" cy="238513"/>
              </a:xfrm>
            </p:grpSpPr>
            <p:sp>
              <p:nvSpPr>
                <p:cNvPr id="296" name="Oval 295"/>
                <p:cNvSpPr/>
                <p:nvPr/>
              </p:nvSpPr>
              <p:spPr>
                <a:xfrm>
                  <a:off x="2392666" y="2168158"/>
                  <a:ext cx="238513" cy="23851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pic>
              <p:nvPicPr>
                <p:cNvPr id="297" name="Picture 296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2477" y="2198101"/>
                  <a:ext cx="175251" cy="166333"/>
                </a:xfrm>
                <a:prstGeom prst="rect">
                  <a:avLst/>
                </a:prstGeom>
              </p:spPr>
            </p:pic>
          </p:grpSp>
          <p:grpSp>
            <p:nvGrpSpPr>
              <p:cNvPr id="293" name="Group 292"/>
              <p:cNvGrpSpPr/>
              <p:nvPr/>
            </p:nvGrpSpPr>
            <p:grpSpPr>
              <a:xfrm>
                <a:off x="4880716" y="2045718"/>
                <a:ext cx="288304" cy="288304"/>
                <a:chOff x="2392666" y="2441882"/>
                <a:chExt cx="238513" cy="238513"/>
              </a:xfrm>
            </p:grpSpPr>
            <p:sp>
              <p:nvSpPr>
                <p:cNvPr id="294" name="Oval 293"/>
                <p:cNvSpPr/>
                <p:nvPr/>
              </p:nvSpPr>
              <p:spPr>
                <a:xfrm>
                  <a:off x="2392666" y="2441882"/>
                  <a:ext cx="238513" cy="23851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pic>
              <p:nvPicPr>
                <p:cNvPr id="295" name="Picture 29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8674" y="2476703"/>
                  <a:ext cx="149054" cy="14905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BB0538B1-B13D-2748-A88E-B1F7F556A1F0}"/>
                </a:ext>
              </a:extLst>
            </p:cNvPr>
            <p:cNvGrpSpPr/>
            <p:nvPr/>
          </p:nvGrpSpPr>
          <p:grpSpPr>
            <a:xfrm>
              <a:off x="5043213" y="3120131"/>
              <a:ext cx="288304" cy="288304"/>
              <a:chOff x="4861807" y="2365580"/>
              <a:chExt cx="288304" cy="288304"/>
            </a:xfrm>
          </p:grpSpPr>
          <p:sp>
            <p:nvSpPr>
              <p:cNvPr id="288" name="Oval 287"/>
              <p:cNvSpPr/>
              <p:nvPr/>
            </p:nvSpPr>
            <p:spPr>
              <a:xfrm>
                <a:off x="4861807" y="2365580"/>
                <a:ext cx="288304" cy="288304"/>
              </a:xfrm>
              <a:prstGeom prst="ellipse">
                <a:avLst/>
              </a:prstGeom>
              <a:solidFill>
                <a:srgbClr val="B44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C92D2431-F3EE-D141-BBDD-A28175EC9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5917" y="2413818"/>
                <a:ext cx="178636" cy="178636"/>
              </a:xfrm>
              <a:prstGeom prst="rect">
                <a:avLst/>
              </a:prstGeom>
            </p:spPr>
          </p:pic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2F371D02-4FDB-2A40-B20D-54302E69AED4}"/>
                </a:ext>
              </a:extLst>
            </p:cNvPr>
            <p:cNvGrpSpPr/>
            <p:nvPr/>
          </p:nvGrpSpPr>
          <p:grpSpPr>
            <a:xfrm>
              <a:off x="3810056" y="3779837"/>
              <a:ext cx="883245" cy="642211"/>
              <a:chOff x="3746932" y="3117279"/>
              <a:chExt cx="883245" cy="642211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4089143" y="3323242"/>
                <a:ext cx="243565" cy="4362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3746932" y="3448940"/>
                <a:ext cx="883245" cy="279847"/>
              </a:xfrm>
              <a:prstGeom prst="rect">
                <a:avLst/>
              </a:prstGeom>
            </p:spPr>
            <p:txBody>
              <a:bodyPr wrap="square" lIns="0" tIns="0" rIns="0" bIns="0" anchor="t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ca-ES" sz="1000" b="1" cap="all" dirty="0">
                    <a:solidFill>
                      <a:srgbClr val="B44800"/>
                    </a:solidFill>
                    <a:latin typeface="Calibri Light" charset="0"/>
                    <a:ea typeface="Calibri Light" charset="0"/>
                    <a:cs typeface="Calibri Light" charset="0"/>
                  </a:rPr>
                  <a:t>Porta D’entrada</a:t>
                </a:r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4044404" y="3117279"/>
                <a:ext cx="288304" cy="288304"/>
              </a:xfrm>
              <a:prstGeom prst="ellipse">
                <a:avLst/>
              </a:prstGeom>
              <a:solidFill>
                <a:srgbClr val="B44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287" name="Picture 286">
                <a:extLst>
                  <a:ext uri="{FF2B5EF4-FFF2-40B4-BE49-F238E27FC236}">
                    <a16:creationId xmlns:a16="http://schemas.microsoft.com/office/drawing/2014/main" id="{529CF6F6-BF41-3346-B9C3-79D4473A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9142" y="3162017"/>
                <a:ext cx="198826" cy="198826"/>
              </a:xfrm>
              <a:prstGeom prst="rect">
                <a:avLst/>
              </a:prstGeom>
            </p:spPr>
          </p:pic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E65454A6-2B83-2145-A72E-33E51AAB46D9}"/>
                </a:ext>
              </a:extLst>
            </p:cNvPr>
            <p:cNvGrpSpPr/>
            <p:nvPr/>
          </p:nvGrpSpPr>
          <p:grpSpPr>
            <a:xfrm>
              <a:off x="3275128" y="5168890"/>
              <a:ext cx="288304" cy="288304"/>
              <a:chOff x="3017129" y="1937388"/>
              <a:chExt cx="238513" cy="238513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263EAA3F-B0BB-B34A-B906-FCA9F688CD36}"/>
                  </a:ext>
                </a:extLst>
              </p:cNvPr>
              <p:cNvSpPr/>
              <p:nvPr/>
            </p:nvSpPr>
            <p:spPr>
              <a:xfrm>
                <a:off x="3017129" y="193738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283" name="Picture 282">
                <a:extLst>
                  <a:ext uri="{FF2B5EF4-FFF2-40B4-BE49-F238E27FC236}">
                    <a16:creationId xmlns:a16="http://schemas.microsoft.com/office/drawing/2014/main" id="{A98C9F87-F7B5-2042-BDC8-343C92485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2358" y="1976745"/>
                <a:ext cx="152249" cy="152249"/>
              </a:xfrm>
              <a:prstGeom prst="rect">
                <a:avLst/>
              </a:prstGeom>
            </p:spPr>
          </p:pic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308CAA4B-569F-EE4A-B72F-812118973609}"/>
                </a:ext>
              </a:extLst>
            </p:cNvPr>
            <p:cNvGrpSpPr/>
            <p:nvPr/>
          </p:nvGrpSpPr>
          <p:grpSpPr>
            <a:xfrm>
              <a:off x="2974045" y="4354851"/>
              <a:ext cx="528692" cy="288304"/>
              <a:chOff x="2974045" y="4354851"/>
              <a:chExt cx="528692" cy="288304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8EE60D58-95B1-F047-A924-AE182414C7B7}"/>
                  </a:ext>
                </a:extLst>
              </p:cNvPr>
              <p:cNvGrpSpPr/>
              <p:nvPr/>
            </p:nvGrpSpPr>
            <p:grpSpPr>
              <a:xfrm>
                <a:off x="2974045" y="4354851"/>
                <a:ext cx="528692" cy="288304"/>
                <a:chOff x="2974045" y="4354851"/>
                <a:chExt cx="528692" cy="288304"/>
              </a:xfrm>
            </p:grpSpPr>
            <p:sp>
              <p:nvSpPr>
                <p:cNvPr id="278" name="Oval 277"/>
                <p:cNvSpPr/>
                <p:nvPr/>
              </p:nvSpPr>
              <p:spPr>
                <a:xfrm>
                  <a:off x="3214433" y="4354851"/>
                  <a:ext cx="288304" cy="28830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D16B7DDE-C749-5D4E-82A0-F9C77F85C0D2}"/>
                    </a:ext>
                  </a:extLst>
                </p:cNvPr>
                <p:cNvGrpSpPr/>
                <p:nvPr/>
              </p:nvGrpSpPr>
              <p:grpSpPr>
                <a:xfrm>
                  <a:off x="2974045" y="4354851"/>
                  <a:ext cx="288304" cy="288304"/>
                  <a:chOff x="3017129" y="1937388"/>
                  <a:chExt cx="238513" cy="238513"/>
                </a:xfrm>
              </p:grpSpPr>
              <p:sp>
                <p:nvSpPr>
                  <p:cNvPr id="280" name="Oval 279">
                    <a:extLst>
                      <a:ext uri="{FF2B5EF4-FFF2-40B4-BE49-F238E27FC236}">
                        <a16:creationId xmlns:a16="http://schemas.microsoft.com/office/drawing/2014/main" id="{29D6E630-DC5D-6742-A700-2758F848C952}"/>
                      </a:ext>
                    </a:extLst>
                  </p:cNvPr>
                  <p:cNvSpPr/>
                  <p:nvPr/>
                </p:nvSpPr>
                <p:spPr>
                  <a:xfrm>
                    <a:off x="3017129" y="1937388"/>
                    <a:ext cx="238513" cy="238513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/>
                  </a:p>
                </p:txBody>
              </p:sp>
              <p:pic>
                <p:nvPicPr>
                  <p:cNvPr id="281" name="Picture 280">
                    <a:extLst>
                      <a:ext uri="{FF2B5EF4-FFF2-40B4-BE49-F238E27FC236}">
                        <a16:creationId xmlns:a16="http://schemas.microsoft.com/office/drawing/2014/main" id="{939A8191-20F8-C447-9EAB-565E872B14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72358" y="1976745"/>
                    <a:ext cx="152249" cy="15224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77" name="Picture 276">
                <a:extLst>
                  <a:ext uri="{FF2B5EF4-FFF2-40B4-BE49-F238E27FC236}">
                    <a16:creationId xmlns:a16="http://schemas.microsoft.com/office/drawing/2014/main" id="{409E3474-0757-3543-B9C9-108381F21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7137" y="4397555"/>
                <a:ext cx="202896" cy="202896"/>
              </a:xfrm>
              <a:prstGeom prst="rect">
                <a:avLst/>
              </a:prstGeom>
            </p:spPr>
          </p:pic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FAF7E3BE-73F3-E341-8C31-825D250DBFAA}"/>
                </a:ext>
              </a:extLst>
            </p:cNvPr>
            <p:cNvGrpSpPr/>
            <p:nvPr/>
          </p:nvGrpSpPr>
          <p:grpSpPr>
            <a:xfrm>
              <a:off x="3208338" y="2756347"/>
              <a:ext cx="288304" cy="288304"/>
              <a:chOff x="3369529" y="2915261"/>
              <a:chExt cx="288304" cy="288304"/>
            </a:xfrm>
          </p:grpSpPr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B56D5908-668E-5E43-8B61-31665909915D}"/>
                  </a:ext>
                </a:extLst>
              </p:cNvPr>
              <p:cNvSpPr/>
              <p:nvPr/>
            </p:nvSpPr>
            <p:spPr>
              <a:xfrm>
                <a:off x="3369529" y="2915261"/>
                <a:ext cx="288304" cy="2883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275" name="Picture 22">
                <a:extLst>
                  <a:ext uri="{FF2B5EF4-FFF2-40B4-BE49-F238E27FC236}">
                    <a16:creationId xmlns:a16="http://schemas.microsoft.com/office/drawing/2014/main" id="{D98F673D-43E5-8546-9224-0DC5AAE568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5195"/>
              <a:stretch/>
            </p:blipFill>
            <p:spPr>
              <a:xfrm>
                <a:off x="3407573" y="2974063"/>
                <a:ext cx="204248" cy="152787"/>
              </a:xfrm>
              <a:prstGeom prst="rect">
                <a:avLst/>
              </a:prstGeom>
            </p:spPr>
          </p:pic>
        </p:grp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A562D6B6-39F7-0C4D-A12E-6A64D7A0382C}"/>
                </a:ext>
              </a:extLst>
            </p:cNvPr>
            <p:cNvSpPr/>
            <p:nvPr/>
          </p:nvSpPr>
          <p:spPr>
            <a:xfrm>
              <a:off x="3341886" y="1808315"/>
              <a:ext cx="883245" cy="279847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n-U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pic>
          <p:nvPicPr>
            <p:cNvPr id="273" name="Picture 272">
              <a:extLst>
                <a:ext uri="{FF2B5EF4-FFF2-40B4-BE49-F238E27FC236}">
                  <a16:creationId xmlns:a16="http://schemas.microsoft.com/office/drawing/2014/main" id="{C6363646-07E1-D544-B55D-D73C784D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336024" y="2110531"/>
              <a:ext cx="240728" cy="240728"/>
            </a:xfrm>
            <a:prstGeom prst="rect">
              <a:avLst/>
            </a:prstGeom>
          </p:spPr>
        </p:pic>
      </p:grpSp>
      <p:pic>
        <p:nvPicPr>
          <p:cNvPr id="310" name="Picture 309">
            <a:extLst>
              <a:ext uri="{FF2B5EF4-FFF2-40B4-BE49-F238E27FC236}">
                <a16:creationId xmlns:a16="http://schemas.microsoft.com/office/drawing/2014/main" id="{B3E3CF95-458E-E34D-BDE5-42F866E31639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6954" b="1886"/>
          <a:stretch/>
        </p:blipFill>
        <p:spPr>
          <a:xfrm>
            <a:off x="2683292" y="5939049"/>
            <a:ext cx="1710000" cy="819373"/>
          </a:xfrm>
          <a:prstGeom prst="rect">
            <a:avLst/>
          </a:prstGeom>
        </p:spPr>
      </p:pic>
      <p:grpSp>
        <p:nvGrpSpPr>
          <p:cNvPr id="311" name="Group 310">
            <a:extLst>
              <a:ext uri="{FF2B5EF4-FFF2-40B4-BE49-F238E27FC236}">
                <a16:creationId xmlns:a16="http://schemas.microsoft.com/office/drawing/2014/main" id="{0F6438BB-80AE-B34C-A69C-26775161CA29}"/>
              </a:ext>
            </a:extLst>
          </p:cNvPr>
          <p:cNvGrpSpPr/>
          <p:nvPr/>
        </p:nvGrpSpPr>
        <p:grpSpPr>
          <a:xfrm>
            <a:off x="3046752" y="5475952"/>
            <a:ext cx="288304" cy="288304"/>
            <a:chOff x="3369529" y="2915261"/>
            <a:chExt cx="288304" cy="288304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6F1358F-F2C1-424B-8382-852F9864034E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13" name="Picture 22">
              <a:extLst>
                <a:ext uri="{FF2B5EF4-FFF2-40B4-BE49-F238E27FC236}">
                  <a16:creationId xmlns:a16="http://schemas.microsoft.com/office/drawing/2014/main" id="{EE08EB08-FF00-4A43-9E6A-271B4CD26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caixaforum Barcelona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</a:t>
              </a: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ACCESSIBLE</a:t>
              </a: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674526" y="1137271"/>
            <a:ext cx="1458050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</a:t>
            </a:r>
            <a:b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baixa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674526" y="1977510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20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6182997" y="240101"/>
            <a:ext cx="420387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caixaforum Barcelona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3EA329B-C41B-BA42-B084-74856A0F77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711" y="1198553"/>
            <a:ext cx="4881599" cy="54388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35666" y="2252133"/>
            <a:ext cx="240728" cy="24072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6839187" y="1902008"/>
            <a:ext cx="288304" cy="288304"/>
            <a:chOff x="3017129" y="1937388"/>
            <a:chExt cx="238513" cy="238513"/>
          </a:xfrm>
        </p:grpSpPr>
        <p:sp>
          <p:nvSpPr>
            <p:cNvPr id="46" name="Oval 45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48" name="Rectangle 47"/>
          <p:cNvSpPr/>
          <p:nvPr/>
        </p:nvSpPr>
        <p:spPr>
          <a:xfrm>
            <a:off x="4883457" y="2584375"/>
            <a:ext cx="883245" cy="2452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TERRAT</a:t>
            </a:r>
            <a:endParaRPr lang="es-ES_tradnl" sz="1000" b="1" cap="all" dirty="0">
              <a:solidFill>
                <a:srgbClr val="B448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20028" y="176091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Cafè-restaurant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481943" y="503434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ESPAI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 err="1">
                <a:latin typeface="Calibri Light" charset="0"/>
                <a:ea typeface="Calibri Light" charset="0"/>
                <a:cs typeface="Calibri Light" charset="0"/>
              </a:rPr>
              <a:t>joseph</a:t>
            </a: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 err="1">
                <a:latin typeface="Calibri Light" charset="0"/>
                <a:ea typeface="Calibri Light" charset="0"/>
                <a:cs typeface="Calibri Light" charset="0"/>
              </a:rPr>
              <a:t>beuys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20028" y="547348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d’exposicions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491428" y="347593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d’exposicions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610954" y="4481475"/>
            <a:ext cx="815058" cy="36138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Espai Modernisme modernitat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426012" y="3211940"/>
            <a:ext cx="288304" cy="288304"/>
            <a:chOff x="2660144" y="2168158"/>
            <a:chExt cx="238513" cy="238513"/>
          </a:xfrm>
        </p:grpSpPr>
        <p:sp>
          <p:nvSpPr>
            <p:cNvPr id="56" name="Oval 55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6474311" y="4088945"/>
            <a:ext cx="288304" cy="288304"/>
            <a:chOff x="3017129" y="1937388"/>
            <a:chExt cx="238513" cy="238513"/>
          </a:xfrm>
        </p:grpSpPr>
        <p:sp>
          <p:nvSpPr>
            <p:cNvPr id="59" name="Oval 58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5620445" y="4087967"/>
            <a:ext cx="288304" cy="288304"/>
            <a:chOff x="4033255" y="3882927"/>
            <a:chExt cx="238513" cy="238513"/>
          </a:xfrm>
        </p:grpSpPr>
        <p:sp>
          <p:nvSpPr>
            <p:cNvPr id="62" name="Oval 61"/>
            <p:cNvSpPr/>
            <p:nvPr/>
          </p:nvSpPr>
          <p:spPr>
            <a:xfrm>
              <a:off x="4033255" y="3882927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8897" y="3901953"/>
              <a:ext cx="207227" cy="192909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62633" y="4108168"/>
            <a:ext cx="240728" cy="24072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82941" y="3018469"/>
            <a:ext cx="883245" cy="727593"/>
            <a:chOff x="4009317" y="3018469"/>
            <a:chExt cx="883245" cy="727593"/>
          </a:xfrm>
        </p:grpSpPr>
        <p:sp>
          <p:nvSpPr>
            <p:cNvPr id="52" name="Rectangle 51"/>
            <p:cNvSpPr/>
            <p:nvPr/>
          </p:nvSpPr>
          <p:spPr>
            <a:xfrm>
              <a:off x="4009317" y="3466215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Sala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d’exposicions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0076" y="3018469"/>
              <a:ext cx="315220" cy="31522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5884371" y="2304583"/>
            <a:ext cx="288304" cy="288304"/>
            <a:chOff x="2392666" y="2168158"/>
            <a:chExt cx="238513" cy="238513"/>
          </a:xfrm>
        </p:grpSpPr>
        <p:sp>
          <p:nvSpPr>
            <p:cNvPr id="67" name="Oval 66"/>
            <p:cNvSpPr/>
            <p:nvPr/>
          </p:nvSpPr>
          <p:spPr>
            <a:xfrm>
              <a:off x="2392666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2477" y="2198101"/>
              <a:ext cx="175251" cy="166333"/>
            </a:xfrm>
            <a:prstGeom prst="rect">
              <a:avLst/>
            </a:prstGeom>
          </p:spPr>
        </p:pic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70AB9825-74D3-8740-A168-9991022AE50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255" y="1443922"/>
            <a:ext cx="264628" cy="26462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491010E-5B15-7941-B5E8-DAA69F0DE7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887" y="1447340"/>
            <a:ext cx="264629" cy="264628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 rot="16200000">
            <a:off x="6381045" y="4973139"/>
            <a:ext cx="1248246" cy="991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CARRER</a:t>
            </a: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 modernista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540" y="3018469"/>
            <a:ext cx="315220" cy="3152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014" y="5050283"/>
            <a:ext cx="315220" cy="31522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1B627C3-3128-CC44-B362-3985CF7467E3}"/>
              </a:ext>
            </a:extLst>
          </p:cNvPr>
          <p:cNvSpPr/>
          <p:nvPr/>
        </p:nvSpPr>
        <p:spPr>
          <a:xfrm rot="16200000">
            <a:off x="4697210" y="4973139"/>
            <a:ext cx="1248246" cy="991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CARRER</a:t>
            </a: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 modernista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31A299-9073-9C42-A9E8-83BEFA6A4F9D}"/>
              </a:ext>
            </a:extLst>
          </p:cNvPr>
          <p:cNvGrpSpPr/>
          <p:nvPr/>
        </p:nvGrpSpPr>
        <p:grpSpPr>
          <a:xfrm>
            <a:off x="5887882" y="2577142"/>
            <a:ext cx="288304" cy="288304"/>
            <a:chOff x="2660144" y="2168158"/>
            <a:chExt cx="238513" cy="23851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E1830CA-2B8A-BE4F-B54A-CE5B54322461}"/>
                </a:ext>
              </a:extLst>
            </p:cNvPr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3BF9106-7351-3040-BF9C-44C6D5F6A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93DC7DC-EBE3-B046-A919-336B66FE92D9}"/>
              </a:ext>
            </a:extLst>
          </p:cNvPr>
          <p:cNvGrpSpPr/>
          <p:nvPr/>
        </p:nvGrpSpPr>
        <p:grpSpPr>
          <a:xfrm>
            <a:off x="5215992" y="1902008"/>
            <a:ext cx="288304" cy="288304"/>
            <a:chOff x="3017129" y="1937388"/>
            <a:chExt cx="238513" cy="238513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7B5D03B-2735-F34B-861C-FC203761F4D2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0A475F7-9D2E-5140-93DA-B91AA6247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2B50085-7017-AB47-9449-32B5F4DB799F}"/>
              </a:ext>
            </a:extLst>
          </p:cNvPr>
          <p:cNvSpPr/>
          <p:nvPr/>
        </p:nvSpPr>
        <p:spPr>
          <a:xfrm>
            <a:off x="5610954" y="3243688"/>
            <a:ext cx="757993" cy="361386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Espai Educatiu</a:t>
            </a:r>
          </a:p>
        </p:txBody>
      </p:sp>
    </p:spTree>
    <p:extLst>
      <p:ext uri="{BB962C8B-B14F-4D97-AF65-F5344CB8AC3E}">
        <p14:creationId xmlns:p14="http://schemas.microsoft.com/office/powerpoint/2010/main" val="1446182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6182997" y="240101"/>
            <a:ext cx="420387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barcelona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EA329B-C41B-BA42-B084-74856A0F77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711" y="1198553"/>
            <a:ext cx="4881599" cy="543880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26836B9-F800-5440-895F-C93BA3B160BE}"/>
              </a:ext>
            </a:extLst>
          </p:cNvPr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000" b="1" cap="all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terrat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6D68DFF-CE30-CF4E-A1CA-97E71E4377E6}"/>
              </a:ext>
            </a:extLst>
          </p:cNvPr>
          <p:cNvCxnSpPr>
            <a:cxnSpLocks/>
          </p:cNvCxnSpPr>
          <p:nvPr/>
        </p:nvCxnSpPr>
        <p:spPr>
          <a:xfrm>
            <a:off x="674526" y="1553998"/>
            <a:ext cx="113668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B328BEB-BB29-1A4B-B3CA-EFA1DD75A7F2}"/>
              </a:ext>
            </a:extLst>
          </p:cNvPr>
          <p:cNvGrpSpPr/>
          <p:nvPr/>
        </p:nvGrpSpPr>
        <p:grpSpPr>
          <a:xfrm>
            <a:off x="6839187" y="1902008"/>
            <a:ext cx="288304" cy="288304"/>
            <a:chOff x="3017129" y="1937388"/>
            <a:chExt cx="238513" cy="23851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002CAB0-09D8-254C-9832-4A5E08E68120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A579EA4-76B4-0341-9158-55975C08A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8997706-216B-D94D-9365-FAB0E9D56F43}"/>
              </a:ext>
            </a:extLst>
          </p:cNvPr>
          <p:cNvGrpSpPr/>
          <p:nvPr/>
        </p:nvGrpSpPr>
        <p:grpSpPr>
          <a:xfrm>
            <a:off x="5215992" y="1902008"/>
            <a:ext cx="288304" cy="288304"/>
            <a:chOff x="3017129" y="1937388"/>
            <a:chExt cx="238513" cy="23851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954FAD0-9746-FA4E-BC71-53EA0674A9C4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60796AF-1B49-9442-A2D7-9AFC4CFD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39D651DB-A9EE-474C-98BE-54E5BEC8214F}"/>
              </a:ext>
            </a:extLst>
          </p:cNvPr>
          <p:cNvSpPr/>
          <p:nvPr/>
        </p:nvSpPr>
        <p:spPr>
          <a:xfrm>
            <a:off x="3978844" y="571959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45F4F08-F1AD-5F45-8C70-E38634052AC4}"/>
              </a:ext>
            </a:extLst>
          </p:cNvPr>
          <p:cNvSpPr/>
          <p:nvPr/>
        </p:nvSpPr>
        <p:spPr>
          <a:xfrm>
            <a:off x="3978844" y="387964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latin typeface="Calibri Light" charset="0"/>
                <a:ea typeface="Calibri Light" charset="0"/>
                <a:cs typeface="Calibri Light" charset="0"/>
              </a:rPr>
              <a:t>terrat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9B2DB92-27EF-9140-973B-6B8E30BF05A8}"/>
              </a:ext>
            </a:extLst>
          </p:cNvPr>
          <p:cNvSpPr/>
          <p:nvPr/>
        </p:nvSpPr>
        <p:spPr>
          <a:xfrm>
            <a:off x="3978844" y="188357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DF12696-E19C-0A40-A37E-E0034F452D3C}"/>
              </a:ext>
            </a:extLst>
          </p:cNvPr>
          <p:cNvSpPr/>
          <p:nvPr/>
        </p:nvSpPr>
        <p:spPr>
          <a:xfrm>
            <a:off x="7502630" y="188357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942649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286" y="5860563"/>
            <a:ext cx="131342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ca-ES" sz="1500" spc="50" dirty="0">
                <a:latin typeface="Calibri" charset="0"/>
                <a:ea typeface="Calibri" charset="0"/>
                <a:cs typeface="Calibri" charset="0"/>
              </a:rPr>
              <a:t>Hi col·labora: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040279"/>
            <a:ext cx="5897880" cy="1060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55774" y="2454163"/>
            <a:ext cx="2715846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AQUESTA GUIA SERVEIX PER </a:t>
            </a: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COM POTS ACCEDIR A CAIXAFORUM </a:t>
            </a:r>
            <a:r>
              <a:rPr lang="ca-ES" sz="19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Barcelona</a:t>
            </a: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POTSER L’HAURÀS D’USAR AMB L’AJUDA D’UNA PERSONA DE SUPORT.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43376" y="2275968"/>
            <a:ext cx="2628244" cy="2370338"/>
            <a:chOff x="843376" y="2275968"/>
            <a:chExt cx="2432483" cy="2370338"/>
          </a:xfrm>
        </p:grpSpPr>
        <p:cxnSp>
          <p:nvCxnSpPr>
            <p:cNvPr id="46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2275968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4646306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7192085" y="2454163"/>
            <a:ext cx="2478857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POTS PORTAR LA GUIA A LA PANTALLA DEL MÒBIL O TAULETA. </a:t>
            </a:r>
          </a:p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TAMBÉ POTS IMPRIMIR TOTA LA GUIA O NOMÉS UNA PART I PORTAR-LA AMB TU.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50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4109672" y="1521368"/>
            <a:ext cx="2382815" cy="3997304"/>
            <a:chOff x="4055429" y="1521368"/>
            <a:chExt cx="2382815" cy="3997304"/>
          </a:xfrm>
        </p:grpSpPr>
        <p:sp>
          <p:nvSpPr>
            <p:cNvPr id="53" name="Rectangle 52"/>
            <p:cNvSpPr/>
            <p:nvPr/>
          </p:nvSpPr>
          <p:spPr>
            <a:xfrm>
              <a:off x="4082064" y="2454163"/>
              <a:ext cx="2250822" cy="19774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2100"/>
                </a:lnSpc>
              </a:pP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AQUESTA GUIA </a:t>
              </a:r>
              <a:r>
                <a:rPr lang="ca-E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ES POT EDITAR PERQUÈ L’ADAPTIS A LES TEVES NECESSITATS</a:t>
              </a: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 LA POTS CANVIAR, REDUIR O AMPLIAR.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055429" y="1521368"/>
              <a:ext cx="75343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B44800"/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cxnSp>
          <p:nvCxnSpPr>
            <p:cNvPr id="55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2275968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4646306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8BBD1B8-18E8-8A42-86C9-76FAE2CF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544" y="4860986"/>
              <a:ext cx="657686" cy="657686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CE66D56A-DDD4-B744-8805-A11F8D9EC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3D93188-D4C9-9D4F-9A6A-2F5285905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0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dirty="0">
                <a:latin typeface="Calibri" charset="0"/>
                <a:ea typeface="Calibri" charset="0"/>
                <a:cs typeface="Calibri" charset="0"/>
              </a:rPr>
              <a:t>CAIXAFORUM BARCELONA  TÉ  ENTRADA AMB ESCALES MECÀNIQUES I ASCENSOR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8840"/>
            <a:ext cx="6148148" cy="433493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1735AED-5015-CB42-AF97-B964C8371E60}"/>
              </a:ext>
            </a:extLst>
          </p:cNvPr>
          <p:cNvGrpSpPr/>
          <p:nvPr/>
        </p:nvGrpSpPr>
        <p:grpSpPr>
          <a:xfrm>
            <a:off x="6010371" y="5218183"/>
            <a:ext cx="2545785" cy="916211"/>
            <a:chOff x="5377492" y="5218183"/>
            <a:chExt cx="2545785" cy="916211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5377492" y="6134394"/>
              <a:ext cx="254578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4479" y="5218183"/>
              <a:ext cx="857746" cy="79848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8783342" y="5320682"/>
            <a:ext cx="1184367" cy="813712"/>
            <a:chOff x="8439188" y="5320682"/>
            <a:chExt cx="1184367" cy="813712"/>
          </a:xfrm>
        </p:grpSpPr>
        <p:cxnSp>
          <p:nvCxnSpPr>
            <p:cNvPr id="34" name="Straight Connector 33"/>
            <p:cNvCxnSpPr>
              <a:cxnSpLocks/>
            </p:cNvCxnSpPr>
            <p:nvPr/>
          </p:nvCxnSpPr>
          <p:spPr>
            <a:xfrm>
              <a:off x="8439188" y="6134394"/>
              <a:ext cx="118436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5599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18C7C1-1175-C34A-9F5B-FBBD742BBC28}"/>
              </a:ext>
            </a:extLst>
          </p:cNvPr>
          <p:cNvGrpSpPr/>
          <p:nvPr/>
        </p:nvGrpSpPr>
        <p:grpSpPr>
          <a:xfrm>
            <a:off x="4209567" y="5219999"/>
            <a:ext cx="1080487" cy="914395"/>
            <a:chOff x="4145770" y="5219999"/>
            <a:chExt cx="1080487" cy="914395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4145770" y="6134394"/>
              <a:ext cx="10804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4417990" y="5219999"/>
              <a:ext cx="536046" cy="783541"/>
              <a:chOff x="1093070" y="1253110"/>
              <a:chExt cx="421316" cy="615841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3070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204151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705497" y="4968398"/>
            <a:ext cx="2928233" cy="1165996"/>
            <a:chOff x="800391" y="4968398"/>
            <a:chExt cx="2928233" cy="116599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00391" y="6134394"/>
              <a:ext cx="29282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05C0570-1A8A-D644-B9C7-25A033CCC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391" y="4968398"/>
              <a:ext cx="2926800" cy="110830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6D3983-9224-1C4B-A6BB-08239B82EC81}"/>
              </a:ext>
            </a:extLst>
          </p:cNvPr>
          <p:cNvGrpSpPr/>
          <p:nvPr/>
        </p:nvGrpSpPr>
        <p:grpSpPr>
          <a:xfrm>
            <a:off x="3669751" y="5378921"/>
            <a:ext cx="675018" cy="755473"/>
            <a:chOff x="3609171" y="5378921"/>
            <a:chExt cx="675018" cy="75547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702690" y="6134394"/>
              <a:ext cx="34584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CAIXAFORUM BARCELONA  TÉ  ENTRADA AMB ESCALES FIXES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68839"/>
            <a:ext cx="6139994" cy="434126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261984" y="5344741"/>
            <a:ext cx="1651279" cy="789653"/>
            <a:chOff x="6505915" y="5344741"/>
            <a:chExt cx="1651279" cy="789653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>
              <a:off x="6505915" y="6134394"/>
              <a:ext cx="165127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6962265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555111-C11D-F142-A17B-D5B181121EC3}"/>
              </a:ext>
            </a:extLst>
          </p:cNvPr>
          <p:cNvGrpSpPr/>
          <p:nvPr/>
        </p:nvGrpSpPr>
        <p:grpSpPr>
          <a:xfrm>
            <a:off x="5377805" y="5219999"/>
            <a:ext cx="1080487" cy="914395"/>
            <a:chOff x="4145770" y="5219999"/>
            <a:chExt cx="1080487" cy="91439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6081D00-A407-4045-9788-CDDDF7782EFC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70" y="6134394"/>
              <a:ext cx="10804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7ED9C6E-F99B-1E4B-A6E9-101AF6F66BCE}"/>
                </a:ext>
              </a:extLst>
            </p:cNvPr>
            <p:cNvGrpSpPr/>
            <p:nvPr/>
          </p:nvGrpSpPr>
          <p:grpSpPr>
            <a:xfrm>
              <a:off x="4417990" y="5219999"/>
              <a:ext cx="536046" cy="783541"/>
              <a:chOff x="1093070" y="1253110"/>
              <a:chExt cx="421316" cy="61584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9F1A9ED-9488-6D43-9F08-48F684DE2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3070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545B12B-B5A1-B34A-9D20-278E21E90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204151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F5A3FC-79AA-424B-8E7C-10CDDFF25EC6}"/>
              </a:ext>
            </a:extLst>
          </p:cNvPr>
          <p:cNvGrpSpPr/>
          <p:nvPr/>
        </p:nvGrpSpPr>
        <p:grpSpPr>
          <a:xfrm>
            <a:off x="1799306" y="4968398"/>
            <a:ext cx="2928233" cy="1165996"/>
            <a:chOff x="800391" y="4968398"/>
            <a:chExt cx="2928233" cy="116599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D0D120B-055D-A048-9180-8DB75E43F83E}"/>
                </a:ext>
              </a:extLst>
            </p:cNvPr>
            <p:cNvCxnSpPr/>
            <p:nvPr/>
          </p:nvCxnSpPr>
          <p:spPr>
            <a:xfrm>
              <a:off x="800391" y="6134394"/>
              <a:ext cx="29282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1BC419C-1BB9-114B-ABED-EE9B985D3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391" y="4968398"/>
              <a:ext cx="2926800" cy="110830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6D3983-9224-1C4B-A6BB-08239B82EC81}"/>
              </a:ext>
            </a:extLst>
          </p:cNvPr>
          <p:cNvGrpSpPr/>
          <p:nvPr/>
        </p:nvGrpSpPr>
        <p:grpSpPr>
          <a:xfrm>
            <a:off x="4828721" y="5378921"/>
            <a:ext cx="675018" cy="755473"/>
            <a:chOff x="3609171" y="5378921"/>
            <a:chExt cx="675018" cy="75547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682A84-9C34-A343-957D-BEB40B55E16C}"/>
                </a:ext>
              </a:extLst>
            </p:cNvPr>
            <p:cNvCxnSpPr>
              <a:cxnSpLocks/>
            </p:cNvCxnSpPr>
            <p:nvPr/>
          </p:nvCxnSpPr>
          <p:spPr>
            <a:xfrm>
              <a:off x="3702690" y="6134394"/>
              <a:ext cx="34584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D3750A6-787F-4144-9155-AAB1E517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609171" y="5378921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91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LA PORTA D’ENTRADA A CAIXAFORUM BARCELONA ÉS GIRATÒRIA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8" y="268840"/>
            <a:ext cx="6150012" cy="433412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931097" y="5258009"/>
            <a:ext cx="1268557" cy="876385"/>
            <a:chOff x="7370618" y="5258009"/>
            <a:chExt cx="1268557" cy="876385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7370618" y="6134394"/>
              <a:ext cx="126855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1594" y="5258009"/>
              <a:ext cx="666604" cy="666604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798175" y="5274565"/>
            <a:ext cx="802159" cy="859829"/>
            <a:chOff x="2417906" y="5274565"/>
            <a:chExt cx="802159" cy="859829"/>
          </a:xfrm>
        </p:grpSpPr>
        <p:cxnSp>
          <p:nvCxnSpPr>
            <p:cNvPr id="34" name="Straight Connector 33"/>
            <p:cNvCxnSpPr>
              <a:cxnSpLocks/>
            </p:cNvCxnSpPr>
            <p:nvPr/>
          </p:nvCxnSpPr>
          <p:spPr>
            <a:xfrm>
              <a:off x="2417906" y="6134394"/>
              <a:ext cx="8021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3775" y="5274565"/>
              <a:ext cx="684760" cy="68475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5E8C74-8ECC-4C47-AA8A-D67883B815B1}"/>
              </a:ext>
            </a:extLst>
          </p:cNvPr>
          <p:cNvGrpSpPr/>
          <p:nvPr/>
        </p:nvGrpSpPr>
        <p:grpSpPr>
          <a:xfrm>
            <a:off x="2914026" y="5229524"/>
            <a:ext cx="1119818" cy="914395"/>
            <a:chOff x="3494393" y="5219999"/>
            <a:chExt cx="1119818" cy="914395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A86156-7F5A-EE49-9894-48083D1C7BC7}"/>
                </a:ext>
              </a:extLst>
            </p:cNvPr>
            <p:cNvCxnSpPr>
              <a:cxnSpLocks/>
            </p:cNvCxnSpPr>
            <p:nvPr/>
          </p:nvCxnSpPr>
          <p:spPr>
            <a:xfrm>
              <a:off x="3494393" y="6134394"/>
              <a:ext cx="111981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DCEDC4A-BA8C-E64F-A5C4-431EEFAD946D}"/>
                </a:ext>
              </a:extLst>
            </p:cNvPr>
            <p:cNvGrpSpPr/>
            <p:nvPr/>
          </p:nvGrpSpPr>
          <p:grpSpPr>
            <a:xfrm>
              <a:off x="3786279" y="5219999"/>
              <a:ext cx="536046" cy="783541"/>
              <a:chOff x="1077614" y="1253110"/>
              <a:chExt cx="421316" cy="61584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1023FFD7-6389-7441-9F79-6005C6D479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7614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7E00177-37B9-0846-972F-F7E6435FD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88695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90F967-1703-5D49-AF6C-5EF0A65C846D}"/>
              </a:ext>
            </a:extLst>
          </p:cNvPr>
          <p:cNvGrpSpPr/>
          <p:nvPr/>
        </p:nvGrpSpPr>
        <p:grpSpPr>
          <a:xfrm>
            <a:off x="4395371" y="4968398"/>
            <a:ext cx="2938368" cy="1165996"/>
            <a:chOff x="1456706" y="4968398"/>
            <a:chExt cx="2938368" cy="116599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E9BF0C-5B78-5949-A942-BB2E01A371B3}"/>
                </a:ext>
              </a:extLst>
            </p:cNvPr>
            <p:cNvCxnSpPr>
              <a:cxnSpLocks/>
            </p:cNvCxnSpPr>
            <p:nvPr/>
          </p:nvCxnSpPr>
          <p:spPr>
            <a:xfrm>
              <a:off x="1456706" y="6134394"/>
              <a:ext cx="2938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D998B23-C4EE-8141-B21C-449212550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325"/>
            <a:stretch/>
          </p:blipFill>
          <p:spPr>
            <a:xfrm>
              <a:off x="1456706" y="4968398"/>
              <a:ext cx="2938368" cy="1108303"/>
            </a:xfrm>
            <a:prstGeom prst="rect">
              <a:avLst/>
            </a:prstGeom>
          </p:spPr>
        </p:pic>
      </p:grpSp>
      <p:sp>
        <p:nvSpPr>
          <p:cNvPr id="53" name="Rectangle 52"/>
          <p:cNvSpPr/>
          <p:nvPr/>
        </p:nvSpPr>
        <p:spPr>
          <a:xfrm>
            <a:off x="-1" y="917815"/>
            <a:ext cx="149246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BFC2C2-3048-B247-A993-ADE76FAA5F44}"/>
              </a:ext>
            </a:extLst>
          </p:cNvPr>
          <p:cNvGrpSpPr/>
          <p:nvPr/>
        </p:nvGrpSpPr>
        <p:grpSpPr>
          <a:xfrm>
            <a:off x="7440572" y="5392577"/>
            <a:ext cx="660400" cy="741817"/>
            <a:chOff x="7440572" y="5392577"/>
            <a:chExt cx="660400" cy="74181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07F5E2-8E9C-C747-BEC2-EC607E7DA418}"/>
                </a:ext>
              </a:extLst>
            </p:cNvPr>
            <p:cNvCxnSpPr>
              <a:cxnSpLocks/>
            </p:cNvCxnSpPr>
            <p:nvPr/>
          </p:nvCxnSpPr>
          <p:spPr>
            <a:xfrm>
              <a:off x="7569593" y="6134394"/>
              <a:ext cx="27445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47C935-C358-3740-8A76-577C1BEFA867}"/>
                </a:ext>
              </a:extLst>
            </p:cNvPr>
            <p:cNvGrpSpPr/>
            <p:nvPr/>
          </p:nvGrpSpPr>
          <p:grpSpPr>
            <a:xfrm>
              <a:off x="7440572" y="5392577"/>
              <a:ext cx="660400" cy="532036"/>
              <a:chOff x="7440572" y="5392577"/>
              <a:chExt cx="660400" cy="532036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54AA068-905D-684E-B067-B64125585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7440572" y="5392577"/>
                <a:ext cx="660400" cy="3937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22DB8D9-C0C6-4A4B-80CE-78BC84743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590662" y="5671227"/>
                <a:ext cx="253386" cy="2533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551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L’esquerra a la PLANTA BAIXA HI HA INFORMACIÓ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informació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22A3115-C3C7-764F-8422-DBA3A287CE68}"/>
              </a:ext>
            </a:extLst>
          </p:cNvPr>
          <p:cNvGrpSpPr/>
          <p:nvPr/>
        </p:nvGrpSpPr>
        <p:grpSpPr>
          <a:xfrm>
            <a:off x="7012107" y="5317734"/>
            <a:ext cx="1582090" cy="816660"/>
            <a:chOff x="7012107" y="5317734"/>
            <a:chExt cx="1582090" cy="81666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012107" y="6134394"/>
              <a:ext cx="1582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1647" y="5317734"/>
              <a:ext cx="595358" cy="59535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6067991" y="5314368"/>
            <a:ext cx="1081168" cy="820026"/>
            <a:chOff x="5132366" y="5314368"/>
            <a:chExt cx="1081168" cy="82002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8409" y="6134394"/>
              <a:ext cx="6962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D311DA-3587-9346-A1B7-A7AA1431D70F}"/>
              </a:ext>
            </a:extLst>
          </p:cNvPr>
          <p:cNvGrpSpPr/>
          <p:nvPr/>
        </p:nvGrpSpPr>
        <p:grpSpPr>
          <a:xfrm>
            <a:off x="4479114" y="5267704"/>
            <a:ext cx="1655893" cy="866690"/>
            <a:chOff x="3664510" y="5267704"/>
            <a:chExt cx="1655893" cy="86669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3664510" y="6134394"/>
              <a:ext cx="16558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-1" y="917815"/>
            <a:ext cx="149246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711D35-FABE-1E42-8CF9-B2500C0983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76600"/>
            <a:ext cx="6165096" cy="433461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1CDC37-53FD-D148-95C1-C2D30E1A1386}"/>
              </a:ext>
            </a:extLst>
          </p:cNvPr>
          <p:cNvGrpSpPr/>
          <p:nvPr/>
        </p:nvGrpSpPr>
        <p:grpSpPr>
          <a:xfrm>
            <a:off x="2507884" y="5320705"/>
            <a:ext cx="1228808" cy="813689"/>
            <a:chOff x="4178363" y="5320705"/>
            <a:chExt cx="1228808" cy="81368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202EF82-41B2-0842-A7AF-23ED700DA5FD}"/>
                </a:ext>
              </a:extLst>
            </p:cNvPr>
            <p:cNvCxnSpPr/>
            <p:nvPr/>
          </p:nvCxnSpPr>
          <p:spPr>
            <a:xfrm flipH="1">
              <a:off x="4178363" y="6134394"/>
              <a:ext cx="12288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B0B4B54-C5F9-5E4E-AA69-E0FB97819478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DD393D5-0710-824C-A374-5B6D62AE9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BB0E7DC-981B-264A-B632-81D31A632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BB617CC-5840-6F4A-8CFD-CB8872F3A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588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L’ESQUERRA D’INFORMACIÓ HI HA LES TAQUILLES I ELS BANYS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Taquilles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I banys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88625"/>
            <a:ext cx="6146630" cy="4319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14117" y="5231491"/>
            <a:ext cx="1261028" cy="902903"/>
            <a:chOff x="6521142" y="5231491"/>
            <a:chExt cx="1261028" cy="902903"/>
          </a:xfrm>
        </p:grpSpPr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6521142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7" r="20982"/>
            <a:stretch/>
          </p:blipFill>
          <p:spPr>
            <a:xfrm>
              <a:off x="6883965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346523" y="5297619"/>
            <a:ext cx="827850" cy="836775"/>
            <a:chOff x="8731657" y="5297619"/>
            <a:chExt cx="827850" cy="83677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001030" y="5314368"/>
            <a:ext cx="1081168" cy="820026"/>
            <a:chOff x="5132366" y="5314368"/>
            <a:chExt cx="1081168" cy="820026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97E3C8-4BCE-D541-8EB2-7FDE0F251692}"/>
              </a:ext>
            </a:extLst>
          </p:cNvPr>
          <p:cNvGrpSpPr/>
          <p:nvPr/>
        </p:nvGrpSpPr>
        <p:grpSpPr>
          <a:xfrm>
            <a:off x="1936463" y="5320705"/>
            <a:ext cx="1228808" cy="813689"/>
            <a:chOff x="4178363" y="5320705"/>
            <a:chExt cx="1228808" cy="813689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04A6EA7-E3C7-A14F-8CE5-25B8CED88EA9}"/>
                </a:ext>
              </a:extLst>
            </p:cNvPr>
            <p:cNvCxnSpPr/>
            <p:nvPr/>
          </p:nvCxnSpPr>
          <p:spPr>
            <a:xfrm flipH="1">
              <a:off x="4178363" y="6134394"/>
              <a:ext cx="12288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B5BDA70-BAA1-A149-AF5B-5329A0B55572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C3A0D0B-303C-9340-BA50-58E1E8199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EBC19A7-3A81-9B46-9A01-4FE1C77B2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45E6A0A8-98C5-6F43-B7CD-74335D2C3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70" name="Rectangle 69"/>
          <p:cNvSpPr/>
          <p:nvPr/>
        </p:nvSpPr>
        <p:spPr>
          <a:xfrm>
            <a:off x="-1" y="917815"/>
            <a:ext cx="149246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CFB877-A17D-1F47-BA1D-510076DCC9E4}"/>
              </a:ext>
            </a:extLst>
          </p:cNvPr>
          <p:cNvCxnSpPr>
            <a:cxnSpLocks/>
          </p:cNvCxnSpPr>
          <p:nvPr/>
        </p:nvCxnSpPr>
        <p:spPr>
          <a:xfrm>
            <a:off x="3557239" y="6134394"/>
            <a:ext cx="151964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9DC4659A-78E2-4448-AD7F-16C5193646A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334" y="5317734"/>
            <a:ext cx="595358" cy="5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LA PLANTA BAIXA a la dreta hi ha LA BOTIGA laie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442" y="287425"/>
            <a:ext cx="6144947" cy="43176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43" name="Rectangle 42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botiga 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-1" y="917815"/>
            <a:ext cx="149246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68C786-715A-6C44-A50B-9D559FF8082D}"/>
              </a:ext>
            </a:extLst>
          </p:cNvPr>
          <p:cNvGrpSpPr/>
          <p:nvPr/>
        </p:nvGrpSpPr>
        <p:grpSpPr>
          <a:xfrm>
            <a:off x="5902479" y="5314368"/>
            <a:ext cx="1081168" cy="820026"/>
            <a:chOff x="5065691" y="5314368"/>
            <a:chExt cx="1081168" cy="82002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04F19D5-D04D-BB45-AB7F-A45405B72566}"/>
                </a:ext>
              </a:extLst>
            </p:cNvPr>
            <p:cNvCxnSpPr>
              <a:cxnSpLocks/>
            </p:cNvCxnSpPr>
            <p:nvPr/>
          </p:nvCxnSpPr>
          <p:spPr>
            <a:xfrm>
              <a:off x="5140671" y="6134394"/>
              <a:ext cx="5976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3557F83-3BF5-7348-9C0D-3B30A047F91F}"/>
                </a:ext>
              </a:extLst>
            </p:cNvPr>
            <p:cNvGrpSpPr/>
            <p:nvPr/>
          </p:nvGrpSpPr>
          <p:grpSpPr>
            <a:xfrm>
              <a:off x="5065691" y="5314368"/>
              <a:ext cx="1081168" cy="606822"/>
              <a:chOff x="7551452" y="4260259"/>
              <a:chExt cx="851923" cy="47815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2C62900-1E7D-D84D-8B44-0038E712B2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51452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40BB88B-A9FE-CC4B-AB1E-ECF0ACEA3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668269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213B799-0598-364B-B3AC-6FEFF4BBE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081463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863015-35C9-4642-A98D-FC1031A66597}"/>
              </a:ext>
            </a:extLst>
          </p:cNvPr>
          <p:cNvGrpSpPr/>
          <p:nvPr/>
        </p:nvGrpSpPr>
        <p:grpSpPr>
          <a:xfrm>
            <a:off x="2743200" y="5267704"/>
            <a:ext cx="1637709" cy="866690"/>
            <a:chOff x="3696409" y="5267704"/>
            <a:chExt cx="1637709" cy="86669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D5D791-8D19-1840-A192-12FFB4AF5FEA}"/>
                </a:ext>
              </a:extLst>
            </p:cNvPr>
            <p:cNvCxnSpPr>
              <a:cxnSpLocks/>
            </p:cNvCxnSpPr>
            <p:nvPr/>
          </p:nvCxnSpPr>
          <p:spPr>
            <a:xfrm>
              <a:off x="3696409" y="6134394"/>
              <a:ext cx="16377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A2F9F5E-10F2-FC41-BB23-F18D07CEFD19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9D06A3A-9ABC-7945-B10D-E6FE666DC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DE774D7-CB3A-8743-9D96-E3E247E97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8C1AB9A6-4653-954E-819B-1893FE7D23AD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C2067EB-1180-5A48-AA85-E76F5E70D220}"/>
              </a:ext>
            </a:extLst>
          </p:cNvPr>
          <p:cNvGrpSpPr/>
          <p:nvPr/>
        </p:nvGrpSpPr>
        <p:grpSpPr>
          <a:xfrm>
            <a:off x="7089735" y="5320853"/>
            <a:ext cx="1428807" cy="813541"/>
            <a:chOff x="8676022" y="5320853"/>
            <a:chExt cx="1428807" cy="81354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D451463-2FC6-FC46-ACA3-F469FA762EA2}"/>
                </a:ext>
              </a:extLst>
            </p:cNvPr>
            <p:cNvCxnSpPr>
              <a:cxnSpLocks/>
            </p:cNvCxnSpPr>
            <p:nvPr/>
          </p:nvCxnSpPr>
          <p:spPr>
            <a:xfrm>
              <a:off x="8676022" y="6134394"/>
              <a:ext cx="142880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61EAEBC-78CE-6E4A-9154-C59F66527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7113" y="5320853"/>
              <a:ext cx="586625" cy="58662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F35E3E8-9735-AB4A-8FF6-F14D17D85E08}"/>
              </a:ext>
            </a:extLst>
          </p:cNvPr>
          <p:cNvGrpSpPr/>
          <p:nvPr/>
        </p:nvGrpSpPr>
        <p:grpSpPr>
          <a:xfrm>
            <a:off x="4917748" y="5320705"/>
            <a:ext cx="1029378" cy="813689"/>
            <a:chOff x="4293710" y="5320705"/>
            <a:chExt cx="1029378" cy="81368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3A107D8-0D47-914A-AA14-AF9FF1E09E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7191" y="6134394"/>
              <a:ext cx="7866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481BD05-59BD-C74C-ADD4-37A950103709}"/>
                </a:ext>
              </a:extLst>
            </p:cNvPr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4267203E-CC13-3746-924B-1C277FF3F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B6882C43-828A-DD49-AB19-33889BB65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B340015F-3BEE-014A-ADDD-0905330E5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2973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10879</TotalTime>
  <Words>473</Words>
  <Application>Microsoft Macintosh PowerPoint</Application>
  <PresentationFormat>Custom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196</cp:revision>
  <cp:lastPrinted>2023-06-14T10:45:13Z</cp:lastPrinted>
  <dcterms:created xsi:type="dcterms:W3CDTF">2022-05-17T11:22:10Z</dcterms:created>
  <dcterms:modified xsi:type="dcterms:W3CDTF">2023-06-16T07:23:41Z</dcterms:modified>
</cp:coreProperties>
</file>